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6"/>
  </p:notesMasterIdLst>
  <p:handoutMasterIdLst>
    <p:handoutMasterId r:id="rId307"/>
  </p:handoutMasterIdLst>
  <p:sldIdLst>
    <p:sldId id="374" r:id="rId5"/>
    <p:sldId id="367" r:id="rId6"/>
    <p:sldId id="368" r:id="rId7"/>
    <p:sldId id="434" r:id="rId8"/>
    <p:sldId id="574" r:id="rId9"/>
    <p:sldId id="397" r:id="rId10"/>
    <p:sldId id="519" r:id="rId11"/>
    <p:sldId id="536" r:id="rId12"/>
    <p:sldId id="559" r:id="rId13"/>
    <p:sldId id="593" r:id="rId14"/>
    <p:sldId id="389" r:id="rId15"/>
    <p:sldId id="390" r:id="rId16"/>
    <p:sldId id="484" r:id="rId17"/>
    <p:sldId id="264" r:id="rId18"/>
    <p:sldId id="310" r:id="rId19"/>
    <p:sldId id="293" r:id="rId20"/>
    <p:sldId id="268" r:id="rId21"/>
    <p:sldId id="287" r:id="rId22"/>
    <p:sldId id="413" r:id="rId23"/>
    <p:sldId id="455" r:id="rId24"/>
    <p:sldId id="414" r:id="rId25"/>
    <p:sldId id="294" r:id="rId26"/>
    <p:sldId id="269" r:id="rId27"/>
    <p:sldId id="288" r:id="rId28"/>
    <p:sldId id="311" r:id="rId29"/>
    <p:sldId id="493" r:id="rId30"/>
    <p:sldId id="291" r:id="rId31"/>
    <p:sldId id="289" r:id="rId32"/>
    <p:sldId id="290" r:id="rId33"/>
    <p:sldId id="492" r:id="rId34"/>
    <p:sldId id="300" r:id="rId35"/>
    <p:sldId id="301" r:id="rId36"/>
    <p:sldId id="302" r:id="rId37"/>
    <p:sldId id="303" r:id="rId38"/>
    <p:sldId id="494" r:id="rId39"/>
    <p:sldId id="307" r:id="rId40"/>
    <p:sldId id="338" r:id="rId41"/>
    <p:sldId id="308" r:id="rId42"/>
    <p:sldId id="309" r:id="rId43"/>
    <p:sldId id="295" r:id="rId44"/>
    <p:sldId id="270" r:id="rId45"/>
    <p:sldId id="359" r:id="rId46"/>
    <p:sldId id="370" r:id="rId47"/>
    <p:sldId id="371" r:id="rId48"/>
    <p:sldId id="372" r:id="rId49"/>
    <p:sldId id="373" r:id="rId50"/>
    <p:sldId id="304" r:id="rId51"/>
    <p:sldId id="423" r:id="rId52"/>
    <p:sldId id="424" r:id="rId53"/>
    <p:sldId id="425" r:id="rId54"/>
    <p:sldId id="426" r:id="rId55"/>
    <p:sldId id="427" r:id="rId56"/>
    <p:sldId id="428" r:id="rId57"/>
    <p:sldId id="429" r:id="rId58"/>
    <p:sldId id="430" r:id="rId59"/>
    <p:sldId id="431" r:id="rId60"/>
    <p:sldId id="432" r:id="rId61"/>
    <p:sldId id="433" r:id="rId62"/>
    <p:sldId id="435" r:id="rId63"/>
    <p:sldId id="340" r:id="rId64"/>
    <p:sldId id="339" r:id="rId65"/>
    <p:sldId id="342" r:id="rId66"/>
    <p:sldId id="341" r:id="rId67"/>
    <p:sldId id="297" r:id="rId68"/>
    <p:sldId id="298" r:id="rId69"/>
    <p:sldId id="305" r:id="rId70"/>
    <p:sldId id="346" r:id="rId71"/>
    <p:sldId id="343" r:id="rId72"/>
    <p:sldId id="344" r:id="rId73"/>
    <p:sldId id="347" r:id="rId74"/>
    <p:sldId id="348" r:id="rId75"/>
    <p:sldId id="292" r:id="rId76"/>
    <p:sldId id="265" r:id="rId77"/>
    <p:sldId id="266" r:id="rId78"/>
    <p:sldId id="328" r:id="rId79"/>
    <p:sldId id="357" r:id="rId80"/>
    <p:sldId id="306" r:id="rId81"/>
    <p:sldId id="267" r:id="rId82"/>
    <p:sldId id="316" r:id="rId83"/>
    <p:sldId id="366" r:id="rId84"/>
    <p:sldId id="332" r:id="rId85"/>
    <p:sldId id="376" r:id="rId86"/>
    <p:sldId id="395" r:id="rId87"/>
    <p:sldId id="396" r:id="rId88"/>
    <p:sldId id="394" r:id="rId89"/>
    <p:sldId id="415" r:id="rId90"/>
    <p:sldId id="416" r:id="rId91"/>
    <p:sldId id="417" r:id="rId92"/>
    <p:sldId id="418" r:id="rId93"/>
    <p:sldId id="419" r:id="rId94"/>
    <p:sldId id="420" r:id="rId95"/>
    <p:sldId id="421" r:id="rId96"/>
    <p:sldId id="422" r:id="rId97"/>
    <p:sldId id="329" r:id="rId98"/>
    <p:sldId id="350" r:id="rId99"/>
    <p:sldId id="398" r:id="rId100"/>
    <p:sldId id="400" r:id="rId101"/>
    <p:sldId id="399" r:id="rId102"/>
    <p:sldId id="401" r:id="rId103"/>
    <p:sldId id="402" r:id="rId104"/>
    <p:sldId id="571" r:id="rId105"/>
    <p:sldId id="570" r:id="rId106"/>
    <p:sldId id="568" r:id="rId107"/>
    <p:sldId id="569" r:id="rId108"/>
    <p:sldId id="572" r:id="rId109"/>
    <p:sldId id="575" r:id="rId110"/>
    <p:sldId id="577" r:id="rId111"/>
    <p:sldId id="578" r:id="rId112"/>
    <p:sldId id="579" r:id="rId113"/>
    <p:sldId id="591" r:id="rId114"/>
    <p:sldId id="592" r:id="rId115"/>
    <p:sldId id="580" r:id="rId116"/>
    <p:sldId id="581" r:id="rId117"/>
    <p:sldId id="573" r:id="rId118"/>
    <p:sldId id="403" r:id="rId119"/>
    <p:sldId id="404" r:id="rId120"/>
    <p:sldId id="412" r:id="rId121"/>
    <p:sldId id="407" r:id="rId122"/>
    <p:sldId id="405" r:id="rId123"/>
    <p:sldId id="406" r:id="rId124"/>
    <p:sldId id="409" r:id="rId125"/>
    <p:sldId id="502" r:id="rId126"/>
    <p:sldId id="503" r:id="rId127"/>
    <p:sldId id="504" r:id="rId128"/>
    <p:sldId id="505" r:id="rId129"/>
    <p:sldId id="506" r:id="rId130"/>
    <p:sldId id="508" r:id="rId131"/>
    <p:sldId id="509" r:id="rId132"/>
    <p:sldId id="510" r:id="rId133"/>
    <p:sldId id="511" r:id="rId134"/>
    <p:sldId id="512" r:id="rId135"/>
    <p:sldId id="408" r:id="rId136"/>
    <p:sldId id="513" r:id="rId137"/>
    <p:sldId id="514" r:id="rId138"/>
    <p:sldId id="515" r:id="rId139"/>
    <p:sldId id="516" r:id="rId140"/>
    <p:sldId id="517" r:id="rId141"/>
    <p:sldId id="523" r:id="rId142"/>
    <p:sldId id="520" r:id="rId143"/>
    <p:sldId id="521" r:id="rId144"/>
    <p:sldId id="522" r:id="rId145"/>
    <p:sldId id="526" r:id="rId146"/>
    <p:sldId id="537" r:id="rId147"/>
    <p:sldId id="538" r:id="rId148"/>
    <p:sldId id="528" r:id="rId149"/>
    <p:sldId id="548" r:id="rId150"/>
    <p:sldId id="529" r:id="rId151"/>
    <p:sldId id="549" r:id="rId152"/>
    <p:sldId id="527" r:id="rId153"/>
    <p:sldId id="534" r:id="rId154"/>
    <p:sldId id="535" r:id="rId155"/>
    <p:sldId id="532" r:id="rId156"/>
    <p:sldId id="531" r:id="rId157"/>
    <p:sldId id="541" r:id="rId158"/>
    <p:sldId id="550" r:id="rId159"/>
    <p:sldId id="551" r:id="rId160"/>
    <p:sldId id="562" r:id="rId161"/>
    <p:sldId id="563" r:id="rId162"/>
    <p:sldId id="564" r:id="rId163"/>
    <p:sldId id="565" r:id="rId164"/>
    <p:sldId id="566" r:id="rId165"/>
    <p:sldId id="567" r:id="rId166"/>
    <p:sldId id="547" r:id="rId167"/>
    <p:sldId id="552" r:id="rId168"/>
    <p:sldId id="533" r:id="rId169"/>
    <p:sldId id="576" r:id="rId170"/>
    <p:sldId id="543" r:id="rId171"/>
    <p:sldId id="544" r:id="rId172"/>
    <p:sldId id="545" r:id="rId173"/>
    <p:sldId id="525" r:id="rId174"/>
    <p:sldId id="542" r:id="rId175"/>
    <p:sldId id="546" r:id="rId176"/>
    <p:sldId id="560" r:id="rId177"/>
    <p:sldId id="556" r:id="rId178"/>
    <p:sldId id="557" r:id="rId179"/>
    <p:sldId id="558" r:id="rId180"/>
    <p:sldId id="586" r:id="rId181"/>
    <p:sldId id="587" r:id="rId182"/>
    <p:sldId id="588" r:id="rId183"/>
    <p:sldId id="589" r:id="rId184"/>
    <p:sldId id="594" r:id="rId185"/>
    <p:sldId id="599" r:id="rId186"/>
    <p:sldId id="600" r:id="rId187"/>
    <p:sldId id="601" r:id="rId188"/>
    <p:sldId id="602" r:id="rId189"/>
    <p:sldId id="603" r:id="rId190"/>
    <p:sldId id="604" r:id="rId191"/>
    <p:sldId id="605" r:id="rId192"/>
    <p:sldId id="606" r:id="rId193"/>
    <p:sldId id="607" r:id="rId194"/>
    <p:sldId id="608" r:id="rId195"/>
    <p:sldId id="609" r:id="rId196"/>
    <p:sldId id="610" r:id="rId197"/>
    <p:sldId id="611" r:id="rId198"/>
    <p:sldId id="612" r:id="rId199"/>
    <p:sldId id="613" r:id="rId200"/>
    <p:sldId id="614" r:id="rId201"/>
    <p:sldId id="615" r:id="rId202"/>
    <p:sldId id="616" r:id="rId203"/>
    <p:sldId id="617" r:id="rId204"/>
    <p:sldId id="618" r:id="rId205"/>
    <p:sldId id="619" r:id="rId206"/>
    <p:sldId id="620" r:id="rId207"/>
    <p:sldId id="621" r:id="rId208"/>
    <p:sldId id="623" r:id="rId209"/>
    <p:sldId id="624" r:id="rId210"/>
    <p:sldId id="625" r:id="rId211"/>
    <p:sldId id="296" r:id="rId212"/>
    <p:sldId id="312" r:id="rId213"/>
    <p:sldId id="314" r:id="rId214"/>
    <p:sldId id="315" r:id="rId215"/>
    <p:sldId id="369" r:id="rId216"/>
    <p:sldId id="362" r:id="rId217"/>
    <p:sldId id="349" r:id="rId218"/>
    <p:sldId id="323" r:id="rId219"/>
    <p:sldId id="384" r:id="rId220"/>
    <p:sldId id="330" r:id="rId221"/>
    <p:sldId id="438" r:id="rId222"/>
    <p:sldId id="439" r:id="rId223"/>
    <p:sldId id="440" r:id="rId224"/>
    <p:sldId id="380" r:id="rId225"/>
    <p:sldId id="381" r:id="rId226"/>
    <p:sldId id="382" r:id="rId227"/>
    <p:sldId id="383" r:id="rId228"/>
    <p:sldId id="378" r:id="rId229"/>
    <p:sldId id="271" r:id="rId230"/>
    <p:sldId id="336" r:id="rId231"/>
    <p:sldId id="335" r:id="rId232"/>
    <p:sldId id="337" r:id="rId233"/>
    <p:sldId id="319" r:id="rId234"/>
    <p:sldId id="272" r:id="rId235"/>
    <p:sldId id="273" r:id="rId236"/>
    <p:sldId id="274" r:id="rId237"/>
    <p:sldId id="450" r:id="rId238"/>
    <p:sldId id="451" r:id="rId239"/>
    <p:sldId id="452" r:id="rId240"/>
    <p:sldId id="453" r:id="rId241"/>
    <p:sldId id="454" r:id="rId242"/>
    <p:sldId id="501" r:id="rId243"/>
    <p:sldId id="326" r:id="rId244"/>
    <p:sldId id="325" r:id="rId245"/>
    <p:sldId id="327" r:id="rId246"/>
    <p:sldId id="317" r:id="rId247"/>
    <p:sldId id="334" r:id="rId248"/>
    <p:sldId id="364" r:id="rId249"/>
    <p:sldId id="375" r:id="rId250"/>
    <p:sldId id="443" r:id="rId251"/>
    <p:sldId id="442" r:id="rId252"/>
    <p:sldId id="487" r:id="rId253"/>
    <p:sldId id="444" r:id="rId254"/>
    <p:sldId id="488" r:id="rId255"/>
    <p:sldId id="445" r:id="rId256"/>
    <p:sldId id="489" r:id="rId257"/>
    <p:sldId id="446" r:id="rId258"/>
    <p:sldId id="582" r:id="rId259"/>
    <p:sldId id="583" r:id="rId260"/>
    <p:sldId id="584" r:id="rId261"/>
    <p:sldId id="585" r:id="rId262"/>
    <p:sldId id="490" r:id="rId263"/>
    <p:sldId id="447" r:id="rId264"/>
    <p:sldId id="491" r:id="rId265"/>
    <p:sldId id="448" r:id="rId266"/>
    <p:sldId id="456" r:id="rId267"/>
    <p:sldId id="449" r:id="rId268"/>
    <p:sldId id="457" r:id="rId269"/>
    <p:sldId id="486" r:id="rId270"/>
    <p:sldId id="467" r:id="rId271"/>
    <p:sldId id="466" r:id="rId272"/>
    <p:sldId id="472" r:id="rId273"/>
    <p:sldId id="482" r:id="rId274"/>
    <p:sldId id="478" r:id="rId275"/>
    <p:sldId id="479" r:id="rId276"/>
    <p:sldId id="481" r:id="rId277"/>
    <p:sldId id="477" r:id="rId278"/>
    <p:sldId id="468" r:id="rId279"/>
    <p:sldId id="469" r:id="rId280"/>
    <p:sldId id="561" r:id="rId281"/>
    <p:sldId id="470" r:id="rId282"/>
    <p:sldId id="471" r:id="rId283"/>
    <p:sldId id="476" r:id="rId284"/>
    <p:sldId id="474" r:id="rId285"/>
    <p:sldId id="480" r:id="rId286"/>
    <p:sldId id="475" r:id="rId287"/>
    <p:sldId id="483" r:id="rId288"/>
    <p:sldId id="485" r:id="rId289"/>
    <p:sldId id="553" r:id="rId290"/>
    <p:sldId id="554" r:id="rId291"/>
    <p:sldId id="555" r:id="rId292"/>
    <p:sldId id="495" r:id="rId293"/>
    <p:sldId id="496" r:id="rId294"/>
    <p:sldId id="497" r:id="rId295"/>
    <p:sldId id="498" r:id="rId296"/>
    <p:sldId id="499" r:id="rId297"/>
    <p:sldId id="500" r:id="rId298"/>
    <p:sldId id="355" r:id="rId299"/>
    <p:sldId id="352" r:id="rId300"/>
    <p:sldId id="360" r:id="rId301"/>
    <p:sldId id="361" r:id="rId302"/>
    <p:sldId id="441" r:id="rId303"/>
    <p:sldId id="436" r:id="rId304"/>
    <p:sldId id="437" r:id="rId305"/>
  </p:sldIdLst>
  <p:sldSz cx="12192000" cy="6858000"/>
  <p:notesSz cx="6669088" cy="9926638"/>
  <p:defaultTextStyle>
    <a:defPPr>
      <a:defRPr lang="en-A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ie Stewart" initials="AS" lastIdx="26" clrIdx="0">
    <p:extLst>
      <p:ext uri="{19B8F6BF-5375-455C-9EA6-DF929625EA0E}">
        <p15:presenceInfo xmlns:p15="http://schemas.microsoft.com/office/powerpoint/2012/main" userId="S::angie.stewart@ird.govt.nz::89687b84-2f4b-4e5c-9657-a8988a1fd0c3" providerId="AD"/>
      </p:ext>
    </p:extLst>
  </p:cmAuthor>
  <p:cmAuthor id="2" name="Todd O'Carroll" initials="TO" lastIdx="3" clrIdx="1">
    <p:extLst>
      <p:ext uri="{19B8F6BF-5375-455C-9EA6-DF929625EA0E}">
        <p15:presenceInfo xmlns:p15="http://schemas.microsoft.com/office/powerpoint/2012/main" userId="S::todd.ocarroll@ird.govt.nz::86212c7c-514f-4b88-b3c5-68a4aad68f40" providerId="AD"/>
      </p:ext>
    </p:extLst>
  </p:cmAuthor>
  <p:cmAuthor id="3" name="Tracy Glasgow" initials="TG" lastIdx="2" clrIdx="2">
    <p:extLst>
      <p:ext uri="{19B8F6BF-5375-455C-9EA6-DF929625EA0E}">
        <p15:presenceInfo xmlns:p15="http://schemas.microsoft.com/office/powerpoint/2012/main" userId="S::tracy.glasgow@ird.govt.nz::6cd01ce1-944b-4029-99cc-a847ca1b68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C7F2F1"/>
    <a:srgbClr val="33CCCC"/>
    <a:srgbClr val="27849B"/>
    <a:srgbClr val="238598"/>
    <a:srgbClr val="00664D"/>
    <a:srgbClr val="EAEAEA"/>
    <a:srgbClr val="C0C0C0"/>
    <a:srgbClr val="3A96BC"/>
    <a:srgbClr val="F8D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D4729E-30F5-49EF-A785-EBB3AC0B7AA1}" v="1" dt="2022-03-15T05:38:07.596"/>
    <p1510:client id="{6471830A-0089-4F24-86B1-867C8AD73291}" v="2" dt="2022-03-14T22:03:27.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66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303" Type="http://schemas.openxmlformats.org/officeDocument/2006/relationships/slide" Target="slides/slide299.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247" Type="http://schemas.openxmlformats.org/officeDocument/2006/relationships/slide" Target="slides/slide243.xml"/><Relationship Id="rId107" Type="http://schemas.openxmlformats.org/officeDocument/2006/relationships/slide" Target="slides/slide103.xml"/><Relationship Id="rId268" Type="http://schemas.openxmlformats.org/officeDocument/2006/relationships/slide" Target="slides/slide264.xml"/><Relationship Id="rId289" Type="http://schemas.openxmlformats.org/officeDocument/2006/relationships/slide" Target="slides/slide285.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314" Type="http://schemas.microsoft.com/office/2015/10/relationships/revisionInfo" Target="revisionInfo.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openxmlformats.org/officeDocument/2006/relationships/slide" Target="slides/slide233.xml"/><Relationship Id="rId258" Type="http://schemas.openxmlformats.org/officeDocument/2006/relationships/slide" Target="slides/slide254.xml"/><Relationship Id="rId279" Type="http://schemas.openxmlformats.org/officeDocument/2006/relationships/slide" Target="slides/slide275.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slide" Target="slides/slide300.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248" Type="http://schemas.openxmlformats.org/officeDocument/2006/relationships/slide" Target="slides/slide244.xml"/><Relationship Id="rId269" Type="http://schemas.openxmlformats.org/officeDocument/2006/relationships/slide" Target="slides/slide265.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280" Type="http://schemas.openxmlformats.org/officeDocument/2006/relationships/slide" Target="slides/slide276.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291" Type="http://schemas.openxmlformats.org/officeDocument/2006/relationships/slide" Target="slides/slide287.xml"/><Relationship Id="rId305" Type="http://schemas.openxmlformats.org/officeDocument/2006/relationships/slide" Target="slides/slide301.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openxmlformats.org/officeDocument/2006/relationships/notesMaster" Target="notesMasters/notesMaster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slide" Target="slides/slide204.xml"/><Relationship Id="rId229" Type="http://schemas.openxmlformats.org/officeDocument/2006/relationships/slide" Target="slides/slide225.xml"/><Relationship Id="rId19" Type="http://schemas.openxmlformats.org/officeDocument/2006/relationships/slide" Target="slides/slide15.xml"/><Relationship Id="rId224" Type="http://schemas.openxmlformats.org/officeDocument/2006/relationships/slide" Target="slides/slide220.xml"/><Relationship Id="rId240" Type="http://schemas.openxmlformats.org/officeDocument/2006/relationships/slide" Target="slides/slide236.xml"/><Relationship Id="rId245" Type="http://schemas.openxmlformats.org/officeDocument/2006/relationships/slide" Target="slides/slide241.xml"/><Relationship Id="rId261" Type="http://schemas.openxmlformats.org/officeDocument/2006/relationships/slide" Target="slides/slide257.xml"/><Relationship Id="rId266" Type="http://schemas.openxmlformats.org/officeDocument/2006/relationships/slide" Target="slides/slide262.xml"/><Relationship Id="rId287" Type="http://schemas.openxmlformats.org/officeDocument/2006/relationships/slide" Target="slides/slide283.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282" Type="http://schemas.openxmlformats.org/officeDocument/2006/relationships/slide" Target="slides/slide278.xml"/><Relationship Id="rId312"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30" Type="http://schemas.openxmlformats.org/officeDocument/2006/relationships/slide" Target="slides/slide226.xml"/><Relationship Id="rId235" Type="http://schemas.openxmlformats.org/officeDocument/2006/relationships/slide" Target="slides/slide231.xml"/><Relationship Id="rId251" Type="http://schemas.openxmlformats.org/officeDocument/2006/relationships/slide" Target="slides/slide247.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72" Type="http://schemas.openxmlformats.org/officeDocument/2006/relationships/slide" Target="slides/slide268.xml"/><Relationship Id="rId293" Type="http://schemas.openxmlformats.org/officeDocument/2006/relationships/slide" Target="slides/slide289.xml"/><Relationship Id="rId302" Type="http://schemas.openxmlformats.org/officeDocument/2006/relationships/slide" Target="slides/slide298.xml"/><Relationship Id="rId30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241" Type="http://schemas.openxmlformats.org/officeDocument/2006/relationships/slide" Target="slides/slide237.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262" Type="http://schemas.openxmlformats.org/officeDocument/2006/relationships/slide" Target="slides/slide258.xml"/><Relationship Id="rId283" Type="http://schemas.openxmlformats.org/officeDocument/2006/relationships/slide" Target="slides/slide279.xml"/><Relationship Id="rId313"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308" Type="http://schemas.openxmlformats.org/officeDocument/2006/relationships/commentAuthors" Target="commentAuthor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309" Type="http://schemas.openxmlformats.org/officeDocument/2006/relationships/presProps" Target="presProp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310" Type="http://schemas.openxmlformats.org/officeDocument/2006/relationships/viewProps" Target="viewProps.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slide" Target="slides/slide296.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311" Type="http://schemas.openxmlformats.org/officeDocument/2006/relationships/theme" Target="theme/theme1.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slide" Target="slides/slide29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Novak" userId="9cc4ba52-29fc-41a3-8773-af73f31bf8f5" providerId="ADAL" clId="{42D4729E-30F5-49EF-A785-EBB3AC0B7AA1}"/>
    <pc:docChg chg="custSel modSld">
      <pc:chgData name="Chris Novak" userId="9cc4ba52-29fc-41a3-8773-af73f31bf8f5" providerId="ADAL" clId="{42D4729E-30F5-49EF-A785-EBB3AC0B7AA1}" dt="2022-03-15T05:38:11.229" v="1" actId="1592"/>
      <pc:docMkLst>
        <pc:docMk/>
      </pc:docMkLst>
      <pc:sldChg chg="delCm modCm">
        <pc:chgData name="Chris Novak" userId="9cc4ba52-29fc-41a3-8773-af73f31bf8f5" providerId="ADAL" clId="{42D4729E-30F5-49EF-A785-EBB3AC0B7AA1}" dt="2022-03-15T05:38:11.229" v="1" actId="1592"/>
        <pc:sldMkLst>
          <pc:docMk/>
          <pc:sldMk cId="2141075534" sldId="266"/>
        </pc:sldMkLst>
      </pc:sldChg>
    </pc:docChg>
  </pc:docChgLst>
  <pc:docChgLst>
    <pc:chgData name="Brittany Simpson" userId="80629992-6330-40d3-9375-4c3eca154aa4" providerId="ADAL" clId="{6471830A-0089-4F24-86B1-867C8AD73291}"/>
    <pc:docChg chg="modSld">
      <pc:chgData name="Brittany Simpson" userId="80629992-6330-40d3-9375-4c3eca154aa4" providerId="ADAL" clId="{6471830A-0089-4F24-86B1-867C8AD73291}" dt="2022-03-14T22:04:41.361" v="43" actId="207"/>
      <pc:docMkLst>
        <pc:docMk/>
      </pc:docMkLst>
      <pc:sldChg chg="modSp mod">
        <pc:chgData name="Brittany Simpson" userId="80629992-6330-40d3-9375-4c3eca154aa4" providerId="ADAL" clId="{6471830A-0089-4F24-86B1-867C8AD73291}" dt="2022-03-14T22:02:39.747" v="20" actId="207"/>
        <pc:sldMkLst>
          <pc:docMk/>
          <pc:sldMk cId="2141075534" sldId="266"/>
        </pc:sldMkLst>
        <pc:spChg chg="mod">
          <ac:chgData name="Brittany Simpson" userId="80629992-6330-40d3-9375-4c3eca154aa4" providerId="ADAL" clId="{6471830A-0089-4F24-86B1-867C8AD73291}" dt="2022-03-14T22:02:39.747" v="20" actId="207"/>
          <ac:spMkLst>
            <pc:docMk/>
            <pc:sldMk cId="2141075534" sldId="266"/>
            <ac:spMk id="3" creationId="{5486F092-900C-40FD-AD75-5D5DBA53B868}"/>
          </ac:spMkLst>
        </pc:spChg>
      </pc:sldChg>
      <pc:sldChg chg="modSp mod">
        <pc:chgData name="Brittany Simpson" userId="80629992-6330-40d3-9375-4c3eca154aa4" providerId="ADAL" clId="{6471830A-0089-4F24-86B1-867C8AD73291}" dt="2022-03-14T22:03:14.778" v="29" actId="20577"/>
        <pc:sldMkLst>
          <pc:docMk/>
          <pc:sldMk cId="1112881404" sldId="267"/>
        </pc:sldMkLst>
        <pc:spChg chg="mod">
          <ac:chgData name="Brittany Simpson" userId="80629992-6330-40d3-9375-4c3eca154aa4" providerId="ADAL" clId="{6471830A-0089-4F24-86B1-867C8AD73291}" dt="2022-03-14T22:03:14.778" v="29" actId="20577"/>
          <ac:spMkLst>
            <pc:docMk/>
            <pc:sldMk cId="1112881404" sldId="267"/>
            <ac:spMk id="3" creationId="{0F589F56-FB12-48A6-97C1-DE89E51801A6}"/>
          </ac:spMkLst>
        </pc:spChg>
      </pc:sldChg>
      <pc:sldChg chg="modSp mod">
        <pc:chgData name="Brittany Simpson" userId="80629992-6330-40d3-9375-4c3eca154aa4" providerId="ADAL" clId="{6471830A-0089-4F24-86B1-867C8AD73291}" dt="2022-03-14T22:02:53.478" v="22" actId="115"/>
        <pc:sldMkLst>
          <pc:docMk/>
          <pc:sldMk cId="4052700574" sldId="328"/>
        </pc:sldMkLst>
        <pc:spChg chg="mod">
          <ac:chgData name="Brittany Simpson" userId="80629992-6330-40d3-9375-4c3eca154aa4" providerId="ADAL" clId="{6471830A-0089-4F24-86B1-867C8AD73291}" dt="2022-03-14T22:02:53.478" v="22" actId="115"/>
          <ac:spMkLst>
            <pc:docMk/>
            <pc:sldMk cId="4052700574" sldId="328"/>
            <ac:spMk id="3" creationId="{83830F81-6764-4D42-B344-EB9D2F135F3B}"/>
          </ac:spMkLst>
        </pc:spChg>
      </pc:sldChg>
      <pc:sldChg chg="modSp mod">
        <pc:chgData name="Brittany Simpson" userId="80629992-6330-40d3-9375-4c3eca154aa4" providerId="ADAL" clId="{6471830A-0089-4F24-86B1-867C8AD73291}" dt="2022-03-14T22:03:35.794" v="34" actId="207"/>
        <pc:sldMkLst>
          <pc:docMk/>
          <pc:sldMk cId="2906441865" sldId="332"/>
        </pc:sldMkLst>
        <pc:spChg chg="mod">
          <ac:chgData name="Brittany Simpson" userId="80629992-6330-40d3-9375-4c3eca154aa4" providerId="ADAL" clId="{6471830A-0089-4F24-86B1-867C8AD73291}" dt="2022-03-14T22:03:35.794" v="34" actId="207"/>
          <ac:spMkLst>
            <pc:docMk/>
            <pc:sldMk cId="2906441865" sldId="332"/>
            <ac:spMk id="3" creationId="{AC3AFAE2-6708-4685-9C1A-C0D67B696389}"/>
          </ac:spMkLst>
        </pc:spChg>
      </pc:sldChg>
      <pc:sldChg chg="modSp mod">
        <pc:chgData name="Brittany Simpson" userId="80629992-6330-40d3-9375-4c3eca154aa4" providerId="ADAL" clId="{6471830A-0089-4F24-86B1-867C8AD73291}" dt="2022-03-14T22:03:45.143" v="36" actId="207"/>
        <pc:sldMkLst>
          <pc:docMk/>
          <pc:sldMk cId="2942770250" sldId="376"/>
        </pc:sldMkLst>
        <pc:spChg chg="mod">
          <ac:chgData name="Brittany Simpson" userId="80629992-6330-40d3-9375-4c3eca154aa4" providerId="ADAL" clId="{6471830A-0089-4F24-86B1-867C8AD73291}" dt="2022-03-14T22:03:45.143" v="36" actId="207"/>
          <ac:spMkLst>
            <pc:docMk/>
            <pc:sldMk cId="2942770250" sldId="376"/>
            <ac:spMk id="3" creationId="{AC3AFAE2-6708-4685-9C1A-C0D67B696389}"/>
          </ac:spMkLst>
        </pc:spChg>
      </pc:sldChg>
      <pc:sldChg chg="modSp mod">
        <pc:chgData name="Brittany Simpson" userId="80629992-6330-40d3-9375-4c3eca154aa4" providerId="ADAL" clId="{6471830A-0089-4F24-86B1-867C8AD73291}" dt="2022-03-14T22:04:19.655" v="41" actId="20577"/>
        <pc:sldMkLst>
          <pc:docMk/>
          <pc:sldMk cId="1204782958" sldId="394"/>
        </pc:sldMkLst>
        <pc:spChg chg="mod">
          <ac:chgData name="Brittany Simpson" userId="80629992-6330-40d3-9375-4c3eca154aa4" providerId="ADAL" clId="{6471830A-0089-4F24-86B1-867C8AD73291}" dt="2022-03-14T22:04:19.655" v="41" actId="20577"/>
          <ac:spMkLst>
            <pc:docMk/>
            <pc:sldMk cId="1204782958" sldId="394"/>
            <ac:spMk id="3" creationId="{F29EFFC0-21C8-4EE7-9494-2C555FE85FC6}"/>
          </ac:spMkLst>
        </pc:spChg>
      </pc:sldChg>
      <pc:sldChg chg="modSp mod">
        <pc:chgData name="Brittany Simpson" userId="80629992-6330-40d3-9375-4c3eca154aa4" providerId="ADAL" clId="{6471830A-0089-4F24-86B1-867C8AD73291}" dt="2022-03-14T22:04:03.057" v="38" actId="207"/>
        <pc:sldMkLst>
          <pc:docMk/>
          <pc:sldMk cId="334502109" sldId="415"/>
        </pc:sldMkLst>
        <pc:spChg chg="mod">
          <ac:chgData name="Brittany Simpson" userId="80629992-6330-40d3-9375-4c3eca154aa4" providerId="ADAL" clId="{6471830A-0089-4F24-86B1-867C8AD73291}" dt="2022-03-14T22:04:03.057" v="38" actId="207"/>
          <ac:spMkLst>
            <pc:docMk/>
            <pc:sldMk cId="334502109" sldId="415"/>
            <ac:spMk id="2" creationId="{BC5A55EA-D14C-477B-9E92-E232EEE613E2}"/>
          </ac:spMkLst>
        </pc:spChg>
        <pc:spChg chg="mod">
          <ac:chgData name="Brittany Simpson" userId="80629992-6330-40d3-9375-4c3eca154aa4" providerId="ADAL" clId="{6471830A-0089-4F24-86B1-867C8AD73291}" dt="2022-03-14T22:03:54.991" v="37" actId="207"/>
          <ac:spMkLst>
            <pc:docMk/>
            <pc:sldMk cId="334502109" sldId="415"/>
            <ac:spMk id="9" creationId="{57DD79B7-922D-4FDB-BFEE-C60389A7B534}"/>
          </ac:spMkLst>
        </pc:spChg>
      </pc:sldChg>
      <pc:sldChg chg="modSp mod">
        <pc:chgData name="Brittany Simpson" userId="80629992-6330-40d3-9375-4c3eca154aa4" providerId="ADAL" clId="{6471830A-0089-4F24-86B1-867C8AD73291}" dt="2022-03-14T22:04:30.927" v="42" actId="207"/>
        <pc:sldMkLst>
          <pc:docMk/>
          <pc:sldMk cId="1909233397" sldId="418"/>
        </pc:sldMkLst>
        <pc:spChg chg="mod">
          <ac:chgData name="Brittany Simpson" userId="80629992-6330-40d3-9375-4c3eca154aa4" providerId="ADAL" clId="{6471830A-0089-4F24-86B1-867C8AD73291}" dt="2022-03-14T22:04:30.927" v="42" actId="207"/>
          <ac:spMkLst>
            <pc:docMk/>
            <pc:sldMk cId="1909233397" sldId="418"/>
            <ac:spMk id="9" creationId="{57DD79B7-922D-4FDB-BFEE-C60389A7B534}"/>
          </ac:spMkLst>
        </pc:spChg>
      </pc:sldChg>
      <pc:sldChg chg="modSp mod">
        <pc:chgData name="Brittany Simpson" userId="80629992-6330-40d3-9375-4c3eca154aa4" providerId="ADAL" clId="{6471830A-0089-4F24-86B1-867C8AD73291}" dt="2022-03-14T22:04:41.361" v="43" actId="207"/>
        <pc:sldMkLst>
          <pc:docMk/>
          <pc:sldMk cId="953599279" sldId="421"/>
        </pc:sldMkLst>
        <pc:spChg chg="mod">
          <ac:chgData name="Brittany Simpson" userId="80629992-6330-40d3-9375-4c3eca154aa4" providerId="ADAL" clId="{6471830A-0089-4F24-86B1-867C8AD73291}" dt="2022-03-14T22:04:41.361" v="43" actId="207"/>
          <ac:spMkLst>
            <pc:docMk/>
            <pc:sldMk cId="953599279" sldId="421"/>
            <ac:spMk id="9" creationId="{57DD79B7-922D-4FDB-BFEE-C60389A7B53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2-02-24T09:30:38.551" idx="2">
    <p:pos x="10" y="10"/>
    <p:text>Do we need all these examples here.  Agents should be referring to the IR1251 guide which has many more and much more detailed guidance.  Some was taken from the powerpoint.</p:text>
    <p:extLst>
      <p:ext uri="{C676402C-5697-4E1C-873F-D02D1690AC5C}">
        <p15:threadingInfo xmlns:p15="http://schemas.microsoft.com/office/powerpoint/2012/main" timeZoneBias="-7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38CCBB-E61F-4F0E-BFDC-0D4C4B154F8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NZ"/>
        </a:p>
      </dgm:t>
    </dgm:pt>
    <dgm:pt modelId="{0486CB08-D3F7-4776-881C-145C3656372C}">
      <dgm:prSet phldrT="[Text]"/>
      <dgm:spPr>
        <a:solidFill>
          <a:srgbClr val="009999"/>
        </a:solidFill>
        <a:ln>
          <a:solidFill>
            <a:srgbClr val="009999"/>
          </a:solidFill>
        </a:ln>
      </dgm:spPr>
      <dgm:t>
        <a:bodyPr/>
        <a:lstStyle/>
        <a:p>
          <a:r>
            <a:rPr lang="en-NZ" dirty="0"/>
            <a:t>Alert Level increase 15/02/2021</a:t>
          </a:r>
        </a:p>
      </dgm:t>
    </dgm:pt>
    <dgm:pt modelId="{0DC68EFB-4E75-448F-95EF-35D0C940E7C1}" type="parTrans" cxnId="{C5AE0423-7119-478C-B575-8D4EDA941DB5}">
      <dgm:prSet/>
      <dgm:spPr/>
      <dgm:t>
        <a:bodyPr/>
        <a:lstStyle/>
        <a:p>
          <a:endParaRPr lang="en-NZ"/>
        </a:p>
      </dgm:t>
    </dgm:pt>
    <dgm:pt modelId="{6932C766-2F36-49F9-BE8E-1DAB0E0AE54B}" type="sibTrans" cxnId="{C5AE0423-7119-478C-B575-8D4EDA941DB5}">
      <dgm:prSet/>
      <dgm:spPr/>
      <dgm:t>
        <a:bodyPr/>
        <a:lstStyle/>
        <a:p>
          <a:endParaRPr lang="en-NZ"/>
        </a:p>
      </dgm:t>
    </dgm:pt>
    <dgm:pt modelId="{E3B7F33F-EC15-4FF1-9240-9890956F5CCA}">
      <dgm:prSet phldrT="[Text]"/>
      <dgm:spPr>
        <a:solidFill>
          <a:srgbClr val="C7F2F1">
            <a:alpha val="65098"/>
          </a:srgbClr>
        </a:solidFill>
        <a:ln>
          <a:solidFill>
            <a:srgbClr val="009999">
              <a:alpha val="90000"/>
            </a:srgbClr>
          </a:solidFill>
        </a:ln>
      </dgm:spPr>
      <dgm:t>
        <a:bodyPr/>
        <a:lstStyle/>
        <a:p>
          <a:pPr marL="0" indent="0" algn="ctr">
            <a:buNone/>
          </a:pPr>
          <a:r>
            <a:rPr lang="en-NZ" dirty="0"/>
            <a:t>RSP applications:</a:t>
          </a:r>
        </a:p>
      </dgm:t>
    </dgm:pt>
    <dgm:pt modelId="{0B1DDF90-8C5A-42FC-9AE1-CB56E5D56211}" type="parTrans" cxnId="{385279AA-C10E-4CB8-86E2-31F3571C599E}">
      <dgm:prSet/>
      <dgm:spPr/>
      <dgm:t>
        <a:bodyPr/>
        <a:lstStyle/>
        <a:p>
          <a:endParaRPr lang="en-NZ"/>
        </a:p>
      </dgm:t>
    </dgm:pt>
    <dgm:pt modelId="{AAA628B8-7992-4DA5-8BD0-0048397C176E}" type="sibTrans" cxnId="{385279AA-C10E-4CB8-86E2-31F3571C599E}">
      <dgm:prSet/>
      <dgm:spPr/>
      <dgm:t>
        <a:bodyPr/>
        <a:lstStyle/>
        <a:p>
          <a:endParaRPr lang="en-NZ"/>
        </a:p>
      </dgm:t>
    </dgm:pt>
    <dgm:pt modelId="{5F91C2DF-AAE9-44B1-9E66-9C499260737C}">
      <dgm:prSet phldrT="[Text]"/>
      <dgm:spPr>
        <a:solidFill>
          <a:srgbClr val="009999"/>
        </a:solidFill>
        <a:ln>
          <a:solidFill>
            <a:srgbClr val="009999"/>
          </a:solidFill>
        </a:ln>
      </dgm:spPr>
      <dgm:t>
        <a:bodyPr/>
        <a:lstStyle/>
        <a:p>
          <a:r>
            <a:rPr lang="en-NZ" dirty="0"/>
            <a:t>Alert Level increase 28/02/2021</a:t>
          </a:r>
        </a:p>
      </dgm:t>
    </dgm:pt>
    <dgm:pt modelId="{2CFE3ED0-639A-4777-B7CD-627E55826FA3}" type="parTrans" cxnId="{578D0CEC-F046-47AA-B575-6889B6BD29C9}">
      <dgm:prSet/>
      <dgm:spPr/>
      <dgm:t>
        <a:bodyPr/>
        <a:lstStyle/>
        <a:p>
          <a:endParaRPr lang="en-NZ"/>
        </a:p>
      </dgm:t>
    </dgm:pt>
    <dgm:pt modelId="{4B0BBD53-0298-4CDD-A45B-123F80C158AE}" type="sibTrans" cxnId="{578D0CEC-F046-47AA-B575-6889B6BD29C9}">
      <dgm:prSet/>
      <dgm:spPr/>
      <dgm:t>
        <a:bodyPr/>
        <a:lstStyle/>
        <a:p>
          <a:endParaRPr lang="en-NZ"/>
        </a:p>
      </dgm:t>
    </dgm:pt>
    <dgm:pt modelId="{52165B4C-E551-4266-A790-9539597CFFE1}">
      <dgm:prSet phldrT="[Text]"/>
      <dgm:spPr>
        <a:solidFill>
          <a:srgbClr val="C7F2F1">
            <a:alpha val="90000"/>
          </a:srgbClr>
        </a:solidFill>
        <a:ln>
          <a:solidFill>
            <a:srgbClr val="009999">
              <a:alpha val="90000"/>
            </a:srgbClr>
          </a:solidFill>
        </a:ln>
      </dgm:spPr>
      <dgm:t>
        <a:bodyPr/>
        <a:lstStyle/>
        <a:p>
          <a:pPr marL="0" indent="0" algn="ctr">
            <a:buNone/>
          </a:pPr>
          <a:r>
            <a:rPr lang="en-NZ" dirty="0"/>
            <a:t>RSP applications:</a:t>
          </a:r>
        </a:p>
      </dgm:t>
    </dgm:pt>
    <dgm:pt modelId="{22AB23E3-A1D3-4621-AAB1-C4E9F14965D0}" type="parTrans" cxnId="{D9FCBE17-C307-44A9-81BB-A9798DFA098D}">
      <dgm:prSet/>
      <dgm:spPr/>
      <dgm:t>
        <a:bodyPr/>
        <a:lstStyle/>
        <a:p>
          <a:endParaRPr lang="en-NZ"/>
        </a:p>
      </dgm:t>
    </dgm:pt>
    <dgm:pt modelId="{77354C57-5470-4759-AF08-0950A8D56085}" type="sibTrans" cxnId="{D9FCBE17-C307-44A9-81BB-A9798DFA098D}">
      <dgm:prSet/>
      <dgm:spPr/>
      <dgm:t>
        <a:bodyPr/>
        <a:lstStyle/>
        <a:p>
          <a:endParaRPr lang="en-NZ"/>
        </a:p>
      </dgm:t>
    </dgm:pt>
    <dgm:pt modelId="{D89F4ECF-3A9F-495B-A435-325ABE01C37A}">
      <dgm:prSet phldrT="[Text]"/>
      <dgm:spPr>
        <a:solidFill>
          <a:srgbClr val="C7F2F1">
            <a:alpha val="65098"/>
          </a:srgbClr>
        </a:solidFill>
        <a:ln>
          <a:solidFill>
            <a:srgbClr val="009999">
              <a:alpha val="90000"/>
            </a:srgbClr>
          </a:solidFill>
        </a:ln>
      </dgm:spPr>
      <dgm:t>
        <a:bodyPr/>
        <a:lstStyle/>
        <a:p>
          <a:pPr marL="0" indent="0" algn="ctr">
            <a:buNone/>
          </a:pPr>
          <a:r>
            <a:rPr lang="en-NZ" dirty="0"/>
            <a:t>22 February - 22 March 2021</a:t>
          </a:r>
        </a:p>
      </dgm:t>
    </dgm:pt>
    <dgm:pt modelId="{779746CC-0C62-42E0-A9E9-BB637C9A91BE}" type="parTrans" cxnId="{AA2D638B-753E-4481-A1F2-D2FC7E3D88AF}">
      <dgm:prSet/>
      <dgm:spPr/>
      <dgm:t>
        <a:bodyPr/>
        <a:lstStyle/>
        <a:p>
          <a:endParaRPr lang="en-NZ"/>
        </a:p>
      </dgm:t>
    </dgm:pt>
    <dgm:pt modelId="{1E9B611B-21FC-4F01-B0C1-FA4C4A6C72D9}" type="sibTrans" cxnId="{AA2D638B-753E-4481-A1F2-D2FC7E3D88AF}">
      <dgm:prSet/>
      <dgm:spPr/>
      <dgm:t>
        <a:bodyPr/>
        <a:lstStyle/>
        <a:p>
          <a:endParaRPr lang="en-NZ"/>
        </a:p>
      </dgm:t>
    </dgm:pt>
    <dgm:pt modelId="{333DBED5-E6B6-4933-8ECC-F1B23771B437}">
      <dgm:prSet/>
      <dgm:spPr>
        <a:solidFill>
          <a:srgbClr val="C7F2F1">
            <a:alpha val="90000"/>
          </a:srgbClr>
        </a:solidFill>
        <a:ln>
          <a:solidFill>
            <a:srgbClr val="009999">
              <a:alpha val="90000"/>
            </a:srgbClr>
          </a:solidFill>
        </a:ln>
      </dgm:spPr>
      <dgm:t>
        <a:bodyPr/>
        <a:lstStyle/>
        <a:p>
          <a:pPr marL="0" indent="0" algn="ctr">
            <a:buFont typeface="Arial" panose="020B0604020202020204" pitchFamily="34" charset="0"/>
            <a:buNone/>
          </a:pPr>
          <a:r>
            <a:rPr lang="en-NZ" dirty="0"/>
            <a:t>7 March - 12 April 2021</a:t>
          </a:r>
        </a:p>
      </dgm:t>
    </dgm:pt>
    <dgm:pt modelId="{9272D7CB-7862-44BE-878C-28C834BAE769}" type="parTrans" cxnId="{C975C5D1-451E-4A9D-BA60-473AAF14C6F8}">
      <dgm:prSet/>
      <dgm:spPr/>
      <dgm:t>
        <a:bodyPr/>
        <a:lstStyle/>
        <a:p>
          <a:endParaRPr lang="en-NZ"/>
        </a:p>
      </dgm:t>
    </dgm:pt>
    <dgm:pt modelId="{3D31B90E-DD6C-4E79-ADE0-43E957A617A6}" type="sibTrans" cxnId="{C975C5D1-451E-4A9D-BA60-473AAF14C6F8}">
      <dgm:prSet/>
      <dgm:spPr/>
      <dgm:t>
        <a:bodyPr/>
        <a:lstStyle/>
        <a:p>
          <a:endParaRPr lang="en-NZ"/>
        </a:p>
      </dgm:t>
    </dgm:pt>
    <dgm:pt modelId="{91F172A2-04DF-40CE-A541-311797295874}" type="pres">
      <dgm:prSet presAssocID="{4038CCBB-E61F-4F0E-BFDC-0D4C4B154F8A}" presName="Name0" presStyleCnt="0">
        <dgm:presLayoutVars>
          <dgm:dir/>
          <dgm:animLvl val="lvl"/>
          <dgm:resizeHandles val="exact"/>
        </dgm:presLayoutVars>
      </dgm:prSet>
      <dgm:spPr/>
    </dgm:pt>
    <dgm:pt modelId="{19741644-84FD-49D0-87B3-E9D1A565904E}" type="pres">
      <dgm:prSet presAssocID="{0486CB08-D3F7-4776-881C-145C3656372C}" presName="composite" presStyleCnt="0"/>
      <dgm:spPr/>
    </dgm:pt>
    <dgm:pt modelId="{5C8643F3-7258-4F2A-813D-A393BE1AF1E0}" type="pres">
      <dgm:prSet presAssocID="{0486CB08-D3F7-4776-881C-145C3656372C}" presName="parTx" presStyleLbl="alignNode1" presStyleIdx="0" presStyleCnt="2" custLinFactNeighborX="6155" custLinFactNeighborY="-905">
        <dgm:presLayoutVars>
          <dgm:chMax val="0"/>
          <dgm:chPref val="0"/>
          <dgm:bulletEnabled val="1"/>
        </dgm:presLayoutVars>
      </dgm:prSet>
      <dgm:spPr/>
    </dgm:pt>
    <dgm:pt modelId="{A7A8DED6-29E7-4569-8D5B-A1CF01EE4DF6}" type="pres">
      <dgm:prSet presAssocID="{0486CB08-D3F7-4776-881C-145C3656372C}" presName="desTx" presStyleLbl="alignAccFollowNode1" presStyleIdx="0" presStyleCnt="2" custLinFactNeighborX="6156" custLinFactNeighborY="-268">
        <dgm:presLayoutVars>
          <dgm:bulletEnabled val="1"/>
        </dgm:presLayoutVars>
      </dgm:prSet>
      <dgm:spPr/>
    </dgm:pt>
    <dgm:pt modelId="{BCBA8AF5-B5DA-44BB-8B1D-2C36819C4D70}" type="pres">
      <dgm:prSet presAssocID="{6932C766-2F36-49F9-BE8E-1DAB0E0AE54B}" presName="space" presStyleCnt="0"/>
      <dgm:spPr/>
    </dgm:pt>
    <dgm:pt modelId="{64393888-A818-4B10-A88D-74D6EFC6DBFB}" type="pres">
      <dgm:prSet presAssocID="{5F91C2DF-AAE9-44B1-9E66-9C499260737C}" presName="composite" presStyleCnt="0"/>
      <dgm:spPr/>
    </dgm:pt>
    <dgm:pt modelId="{E865D2FC-69BD-4FC4-852E-0D83F8687646}" type="pres">
      <dgm:prSet presAssocID="{5F91C2DF-AAE9-44B1-9E66-9C499260737C}" presName="parTx" presStyleLbl="alignNode1" presStyleIdx="1" presStyleCnt="2">
        <dgm:presLayoutVars>
          <dgm:chMax val="0"/>
          <dgm:chPref val="0"/>
          <dgm:bulletEnabled val="1"/>
        </dgm:presLayoutVars>
      </dgm:prSet>
      <dgm:spPr/>
    </dgm:pt>
    <dgm:pt modelId="{BFA4A652-9D12-4E41-B319-B15A528E257B}" type="pres">
      <dgm:prSet presAssocID="{5F91C2DF-AAE9-44B1-9E66-9C499260737C}" presName="desTx" presStyleLbl="alignAccFollowNode1" presStyleIdx="1" presStyleCnt="2">
        <dgm:presLayoutVars>
          <dgm:bulletEnabled val="1"/>
        </dgm:presLayoutVars>
      </dgm:prSet>
      <dgm:spPr/>
    </dgm:pt>
  </dgm:ptLst>
  <dgm:cxnLst>
    <dgm:cxn modelId="{D9FCBE17-C307-44A9-81BB-A9798DFA098D}" srcId="{5F91C2DF-AAE9-44B1-9E66-9C499260737C}" destId="{52165B4C-E551-4266-A790-9539597CFFE1}" srcOrd="0" destOrd="0" parTransId="{22AB23E3-A1D3-4621-AAB1-C4E9F14965D0}" sibTransId="{77354C57-5470-4759-AF08-0950A8D56085}"/>
    <dgm:cxn modelId="{BF33291F-F1AD-4483-A398-51EE9FC7CB04}" type="presOf" srcId="{52165B4C-E551-4266-A790-9539597CFFE1}" destId="{BFA4A652-9D12-4E41-B319-B15A528E257B}" srcOrd="0" destOrd="0" presId="urn:microsoft.com/office/officeart/2005/8/layout/hList1"/>
    <dgm:cxn modelId="{C5AE0423-7119-478C-B575-8D4EDA941DB5}" srcId="{4038CCBB-E61F-4F0E-BFDC-0D4C4B154F8A}" destId="{0486CB08-D3F7-4776-881C-145C3656372C}" srcOrd="0" destOrd="0" parTransId="{0DC68EFB-4E75-448F-95EF-35D0C940E7C1}" sibTransId="{6932C766-2F36-49F9-BE8E-1DAB0E0AE54B}"/>
    <dgm:cxn modelId="{ACAD5E64-D6AB-44D7-BB31-AD3ECBACD548}" type="presOf" srcId="{E3B7F33F-EC15-4FF1-9240-9890956F5CCA}" destId="{A7A8DED6-29E7-4569-8D5B-A1CF01EE4DF6}" srcOrd="0" destOrd="0" presId="urn:microsoft.com/office/officeart/2005/8/layout/hList1"/>
    <dgm:cxn modelId="{C714DD49-8C0F-4F64-A6A7-A82131AE1FFA}" type="presOf" srcId="{D89F4ECF-3A9F-495B-A435-325ABE01C37A}" destId="{A7A8DED6-29E7-4569-8D5B-A1CF01EE4DF6}" srcOrd="0" destOrd="1" presId="urn:microsoft.com/office/officeart/2005/8/layout/hList1"/>
    <dgm:cxn modelId="{2F66107B-B888-4634-9A36-C8A4439F4C44}" type="presOf" srcId="{4038CCBB-E61F-4F0E-BFDC-0D4C4B154F8A}" destId="{91F172A2-04DF-40CE-A541-311797295874}" srcOrd="0" destOrd="0" presId="urn:microsoft.com/office/officeart/2005/8/layout/hList1"/>
    <dgm:cxn modelId="{AA2D638B-753E-4481-A1F2-D2FC7E3D88AF}" srcId="{0486CB08-D3F7-4776-881C-145C3656372C}" destId="{D89F4ECF-3A9F-495B-A435-325ABE01C37A}" srcOrd="1" destOrd="0" parTransId="{779746CC-0C62-42E0-A9E9-BB637C9A91BE}" sibTransId="{1E9B611B-21FC-4F01-B0C1-FA4C4A6C72D9}"/>
    <dgm:cxn modelId="{385279AA-C10E-4CB8-86E2-31F3571C599E}" srcId="{0486CB08-D3F7-4776-881C-145C3656372C}" destId="{E3B7F33F-EC15-4FF1-9240-9890956F5CCA}" srcOrd="0" destOrd="0" parTransId="{0B1DDF90-8C5A-42FC-9AE1-CB56E5D56211}" sibTransId="{AAA628B8-7992-4DA5-8BD0-0048397C176E}"/>
    <dgm:cxn modelId="{AF2EA1AE-F958-4CFA-95D8-D0A2ABAC499F}" type="presOf" srcId="{0486CB08-D3F7-4776-881C-145C3656372C}" destId="{5C8643F3-7258-4F2A-813D-A393BE1AF1E0}" srcOrd="0" destOrd="0" presId="urn:microsoft.com/office/officeart/2005/8/layout/hList1"/>
    <dgm:cxn modelId="{DACC13B2-E4AB-4992-9DB5-DDBC7478A9CA}" type="presOf" srcId="{5F91C2DF-AAE9-44B1-9E66-9C499260737C}" destId="{E865D2FC-69BD-4FC4-852E-0D83F8687646}" srcOrd="0" destOrd="0" presId="urn:microsoft.com/office/officeart/2005/8/layout/hList1"/>
    <dgm:cxn modelId="{C975C5D1-451E-4A9D-BA60-473AAF14C6F8}" srcId="{5F91C2DF-AAE9-44B1-9E66-9C499260737C}" destId="{333DBED5-E6B6-4933-8ECC-F1B23771B437}" srcOrd="1" destOrd="0" parTransId="{9272D7CB-7862-44BE-878C-28C834BAE769}" sibTransId="{3D31B90E-DD6C-4E79-ADE0-43E957A617A6}"/>
    <dgm:cxn modelId="{578D0CEC-F046-47AA-B575-6889B6BD29C9}" srcId="{4038CCBB-E61F-4F0E-BFDC-0D4C4B154F8A}" destId="{5F91C2DF-AAE9-44B1-9E66-9C499260737C}" srcOrd="1" destOrd="0" parTransId="{2CFE3ED0-639A-4777-B7CD-627E55826FA3}" sibTransId="{4B0BBD53-0298-4CDD-A45B-123F80C158AE}"/>
    <dgm:cxn modelId="{B66783F3-5844-4DC8-9625-0D09DEEED4C5}" type="presOf" srcId="{333DBED5-E6B6-4933-8ECC-F1B23771B437}" destId="{BFA4A652-9D12-4E41-B319-B15A528E257B}" srcOrd="0" destOrd="1" presId="urn:microsoft.com/office/officeart/2005/8/layout/hList1"/>
    <dgm:cxn modelId="{D4B8B1DD-ADC1-40B7-9D2B-A80FDC2C8524}" type="presParOf" srcId="{91F172A2-04DF-40CE-A541-311797295874}" destId="{19741644-84FD-49D0-87B3-E9D1A565904E}" srcOrd="0" destOrd="0" presId="urn:microsoft.com/office/officeart/2005/8/layout/hList1"/>
    <dgm:cxn modelId="{8D6275E6-4D35-45AE-8858-A7C00D99D72C}" type="presParOf" srcId="{19741644-84FD-49D0-87B3-E9D1A565904E}" destId="{5C8643F3-7258-4F2A-813D-A393BE1AF1E0}" srcOrd="0" destOrd="0" presId="urn:microsoft.com/office/officeart/2005/8/layout/hList1"/>
    <dgm:cxn modelId="{AA8594DB-3E8D-4DE1-8B57-3AF8BAAC9E1A}" type="presParOf" srcId="{19741644-84FD-49D0-87B3-E9D1A565904E}" destId="{A7A8DED6-29E7-4569-8D5B-A1CF01EE4DF6}" srcOrd="1" destOrd="0" presId="urn:microsoft.com/office/officeart/2005/8/layout/hList1"/>
    <dgm:cxn modelId="{4C13441F-FAD8-4EE7-9A78-095CDB3DFCA6}" type="presParOf" srcId="{91F172A2-04DF-40CE-A541-311797295874}" destId="{BCBA8AF5-B5DA-44BB-8B1D-2C36819C4D70}" srcOrd="1" destOrd="0" presId="urn:microsoft.com/office/officeart/2005/8/layout/hList1"/>
    <dgm:cxn modelId="{7E4128AB-B52A-4826-A881-1351C0D545FA}" type="presParOf" srcId="{91F172A2-04DF-40CE-A541-311797295874}" destId="{64393888-A818-4B10-A88D-74D6EFC6DBFB}" srcOrd="2" destOrd="0" presId="urn:microsoft.com/office/officeart/2005/8/layout/hList1"/>
    <dgm:cxn modelId="{FA356EE0-036C-4766-9A62-3616FE772894}" type="presParOf" srcId="{64393888-A818-4B10-A88D-74D6EFC6DBFB}" destId="{E865D2FC-69BD-4FC4-852E-0D83F8687646}" srcOrd="0" destOrd="0" presId="urn:microsoft.com/office/officeart/2005/8/layout/hList1"/>
    <dgm:cxn modelId="{30BC1267-F0D2-4843-9E00-831331891D70}" type="presParOf" srcId="{64393888-A818-4B10-A88D-74D6EFC6DBFB}" destId="{BFA4A652-9D12-4E41-B319-B15A528E25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643F3-7258-4F2A-813D-A393BE1AF1E0}">
      <dsp:nvSpPr>
        <dsp:cNvPr id="0" name=""/>
        <dsp:cNvSpPr/>
      </dsp:nvSpPr>
      <dsp:spPr>
        <a:xfrm>
          <a:off x="323683" y="40651"/>
          <a:ext cx="5257986" cy="1950070"/>
        </a:xfrm>
        <a:prstGeom prst="rect">
          <a:avLst/>
        </a:prstGeom>
        <a:solidFill>
          <a:srgbClr val="009999"/>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en-NZ" sz="3900" kern="1200" dirty="0"/>
            <a:t>Alert Level increase 15/02/2021</a:t>
          </a:r>
        </a:p>
      </dsp:txBody>
      <dsp:txXfrm>
        <a:off x="323683" y="40651"/>
        <a:ext cx="5257986" cy="1950070"/>
      </dsp:txXfrm>
    </dsp:sp>
    <dsp:sp modelId="{A7A8DED6-29E7-4569-8D5B-A1CF01EE4DF6}">
      <dsp:nvSpPr>
        <dsp:cNvPr id="0" name=""/>
        <dsp:cNvSpPr/>
      </dsp:nvSpPr>
      <dsp:spPr>
        <a:xfrm>
          <a:off x="323736" y="2002345"/>
          <a:ext cx="5257986" cy="2248155"/>
        </a:xfrm>
        <a:prstGeom prst="rect">
          <a:avLst/>
        </a:prstGeom>
        <a:solidFill>
          <a:srgbClr val="C7F2F1">
            <a:alpha val="65098"/>
          </a:srgbClr>
        </a:solidFill>
        <a:ln w="25400" cap="flat" cmpd="sng" algn="ctr">
          <a:solidFill>
            <a:srgbClr val="009999">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0" lvl="1" indent="0" algn="ctr" defTabSz="1733550">
            <a:lnSpc>
              <a:spcPct val="90000"/>
            </a:lnSpc>
            <a:spcBef>
              <a:spcPct val="0"/>
            </a:spcBef>
            <a:spcAft>
              <a:spcPct val="15000"/>
            </a:spcAft>
            <a:buNone/>
          </a:pPr>
          <a:r>
            <a:rPr lang="en-NZ" sz="3900" kern="1200" dirty="0"/>
            <a:t>RSP applications:</a:t>
          </a:r>
        </a:p>
        <a:p>
          <a:pPr marL="0" lvl="1" indent="0" algn="ctr" defTabSz="1733550">
            <a:lnSpc>
              <a:spcPct val="90000"/>
            </a:lnSpc>
            <a:spcBef>
              <a:spcPct val="0"/>
            </a:spcBef>
            <a:spcAft>
              <a:spcPct val="15000"/>
            </a:spcAft>
            <a:buNone/>
          </a:pPr>
          <a:r>
            <a:rPr lang="en-NZ" sz="3900" kern="1200" dirty="0"/>
            <a:t>22 February - 22 March 2021</a:t>
          </a:r>
        </a:p>
      </dsp:txBody>
      <dsp:txXfrm>
        <a:off x="323736" y="2002345"/>
        <a:ext cx="5257986" cy="2248155"/>
      </dsp:txXfrm>
    </dsp:sp>
    <dsp:sp modelId="{E865D2FC-69BD-4FC4-852E-0D83F8687646}">
      <dsp:nvSpPr>
        <dsp:cNvPr id="0" name=""/>
        <dsp:cNvSpPr/>
      </dsp:nvSpPr>
      <dsp:spPr>
        <a:xfrm>
          <a:off x="5994159" y="58299"/>
          <a:ext cx="5257986" cy="1950070"/>
        </a:xfrm>
        <a:prstGeom prst="rect">
          <a:avLst/>
        </a:prstGeom>
        <a:solidFill>
          <a:srgbClr val="009999"/>
        </a:solidFill>
        <a:ln w="25400" cap="flat" cmpd="sng" algn="ctr">
          <a:solidFill>
            <a:srgbClr val="0099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en-NZ" sz="3900" kern="1200" dirty="0"/>
            <a:t>Alert Level increase 28/02/2021</a:t>
          </a:r>
        </a:p>
      </dsp:txBody>
      <dsp:txXfrm>
        <a:off x="5994159" y="58299"/>
        <a:ext cx="5257986" cy="1950070"/>
      </dsp:txXfrm>
    </dsp:sp>
    <dsp:sp modelId="{BFA4A652-9D12-4E41-B319-B15A528E257B}">
      <dsp:nvSpPr>
        <dsp:cNvPr id="0" name=""/>
        <dsp:cNvSpPr/>
      </dsp:nvSpPr>
      <dsp:spPr>
        <a:xfrm>
          <a:off x="5994159" y="2008370"/>
          <a:ext cx="5257986" cy="2248155"/>
        </a:xfrm>
        <a:prstGeom prst="rect">
          <a:avLst/>
        </a:prstGeom>
        <a:solidFill>
          <a:srgbClr val="C7F2F1">
            <a:alpha val="90000"/>
          </a:srgbClr>
        </a:solidFill>
        <a:ln w="25400" cap="flat" cmpd="sng" algn="ctr">
          <a:solidFill>
            <a:srgbClr val="009999">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0" lvl="1" indent="0" algn="ctr" defTabSz="1733550">
            <a:lnSpc>
              <a:spcPct val="90000"/>
            </a:lnSpc>
            <a:spcBef>
              <a:spcPct val="0"/>
            </a:spcBef>
            <a:spcAft>
              <a:spcPct val="15000"/>
            </a:spcAft>
            <a:buNone/>
          </a:pPr>
          <a:r>
            <a:rPr lang="en-NZ" sz="3900" kern="1200" dirty="0"/>
            <a:t>RSP applications:</a:t>
          </a:r>
        </a:p>
        <a:p>
          <a:pPr marL="0" lvl="1" indent="0" algn="ctr" defTabSz="1733550">
            <a:lnSpc>
              <a:spcPct val="90000"/>
            </a:lnSpc>
            <a:spcBef>
              <a:spcPct val="0"/>
            </a:spcBef>
            <a:spcAft>
              <a:spcPct val="15000"/>
            </a:spcAft>
            <a:buFont typeface="Arial" panose="020B0604020202020204" pitchFamily="34" charset="0"/>
            <a:buNone/>
          </a:pPr>
          <a:r>
            <a:rPr lang="en-NZ" sz="3900" kern="1200" dirty="0"/>
            <a:t>7 March - 12 April 2021</a:t>
          </a:r>
        </a:p>
      </dsp:txBody>
      <dsp:txXfrm>
        <a:off x="5994159" y="2008370"/>
        <a:ext cx="5257986" cy="224815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896A78-D362-4D01-A0D9-13232BF0A96B}"/>
              </a:ext>
            </a:extLst>
          </p:cNvPr>
          <p:cNvSpPr>
            <a:spLocks noGrp="1" noRot="1" noChangeAspect="1" noChangeArrowheads="1" noTextEdit="1"/>
          </p:cNvSpPr>
          <p:nvPr>
            <p:ph type="sldImg" idx="2"/>
          </p:nvPr>
        </p:nvSpPr>
        <p:spPr bwMode="auto">
          <a:xfrm>
            <a:off x="38100" y="750888"/>
            <a:ext cx="6594475" cy="37099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a:extLst>
              <a:ext uri="{FF2B5EF4-FFF2-40B4-BE49-F238E27FC236}">
                <a16:creationId xmlns:a16="http://schemas.microsoft.com/office/drawing/2014/main" id="{C4B4D831-7F77-4944-BC46-E0EB8C6ABD68}"/>
              </a:ext>
            </a:extLst>
          </p:cNvPr>
          <p:cNvSpPr>
            <a:spLocks noGrp="1" noChangeArrowheads="1"/>
          </p:cNvSpPr>
          <p:nvPr>
            <p:ph type="body" sz="quarter" idx="3"/>
          </p:nvPr>
        </p:nvSpPr>
        <p:spPr bwMode="auto">
          <a:xfrm>
            <a:off x="666750" y="4714875"/>
            <a:ext cx="5335588" cy="44672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08704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43418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58332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75799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42271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46202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300704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009256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145082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751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6D1CFD24-D9A6-4D9E-A6F1-7C6B22E7EA16}"/>
              </a:ext>
            </a:extLst>
          </p:cNvPr>
          <p:cNvSpPr>
            <a:spLocks noGrp="1" noRot="1" noChangeAspect="1" noChangeArrowheads="1" noTextEdit="1"/>
          </p:cNvSpPr>
          <p:nvPr>
            <p:ph type="sldImg"/>
          </p:nvPr>
        </p:nvSpPr>
        <p:spPr>
          <a:xfrm>
            <a:off x="38100" y="750888"/>
            <a:ext cx="6594475" cy="3709987"/>
          </a:xfrm>
          <a:ln/>
        </p:spPr>
      </p:sp>
      <p:sp>
        <p:nvSpPr>
          <p:cNvPr id="43010" name="Rectangle 3">
            <a:extLst>
              <a:ext uri="{FF2B5EF4-FFF2-40B4-BE49-F238E27FC236}">
                <a16:creationId xmlns:a16="http://schemas.microsoft.com/office/drawing/2014/main" id="{6CBB1226-B712-41CA-A4FF-7CA6C2BB3A1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83355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18629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85034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66636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837730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29355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5723639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B616B129-5C66-45A8-9AFB-4ADAFF028446}"/>
              </a:ext>
            </a:extLst>
          </p:cNvPr>
          <p:cNvSpPr>
            <a:spLocks noChangeArrowheads="1"/>
          </p:cNvSpPr>
          <p:nvPr/>
        </p:nvSpPr>
        <p:spPr bwMode="auto">
          <a:xfrm>
            <a:off x="0" y="1450976"/>
            <a:ext cx="12192000" cy="5421313"/>
          </a:xfrm>
          <a:prstGeom prst="rect">
            <a:avLst/>
          </a:prstGeom>
          <a:solidFill>
            <a:srgbClr val="008B95"/>
          </a:solidFill>
          <a:ln w="12700">
            <a:noFill/>
            <a:miter lim="800000"/>
            <a:headEnd/>
            <a:tailEnd/>
          </a:ln>
          <a:effectLst/>
        </p:spPr>
        <p:txBody>
          <a:bodyPr wrap="none" anchor="ctr"/>
          <a:lstStyle/>
          <a:p>
            <a:pPr eaLnBrk="0" hangingPunct="0">
              <a:defRPr/>
            </a:pPr>
            <a:endParaRPr lang="en-US" sz="2400"/>
          </a:p>
        </p:txBody>
      </p:sp>
      <p:sp>
        <p:nvSpPr>
          <p:cNvPr id="5" name="Line 7">
            <a:extLst>
              <a:ext uri="{FF2B5EF4-FFF2-40B4-BE49-F238E27FC236}">
                <a16:creationId xmlns:a16="http://schemas.microsoft.com/office/drawing/2014/main" id="{9E75E83D-EAC8-40D8-818A-8546E4C01B53}"/>
              </a:ext>
            </a:extLst>
          </p:cNvPr>
          <p:cNvSpPr>
            <a:spLocks noChangeShapeType="1"/>
          </p:cNvSpPr>
          <p:nvPr/>
        </p:nvSpPr>
        <p:spPr bwMode="auto">
          <a:xfrm>
            <a:off x="0" y="1422400"/>
            <a:ext cx="12192000" cy="14288"/>
          </a:xfrm>
          <a:prstGeom prst="line">
            <a:avLst/>
          </a:prstGeom>
          <a:noFill/>
          <a:ln w="152400">
            <a:solidFill>
              <a:srgbClr val="4C575F"/>
            </a:solidFill>
            <a:round/>
            <a:headEnd/>
            <a:tailEnd/>
          </a:ln>
          <a:effectLst/>
        </p:spPr>
        <p:txBody>
          <a:bodyPr/>
          <a:lstStyle/>
          <a:p>
            <a:pPr eaLnBrk="0" hangingPunct="0">
              <a:defRPr/>
            </a:pPr>
            <a:endParaRPr lang="en-US" sz="2400"/>
          </a:p>
        </p:txBody>
      </p:sp>
      <p:pic>
        <p:nvPicPr>
          <p:cNvPr id="6" name="Picture 8" descr="IR logo teal small">
            <a:extLst>
              <a:ext uri="{FF2B5EF4-FFF2-40B4-BE49-F238E27FC236}">
                <a16:creationId xmlns:a16="http://schemas.microsoft.com/office/drawing/2014/main" id="{5F9657F7-791F-436F-929C-E8C2FFB20C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934" y="385764"/>
            <a:ext cx="2394729"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2">
            <a:extLst>
              <a:ext uri="{FF2B5EF4-FFF2-40B4-BE49-F238E27FC236}">
                <a16:creationId xmlns:a16="http://schemas.microsoft.com/office/drawing/2014/main" id="{B9EFEEA0-F3D6-47B8-9D0C-EFDE219946A3}"/>
              </a:ext>
            </a:extLst>
          </p:cNvPr>
          <p:cNvGraphicFramePr>
            <a:graphicFrameLocks noChangeAspect="1"/>
          </p:cNvGraphicFramePr>
          <p:nvPr/>
        </p:nvGraphicFramePr>
        <p:xfrm>
          <a:off x="9806517" y="4389439"/>
          <a:ext cx="2692400" cy="2778125"/>
        </p:xfrm>
        <a:graphic>
          <a:graphicData uri="http://schemas.openxmlformats.org/presentationml/2006/ole">
            <mc:AlternateContent xmlns:mc="http://schemas.openxmlformats.org/markup-compatibility/2006">
              <mc:Choice xmlns:v="urn:schemas-microsoft-com:vml" Requires="v">
                <p:oleObj name="Photo Editor Photo" r:id="rId3" imgW="6647619" imgH="9142857" progId="MSPhotoEd.3">
                  <p:embed/>
                </p:oleObj>
              </mc:Choice>
              <mc:Fallback>
                <p:oleObj name="Photo Editor Photo" r:id="rId3" imgW="6647619" imgH="9142857" progId="MSPhotoEd.3">
                  <p:embed/>
                  <p:pic>
                    <p:nvPicPr>
                      <p:cNvPr id="7" name="Object 2">
                        <a:extLst>
                          <a:ext uri="{FF2B5EF4-FFF2-40B4-BE49-F238E27FC236}">
                            <a16:creationId xmlns:a16="http://schemas.microsoft.com/office/drawing/2014/main" id="{B9EFEEA0-F3D6-47B8-9D0C-EFDE219946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06517" y="4389439"/>
                        <a:ext cx="2692400"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4" name="Rectangle 2"/>
          <p:cNvSpPr>
            <a:spLocks noGrp="1" noChangeArrowheads="1"/>
          </p:cNvSpPr>
          <p:nvPr>
            <p:ph type="ctrTitle"/>
          </p:nvPr>
        </p:nvSpPr>
        <p:spPr>
          <a:xfrm>
            <a:off x="914400" y="2130426"/>
            <a:ext cx="10363200" cy="1470025"/>
          </a:xfrm>
        </p:spPr>
        <p:txBody>
          <a:bodyPr/>
          <a:lstStyle>
            <a:lvl1pPr>
              <a:defRPr>
                <a:solidFill>
                  <a:schemeClr val="bg1"/>
                </a:solidFill>
              </a:defRPr>
            </a:lvl1pPr>
          </a:lstStyle>
          <a:p>
            <a:r>
              <a:rPr lang="en-AU"/>
              <a:t>Click to edit Master title style</a:t>
            </a:r>
          </a:p>
        </p:txBody>
      </p:sp>
      <p:sp>
        <p:nvSpPr>
          <p:cNvPr id="28675" name="Rectangle 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solidFill>
                  <a:schemeClr val="bg1"/>
                </a:solidFill>
              </a:defRPr>
            </a:lvl1pPr>
          </a:lstStyle>
          <a:p>
            <a:r>
              <a:rPr lang="en-AU"/>
              <a:t>Click to edit Master subtitle style</a:t>
            </a:r>
          </a:p>
        </p:txBody>
      </p:sp>
    </p:spTree>
    <p:extLst>
      <p:ext uri="{BB962C8B-B14F-4D97-AF65-F5344CB8AC3E}">
        <p14:creationId xmlns:p14="http://schemas.microsoft.com/office/powerpoint/2010/main" val="229718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65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2200" y="369888"/>
            <a:ext cx="2813051" cy="5383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3051" y="369888"/>
            <a:ext cx="8235949" cy="5383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835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a:extLst>
              <a:ext uri="{FF2B5EF4-FFF2-40B4-BE49-F238E27FC236}">
                <a16:creationId xmlns:a16="http://schemas.microsoft.com/office/drawing/2014/main" id="{E42472E5-008E-4C76-BD7E-C5DEA08C45AB}"/>
              </a:ext>
            </a:extLst>
          </p:cNvPr>
          <p:cNvSpPr>
            <a:spLocks noGrp="1"/>
          </p:cNvSpPr>
          <p:nvPr>
            <p:ph type="body" sz="quarter" idx="10" hasCustomPrompt="1"/>
          </p:nvPr>
        </p:nvSpPr>
        <p:spPr>
          <a:xfrm>
            <a:off x="9801225" y="6529388"/>
            <a:ext cx="2390775" cy="328612"/>
          </a:xfrm>
        </p:spPr>
        <p:txBody>
          <a:bodyPr/>
          <a:lstStyle>
            <a:lvl1pPr marL="0" indent="0" algn="r">
              <a:spcBef>
                <a:spcPts val="0"/>
              </a:spcBef>
              <a:buNone/>
              <a:defRPr sz="1400">
                <a:solidFill>
                  <a:schemeClr val="bg1"/>
                </a:solidFill>
                <a:latin typeface="Calibri Light" panose="020F0302020204030204" pitchFamily="34" charset="0"/>
                <a:cs typeface="Calibri Light" panose="020F0302020204030204" pitchFamily="34" charset="0"/>
              </a:defRPr>
            </a:lvl1pPr>
            <a:lvl2pPr marL="457200" indent="0" algn="r">
              <a:spcBef>
                <a:spcPts val="0"/>
              </a:spcBef>
              <a:buNone/>
              <a:defRPr sz="1400">
                <a:solidFill>
                  <a:schemeClr val="bg1"/>
                </a:solidFill>
                <a:latin typeface="Calibri Light" panose="020F0302020204030204" pitchFamily="34" charset="0"/>
                <a:cs typeface="Calibri Light" panose="020F0302020204030204" pitchFamily="34" charset="0"/>
              </a:defRPr>
            </a:lvl2pPr>
            <a:lvl3pPr marL="914400" indent="0" algn="r">
              <a:spcBef>
                <a:spcPts val="0"/>
              </a:spcBef>
              <a:buNone/>
              <a:defRPr sz="1400">
                <a:solidFill>
                  <a:schemeClr val="bg1"/>
                </a:solidFill>
                <a:latin typeface="Calibri Light" panose="020F0302020204030204" pitchFamily="34" charset="0"/>
                <a:cs typeface="Calibri Light" panose="020F0302020204030204" pitchFamily="34" charset="0"/>
              </a:defRPr>
            </a:lvl3pPr>
            <a:lvl4pPr marL="1371600" indent="0" algn="r">
              <a:spcBef>
                <a:spcPts val="0"/>
              </a:spcBef>
              <a:buNone/>
              <a:defRPr sz="1400">
                <a:solidFill>
                  <a:schemeClr val="bg1"/>
                </a:solidFill>
                <a:latin typeface="Calibri Light" panose="020F0302020204030204" pitchFamily="34" charset="0"/>
                <a:cs typeface="Calibri Light" panose="020F0302020204030204" pitchFamily="34" charset="0"/>
              </a:defRPr>
            </a:lvl4pPr>
            <a:lvl5pPr marL="1828800" indent="0" algn="r">
              <a:spcBef>
                <a:spcPts val="0"/>
              </a:spcBef>
              <a:buNone/>
              <a:defRPr sz="1400">
                <a:solidFill>
                  <a:schemeClr val="bg1"/>
                </a:solidFill>
                <a:latin typeface="Calibri Light" panose="020F0302020204030204" pitchFamily="34" charset="0"/>
                <a:cs typeface="Calibri Light" panose="020F0302020204030204" pitchFamily="34" charset="0"/>
              </a:defRPr>
            </a:lvl5pPr>
          </a:lstStyle>
          <a:p>
            <a:pPr lvl="0"/>
            <a:r>
              <a:rPr lang="en-US"/>
              <a:t>Published: TBC</a:t>
            </a:r>
            <a:endParaRPr lang="en-NZ"/>
          </a:p>
        </p:txBody>
      </p:sp>
      <p:sp>
        <p:nvSpPr>
          <p:cNvPr id="4" name="TextBox 3">
            <a:extLst>
              <a:ext uri="{FF2B5EF4-FFF2-40B4-BE49-F238E27FC236}">
                <a16:creationId xmlns:a16="http://schemas.microsoft.com/office/drawing/2014/main" id="{FE604C1A-C681-49B6-8306-E3EDB25479EB}"/>
              </a:ext>
            </a:extLst>
          </p:cNvPr>
          <p:cNvSpPr txBox="1"/>
          <p:nvPr userDrawn="1"/>
        </p:nvSpPr>
        <p:spPr>
          <a:xfrm>
            <a:off x="11489564" y="13985"/>
            <a:ext cx="702436" cy="338554"/>
          </a:xfrm>
          <a:prstGeom prst="rect">
            <a:avLst/>
          </a:prstGeom>
          <a:noFill/>
        </p:spPr>
        <p:txBody>
          <a:bodyPr wrap="none" rtlCol="0">
            <a:spAutoFit/>
          </a:bodyPr>
          <a:lstStyle/>
          <a:p>
            <a:pPr algn="r"/>
            <a:r>
              <a:rPr lang="en-NZ" sz="1600">
                <a:solidFill>
                  <a:srgbClr val="00664D"/>
                </a:solidFill>
                <a:latin typeface="Calibri" panose="020F0502020204030204" pitchFamily="34" charset="0"/>
                <a:cs typeface="Calibri" panose="020F0502020204030204" pitchFamily="34" charset="0"/>
                <a:hlinkClick r:id="rId2" action="ppaction://hlinksldjump">
                  <a:extLst>
                    <a:ext uri="{A12FA001-AC4F-418D-AE19-62706E023703}">
                      <ahyp:hlinkClr xmlns:ahyp="http://schemas.microsoft.com/office/drawing/2018/hyperlinkcolor" val="tx"/>
                    </a:ext>
                  </a:extLst>
                </a:hlinkClick>
              </a:rPr>
              <a:t>INDEX</a:t>
            </a:r>
            <a:endParaRPr lang="en-NZ" sz="1400">
              <a:solidFill>
                <a:srgbClr val="00664D"/>
              </a:solidFill>
              <a:latin typeface="Calibri" panose="020F0502020204030204" pitchFamily="34" charset="0"/>
              <a:cs typeface="Calibri" panose="020F0502020204030204" pitchFamily="34" charset="0"/>
            </a:endParaRPr>
          </a:p>
        </p:txBody>
      </p:sp>
      <p:sp>
        <p:nvSpPr>
          <p:cNvPr id="7" name="Text Placeholder 5">
            <a:extLst>
              <a:ext uri="{FF2B5EF4-FFF2-40B4-BE49-F238E27FC236}">
                <a16:creationId xmlns:a16="http://schemas.microsoft.com/office/drawing/2014/main" id="{25B551D2-74E7-4C64-A32A-F1A7E24349B1}"/>
              </a:ext>
            </a:extLst>
          </p:cNvPr>
          <p:cNvSpPr>
            <a:spLocks noGrp="1"/>
          </p:cNvSpPr>
          <p:nvPr>
            <p:ph type="body" sz="quarter" idx="11" hasCustomPrompt="1"/>
          </p:nvPr>
        </p:nvSpPr>
        <p:spPr>
          <a:xfrm>
            <a:off x="2224585" y="6200776"/>
            <a:ext cx="9967415" cy="328612"/>
          </a:xfrm>
        </p:spPr>
        <p:txBody>
          <a:bodyPr/>
          <a:lstStyle>
            <a:lvl1pPr marL="0" indent="0" algn="r">
              <a:spcBef>
                <a:spcPts val="0"/>
              </a:spcBef>
              <a:buNone/>
              <a:defRPr sz="1400">
                <a:solidFill>
                  <a:schemeClr val="bg1"/>
                </a:solidFill>
                <a:latin typeface="Calibri Light" panose="020F0302020204030204" pitchFamily="34" charset="0"/>
                <a:cs typeface="Calibri Light" panose="020F0302020204030204" pitchFamily="34" charset="0"/>
              </a:defRPr>
            </a:lvl1pPr>
            <a:lvl2pPr marL="457200" indent="0" algn="r">
              <a:spcBef>
                <a:spcPts val="0"/>
              </a:spcBef>
              <a:buNone/>
              <a:defRPr sz="1400">
                <a:solidFill>
                  <a:schemeClr val="bg1"/>
                </a:solidFill>
                <a:latin typeface="Calibri Light" panose="020F0302020204030204" pitchFamily="34" charset="0"/>
                <a:cs typeface="Calibri Light" panose="020F0302020204030204" pitchFamily="34" charset="0"/>
              </a:defRPr>
            </a:lvl2pPr>
            <a:lvl3pPr marL="914400" indent="0" algn="r">
              <a:spcBef>
                <a:spcPts val="0"/>
              </a:spcBef>
              <a:buNone/>
              <a:defRPr sz="1400">
                <a:solidFill>
                  <a:schemeClr val="bg1"/>
                </a:solidFill>
                <a:latin typeface="Calibri Light" panose="020F0302020204030204" pitchFamily="34" charset="0"/>
                <a:cs typeface="Calibri Light" panose="020F0302020204030204" pitchFamily="34" charset="0"/>
              </a:defRPr>
            </a:lvl3pPr>
            <a:lvl4pPr marL="1371600" indent="0" algn="r">
              <a:spcBef>
                <a:spcPts val="0"/>
              </a:spcBef>
              <a:buNone/>
              <a:defRPr sz="1400">
                <a:solidFill>
                  <a:schemeClr val="bg1"/>
                </a:solidFill>
                <a:latin typeface="Calibri Light" panose="020F0302020204030204" pitchFamily="34" charset="0"/>
                <a:cs typeface="Calibri Light" panose="020F0302020204030204" pitchFamily="34" charset="0"/>
              </a:defRPr>
            </a:lvl4pPr>
            <a:lvl5pPr marL="1828800" indent="0" algn="r">
              <a:spcBef>
                <a:spcPts val="0"/>
              </a:spcBef>
              <a:buNone/>
              <a:defRPr sz="1400">
                <a:solidFill>
                  <a:schemeClr val="bg1"/>
                </a:solidFill>
                <a:latin typeface="Calibri Light" panose="020F0302020204030204" pitchFamily="34" charset="0"/>
                <a:cs typeface="Calibri Light" panose="020F0302020204030204" pitchFamily="34" charset="0"/>
              </a:defRPr>
            </a:lvl5pPr>
          </a:lstStyle>
          <a:p>
            <a:pPr lvl="0"/>
            <a:r>
              <a:rPr lang="en-US"/>
              <a:t>Intended audience: TBC</a:t>
            </a:r>
            <a:endParaRPr lang="en-NZ"/>
          </a:p>
        </p:txBody>
      </p:sp>
    </p:spTree>
    <p:extLst>
      <p:ext uri="{BB962C8B-B14F-4D97-AF65-F5344CB8AC3E}">
        <p14:creationId xmlns:p14="http://schemas.microsoft.com/office/powerpoint/2010/main" val="376289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5159" y="321972"/>
            <a:ext cx="4745179" cy="5447003"/>
          </a:xfrm>
          <a:solidFill>
            <a:srgbClr val="009999">
              <a:alpha val="65000"/>
            </a:srgbClr>
          </a:solidFill>
        </p:spPr>
        <p:txBody>
          <a:bodyPr anchor="ctr" anchorCtr="0"/>
          <a:lstStyle>
            <a:lvl1pPr algn="l">
              <a:defRPr sz="4800" b="1"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5460641" y="321972"/>
            <a:ext cx="6196199" cy="5447003"/>
          </a:xfrm>
        </p:spPr>
        <p:txBody>
          <a:bodyPr anchor="ctr" anchorCtr="0"/>
          <a:lstStyle>
            <a:lvl1pPr marL="457200" indent="-457200">
              <a:buFont typeface="Wingdings" panose="05000000000000000000" pitchFamily="2" charset="2"/>
              <a:buChar char="§"/>
              <a:defRPr sz="32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2037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04951" y="1438276"/>
            <a:ext cx="4123267"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31417" y="1438276"/>
            <a:ext cx="4123267"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93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302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 y="1588"/>
            <a:ext cx="11896724" cy="557212"/>
          </a:xfrm>
        </p:spPr>
        <p:txBody>
          <a:bodyPr/>
          <a:lstStyle/>
          <a:p>
            <a:r>
              <a:rPr lang="en-US"/>
              <a:t>Click to edit Master title style</a:t>
            </a:r>
          </a:p>
        </p:txBody>
      </p:sp>
    </p:spTree>
    <p:extLst>
      <p:ext uri="{BB962C8B-B14F-4D97-AF65-F5344CB8AC3E}">
        <p14:creationId xmlns:p14="http://schemas.microsoft.com/office/powerpoint/2010/main" val="311567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8125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8514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0" name="Rectangle 3">
            <a:extLst>
              <a:ext uri="{FF2B5EF4-FFF2-40B4-BE49-F238E27FC236}">
                <a16:creationId xmlns:a16="http://schemas.microsoft.com/office/drawing/2014/main" id="{99F2614C-9280-4976-82DD-7F75689C24D3}"/>
              </a:ext>
            </a:extLst>
          </p:cNvPr>
          <p:cNvSpPr>
            <a:spLocks noGrp="1" noChangeArrowheads="1"/>
          </p:cNvSpPr>
          <p:nvPr>
            <p:ph type="title"/>
          </p:nvPr>
        </p:nvSpPr>
        <p:spPr bwMode="auto">
          <a:xfrm>
            <a:off x="273051" y="369888"/>
            <a:ext cx="11252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AU" altLang="en-US"/>
              <a:t>Click to edit Master title style</a:t>
            </a:r>
          </a:p>
        </p:txBody>
      </p:sp>
      <p:sp>
        <p:nvSpPr>
          <p:cNvPr id="1041" name="Rectangle 4">
            <a:extLst>
              <a:ext uri="{FF2B5EF4-FFF2-40B4-BE49-F238E27FC236}">
                <a16:creationId xmlns:a16="http://schemas.microsoft.com/office/drawing/2014/main" id="{4D10D849-2A21-454F-A56F-E12338ACDC77}"/>
              </a:ext>
            </a:extLst>
          </p:cNvPr>
          <p:cNvSpPr>
            <a:spLocks noGrp="1" noChangeArrowheads="1"/>
          </p:cNvSpPr>
          <p:nvPr>
            <p:ph type="body" idx="1"/>
          </p:nvPr>
        </p:nvSpPr>
        <p:spPr bwMode="auto">
          <a:xfrm>
            <a:off x="273051" y="1438276"/>
            <a:ext cx="112522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31" name="Rectangle 7">
            <a:extLst>
              <a:ext uri="{FF2B5EF4-FFF2-40B4-BE49-F238E27FC236}">
                <a16:creationId xmlns:a16="http://schemas.microsoft.com/office/drawing/2014/main" id="{0FCF7507-2D4A-4853-90D1-CF203F43CB8A}"/>
              </a:ext>
            </a:extLst>
          </p:cNvPr>
          <p:cNvSpPr>
            <a:spLocks noChangeArrowheads="1"/>
          </p:cNvSpPr>
          <p:nvPr/>
        </p:nvSpPr>
        <p:spPr bwMode="auto">
          <a:xfrm>
            <a:off x="0" y="6183314"/>
            <a:ext cx="12192000" cy="688975"/>
          </a:xfrm>
          <a:prstGeom prst="rect">
            <a:avLst/>
          </a:prstGeom>
          <a:solidFill>
            <a:srgbClr val="008B95"/>
          </a:solidFill>
          <a:ln w="12700">
            <a:noFill/>
            <a:miter lim="800000"/>
            <a:headEnd/>
            <a:tailEnd/>
          </a:ln>
          <a:effectLst/>
        </p:spPr>
        <p:txBody>
          <a:bodyPr wrap="none" anchor="ctr"/>
          <a:lstStyle/>
          <a:p>
            <a:pPr eaLnBrk="0" hangingPunct="0">
              <a:defRPr/>
            </a:pPr>
            <a:endParaRPr lang="en-US" sz="2400"/>
          </a:p>
        </p:txBody>
      </p:sp>
      <p:pic>
        <p:nvPicPr>
          <p:cNvPr id="1043" name="Picture 8" descr="IR logo reversed">
            <a:extLst>
              <a:ext uri="{FF2B5EF4-FFF2-40B4-BE49-F238E27FC236}">
                <a16:creationId xmlns:a16="http://schemas.microsoft.com/office/drawing/2014/main" id="{CA4FD18E-E4AB-4D40-B046-CC889F579EC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5235" y="6297613"/>
            <a:ext cx="17269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38" name="Object 14">
            <a:extLst>
              <a:ext uri="{FF2B5EF4-FFF2-40B4-BE49-F238E27FC236}">
                <a16:creationId xmlns:a16="http://schemas.microsoft.com/office/drawing/2014/main" id="{850036C0-090F-412E-81DD-1A22E1CEAE07}"/>
              </a:ext>
            </a:extLst>
          </p:cNvPr>
          <p:cNvGraphicFramePr>
            <a:graphicFrameLocks noChangeAspect="1"/>
          </p:cNvGraphicFramePr>
          <p:nvPr>
            <p:extLst>
              <p:ext uri="{D42A27DB-BD31-4B8C-83A1-F6EECF244321}">
                <p14:modId xmlns:p14="http://schemas.microsoft.com/office/powerpoint/2010/main" val="322627010"/>
              </p:ext>
            </p:extLst>
          </p:nvPr>
        </p:nvGraphicFramePr>
        <p:xfrm>
          <a:off x="10055805" y="3608567"/>
          <a:ext cx="2404056" cy="2722635"/>
        </p:xfrm>
        <a:graphic>
          <a:graphicData uri="http://schemas.openxmlformats.org/presentationml/2006/ole">
            <mc:AlternateContent xmlns:mc="http://schemas.openxmlformats.org/markup-compatibility/2006">
              <mc:Choice xmlns:v="urn:schemas-microsoft-com:vml" Requires="v">
                <p:oleObj name="Photo Editor Photo" r:id="rId14" imgW="6647619" imgH="9142857" progId="MSPhotoEd.3">
                  <p:embed/>
                </p:oleObj>
              </mc:Choice>
              <mc:Fallback>
                <p:oleObj name="Photo Editor Photo" r:id="rId14" imgW="6647619" imgH="9142857" progId="MSPhotoEd.3">
                  <p:embed/>
                  <p:pic>
                    <p:nvPicPr>
                      <p:cNvPr id="1038" name="Object 14">
                        <a:extLst>
                          <a:ext uri="{FF2B5EF4-FFF2-40B4-BE49-F238E27FC236}">
                            <a16:creationId xmlns:a16="http://schemas.microsoft.com/office/drawing/2014/main" id="{850036C0-090F-412E-81DD-1A22E1CEAE0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055805" y="3608567"/>
                        <a:ext cx="2404056" cy="2722635"/>
                      </a:xfrm>
                      <a:prstGeom prst="rect">
                        <a:avLst/>
                      </a:prstGeom>
                      <a:noFill/>
                      <a:ln>
                        <a:noFill/>
                      </a:ln>
                    </p:spPr>
                  </p:pic>
                </p:oleObj>
              </mc:Fallback>
            </mc:AlternateContent>
          </a:graphicData>
        </a:graphic>
      </p:graphicFrame>
      <p:sp>
        <p:nvSpPr>
          <p:cNvPr id="1039" name="Line 15">
            <a:extLst>
              <a:ext uri="{FF2B5EF4-FFF2-40B4-BE49-F238E27FC236}">
                <a16:creationId xmlns:a16="http://schemas.microsoft.com/office/drawing/2014/main" id="{B5B52050-57BE-4A91-90F2-5F7C9F9CC11E}"/>
              </a:ext>
            </a:extLst>
          </p:cNvPr>
          <p:cNvSpPr>
            <a:spLocks noChangeShapeType="1"/>
          </p:cNvSpPr>
          <p:nvPr/>
        </p:nvSpPr>
        <p:spPr bwMode="auto">
          <a:xfrm>
            <a:off x="0" y="6130925"/>
            <a:ext cx="12192000" cy="14288"/>
          </a:xfrm>
          <a:prstGeom prst="line">
            <a:avLst/>
          </a:prstGeom>
          <a:noFill/>
          <a:ln w="152400">
            <a:solidFill>
              <a:srgbClr val="4C575F"/>
            </a:solidFill>
            <a:round/>
            <a:headEnd/>
            <a:tailEnd/>
          </a:ln>
          <a:effectLst/>
        </p:spPr>
        <p:txBody>
          <a:bodyPr/>
          <a:lstStyle/>
          <a:p>
            <a:pPr eaLnBrk="0" hangingPunct="0">
              <a:defRPr/>
            </a:pPr>
            <a:endParaRPr lang="en-US" sz="2400"/>
          </a:p>
        </p:txBody>
      </p:sp>
      <p:sp>
        <p:nvSpPr>
          <p:cNvPr id="10" name="Rectangle 3">
            <a:extLst>
              <a:ext uri="{FF2B5EF4-FFF2-40B4-BE49-F238E27FC236}">
                <a16:creationId xmlns:a16="http://schemas.microsoft.com/office/drawing/2014/main" id="{E4F3D3FC-DD1B-42AD-993B-64F658A03F76}"/>
              </a:ext>
            </a:extLst>
          </p:cNvPr>
          <p:cNvSpPr txBox="1">
            <a:spLocks noChangeArrowheads="1"/>
          </p:cNvSpPr>
          <p:nvPr userDrawn="1"/>
        </p:nvSpPr>
        <p:spPr bwMode="auto">
          <a:xfrm>
            <a:off x="9609220" y="6369303"/>
            <a:ext cx="2558719" cy="48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3500" b="1">
                <a:solidFill>
                  <a:schemeClr val="tx1"/>
                </a:solidFill>
                <a:latin typeface="Calibri Light" panose="020F0302020204030204" pitchFamily="34" charset="0"/>
                <a:ea typeface="+mj-ea"/>
                <a:cs typeface="Calibri Light" panose="020F0302020204030204" pitchFamily="34" charset="0"/>
              </a:defRPr>
            </a:lvl1pPr>
            <a:lvl2pPr algn="ctr" rtl="0" eaLnBrk="0" fontAlgn="base" hangingPunct="0">
              <a:spcBef>
                <a:spcPct val="0"/>
              </a:spcBef>
              <a:spcAft>
                <a:spcPct val="0"/>
              </a:spcAft>
              <a:defRPr sz="3500">
                <a:solidFill>
                  <a:schemeClr val="tx1"/>
                </a:solidFill>
                <a:latin typeface="Verdana" pitchFamily="34" charset="0"/>
              </a:defRPr>
            </a:lvl2pPr>
            <a:lvl3pPr algn="ctr" rtl="0" eaLnBrk="0" fontAlgn="base" hangingPunct="0">
              <a:spcBef>
                <a:spcPct val="0"/>
              </a:spcBef>
              <a:spcAft>
                <a:spcPct val="0"/>
              </a:spcAft>
              <a:defRPr sz="3500">
                <a:solidFill>
                  <a:schemeClr val="tx1"/>
                </a:solidFill>
                <a:latin typeface="Verdana" pitchFamily="34" charset="0"/>
              </a:defRPr>
            </a:lvl3pPr>
            <a:lvl4pPr algn="ctr" rtl="0" eaLnBrk="0" fontAlgn="base" hangingPunct="0">
              <a:spcBef>
                <a:spcPct val="0"/>
              </a:spcBef>
              <a:spcAft>
                <a:spcPct val="0"/>
              </a:spcAft>
              <a:defRPr sz="3500">
                <a:solidFill>
                  <a:schemeClr val="tx1"/>
                </a:solidFill>
                <a:latin typeface="Verdana" pitchFamily="34" charset="0"/>
              </a:defRPr>
            </a:lvl4pPr>
            <a:lvl5pPr algn="ctr" rtl="0" eaLnBrk="0" fontAlgn="base" hangingPunct="0">
              <a:spcBef>
                <a:spcPct val="0"/>
              </a:spcBef>
              <a:spcAft>
                <a:spcPct val="0"/>
              </a:spcAft>
              <a:defRPr sz="3500">
                <a:solidFill>
                  <a:schemeClr val="tx1"/>
                </a:solidFill>
                <a:latin typeface="Verdana" pitchFamily="34" charset="0"/>
              </a:defRPr>
            </a:lvl5pPr>
            <a:lvl6pPr marL="457200" algn="ctr" rtl="0" eaLnBrk="0" fontAlgn="base" hangingPunct="0">
              <a:spcBef>
                <a:spcPct val="0"/>
              </a:spcBef>
              <a:spcAft>
                <a:spcPct val="0"/>
              </a:spcAft>
              <a:defRPr sz="3500">
                <a:solidFill>
                  <a:schemeClr val="tx1"/>
                </a:solidFill>
                <a:latin typeface="Verdana" pitchFamily="34" charset="0"/>
              </a:defRPr>
            </a:lvl6pPr>
            <a:lvl7pPr marL="914400" algn="ctr" rtl="0" eaLnBrk="0" fontAlgn="base" hangingPunct="0">
              <a:spcBef>
                <a:spcPct val="0"/>
              </a:spcBef>
              <a:spcAft>
                <a:spcPct val="0"/>
              </a:spcAft>
              <a:defRPr sz="3500">
                <a:solidFill>
                  <a:schemeClr val="tx1"/>
                </a:solidFill>
                <a:latin typeface="Verdana" pitchFamily="34" charset="0"/>
              </a:defRPr>
            </a:lvl7pPr>
            <a:lvl8pPr marL="1371600" algn="ctr" rtl="0" eaLnBrk="0" fontAlgn="base" hangingPunct="0">
              <a:spcBef>
                <a:spcPct val="0"/>
              </a:spcBef>
              <a:spcAft>
                <a:spcPct val="0"/>
              </a:spcAft>
              <a:defRPr sz="3500">
                <a:solidFill>
                  <a:schemeClr val="tx1"/>
                </a:solidFill>
                <a:latin typeface="Verdana" pitchFamily="34" charset="0"/>
              </a:defRPr>
            </a:lvl8pPr>
            <a:lvl9pPr marL="1828800" algn="ctr" rtl="0" eaLnBrk="0" fontAlgn="base" hangingPunct="0">
              <a:spcBef>
                <a:spcPct val="0"/>
              </a:spcBef>
              <a:spcAft>
                <a:spcPct val="0"/>
              </a:spcAft>
              <a:defRPr sz="3500">
                <a:solidFill>
                  <a:schemeClr val="tx1"/>
                </a:solidFill>
                <a:latin typeface="Verdana" pitchFamily="34" charset="0"/>
              </a:defRPr>
            </a:lvl9pPr>
          </a:lstStyle>
          <a:p>
            <a:pPr algn="r"/>
            <a:endParaRPr lang="en-AU" altLang="en-US" sz="1400" b="0" i="1" kern="0">
              <a:solidFill>
                <a:schemeClr val="bg1"/>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spcBef>
          <a:spcPct val="0"/>
        </a:spcBef>
        <a:spcAft>
          <a:spcPct val="0"/>
        </a:spcAft>
        <a:defRPr sz="3500" b="1">
          <a:solidFill>
            <a:schemeClr val="tx1"/>
          </a:solidFill>
          <a:latin typeface="Calibri Light" panose="020F0302020204030204" pitchFamily="34" charset="0"/>
          <a:ea typeface="+mj-ea"/>
          <a:cs typeface="Calibri Light" panose="020F0302020204030204" pitchFamily="34" charset="0"/>
        </a:defRPr>
      </a:lvl1pPr>
      <a:lvl2pPr algn="ctr" rtl="0" eaLnBrk="0" fontAlgn="base" hangingPunct="0">
        <a:spcBef>
          <a:spcPct val="0"/>
        </a:spcBef>
        <a:spcAft>
          <a:spcPct val="0"/>
        </a:spcAft>
        <a:defRPr sz="3500">
          <a:solidFill>
            <a:schemeClr val="tx1"/>
          </a:solidFill>
          <a:latin typeface="Verdana" pitchFamily="34" charset="0"/>
        </a:defRPr>
      </a:lvl2pPr>
      <a:lvl3pPr algn="ctr" rtl="0" eaLnBrk="0" fontAlgn="base" hangingPunct="0">
        <a:spcBef>
          <a:spcPct val="0"/>
        </a:spcBef>
        <a:spcAft>
          <a:spcPct val="0"/>
        </a:spcAft>
        <a:defRPr sz="3500">
          <a:solidFill>
            <a:schemeClr val="tx1"/>
          </a:solidFill>
          <a:latin typeface="Verdana" pitchFamily="34" charset="0"/>
        </a:defRPr>
      </a:lvl3pPr>
      <a:lvl4pPr algn="ctr" rtl="0" eaLnBrk="0" fontAlgn="base" hangingPunct="0">
        <a:spcBef>
          <a:spcPct val="0"/>
        </a:spcBef>
        <a:spcAft>
          <a:spcPct val="0"/>
        </a:spcAft>
        <a:defRPr sz="3500">
          <a:solidFill>
            <a:schemeClr val="tx1"/>
          </a:solidFill>
          <a:latin typeface="Verdana" pitchFamily="34" charset="0"/>
        </a:defRPr>
      </a:lvl4pPr>
      <a:lvl5pPr algn="ctr" rtl="0" eaLnBrk="0" fontAlgn="base" hangingPunct="0">
        <a:spcBef>
          <a:spcPct val="0"/>
        </a:spcBef>
        <a:spcAft>
          <a:spcPct val="0"/>
        </a:spcAft>
        <a:defRPr sz="3500">
          <a:solidFill>
            <a:schemeClr val="tx1"/>
          </a:solidFill>
          <a:latin typeface="Verdana" pitchFamily="34" charset="0"/>
        </a:defRPr>
      </a:lvl5pPr>
      <a:lvl6pPr marL="457200" algn="ctr" rtl="0" eaLnBrk="0" fontAlgn="base" hangingPunct="0">
        <a:spcBef>
          <a:spcPct val="0"/>
        </a:spcBef>
        <a:spcAft>
          <a:spcPct val="0"/>
        </a:spcAft>
        <a:defRPr sz="3500">
          <a:solidFill>
            <a:schemeClr val="tx1"/>
          </a:solidFill>
          <a:latin typeface="Verdana" pitchFamily="34" charset="0"/>
        </a:defRPr>
      </a:lvl6pPr>
      <a:lvl7pPr marL="914400" algn="ctr" rtl="0" eaLnBrk="0" fontAlgn="base" hangingPunct="0">
        <a:spcBef>
          <a:spcPct val="0"/>
        </a:spcBef>
        <a:spcAft>
          <a:spcPct val="0"/>
        </a:spcAft>
        <a:defRPr sz="3500">
          <a:solidFill>
            <a:schemeClr val="tx1"/>
          </a:solidFill>
          <a:latin typeface="Verdana" pitchFamily="34" charset="0"/>
        </a:defRPr>
      </a:lvl7pPr>
      <a:lvl8pPr marL="1371600" algn="ctr" rtl="0" eaLnBrk="0" fontAlgn="base" hangingPunct="0">
        <a:spcBef>
          <a:spcPct val="0"/>
        </a:spcBef>
        <a:spcAft>
          <a:spcPct val="0"/>
        </a:spcAft>
        <a:defRPr sz="3500">
          <a:solidFill>
            <a:schemeClr val="tx1"/>
          </a:solidFill>
          <a:latin typeface="Verdana" pitchFamily="34" charset="0"/>
        </a:defRPr>
      </a:lvl8pPr>
      <a:lvl9pPr marL="1828800" algn="ctr" rtl="0" eaLnBrk="0" fontAlgn="base" hangingPunct="0">
        <a:spcBef>
          <a:spcPct val="0"/>
        </a:spcBef>
        <a:spcAft>
          <a:spcPct val="0"/>
        </a:spcAft>
        <a:defRPr sz="3500">
          <a:solidFill>
            <a:schemeClr val="tx1"/>
          </a:solidFill>
          <a:latin typeface="Verdana" pitchFamily="34" charset="0"/>
        </a:defRPr>
      </a:lvl9pPr>
    </p:titleStyle>
    <p:bodyStyle>
      <a:lvl1pPr marL="342900" indent="-342900" algn="l" rtl="0" eaLnBrk="0" fontAlgn="base" hangingPunct="0">
        <a:spcBef>
          <a:spcPct val="20000"/>
        </a:spcBef>
        <a:spcAft>
          <a:spcPct val="0"/>
        </a:spcAft>
        <a:buSzPct val="100000"/>
        <a:buFont typeface="Wingdings" panose="05000000000000000000" pitchFamily="2" charset="2"/>
        <a:buChar char="§"/>
        <a:defRPr sz="2400">
          <a:solidFill>
            <a:schemeClr val="tx1"/>
          </a:solidFill>
          <a:latin typeface="Calibri Light" panose="020F0302020204030204" pitchFamily="34" charset="0"/>
          <a:ea typeface="+mn-ea"/>
          <a:cs typeface="Calibri Light" panose="020F0302020204030204" pitchFamily="34" charset="0"/>
        </a:defRPr>
      </a:lvl1pPr>
      <a:lvl2pPr marL="742950" indent="-285750" algn="l" rtl="0" eaLnBrk="0" fontAlgn="base" hangingPunct="0">
        <a:spcBef>
          <a:spcPct val="0"/>
        </a:spcBef>
        <a:spcAft>
          <a:spcPct val="0"/>
        </a:spcAft>
        <a:buSzPct val="100000"/>
        <a:buFont typeface="Wingdings" panose="05000000000000000000" pitchFamily="2" charset="2"/>
        <a:buChar char="§"/>
        <a:defRPr sz="2000">
          <a:solidFill>
            <a:schemeClr val="tx1"/>
          </a:solidFill>
          <a:latin typeface="Calibri Light" panose="020F0302020204030204" pitchFamily="34" charset="0"/>
          <a:cs typeface="Calibri Light" panose="020F0302020204030204" pitchFamily="34" charset="0"/>
        </a:defRPr>
      </a:lvl2pPr>
      <a:lvl3pPr marL="1143000" indent="-228600" algn="l" rtl="0" eaLnBrk="0" fontAlgn="base" hangingPunct="0">
        <a:spcBef>
          <a:spcPct val="20000"/>
        </a:spcBef>
        <a:spcAft>
          <a:spcPct val="0"/>
        </a:spcAft>
        <a:buSzPct val="100000"/>
        <a:buFont typeface="Wingdings" panose="05000000000000000000" pitchFamily="2" charset="2"/>
        <a:buChar char="§"/>
        <a:defRPr sz="1800">
          <a:solidFill>
            <a:schemeClr val="tx1"/>
          </a:solidFill>
          <a:latin typeface="Calibri Light" panose="020F0302020204030204" pitchFamily="34" charset="0"/>
          <a:cs typeface="Calibri Light" panose="020F0302020204030204" pitchFamily="34" charset="0"/>
        </a:defRPr>
      </a:lvl3pPr>
      <a:lvl4pPr marL="1600200" indent="-228600" algn="l" rtl="0" eaLnBrk="0" fontAlgn="base" hangingPunct="0">
        <a:spcBef>
          <a:spcPct val="20000"/>
        </a:spcBef>
        <a:spcAft>
          <a:spcPct val="0"/>
        </a:spcAft>
        <a:buSzPct val="100000"/>
        <a:buFont typeface="Wingdings" panose="05000000000000000000" pitchFamily="2" charset="2"/>
        <a:buChar char="§"/>
        <a:defRPr sz="1600">
          <a:solidFill>
            <a:schemeClr val="tx1"/>
          </a:solidFill>
          <a:latin typeface="Calibri Light" panose="020F0302020204030204" pitchFamily="34" charset="0"/>
          <a:cs typeface="Calibri Light" panose="020F0302020204030204" pitchFamily="34" charset="0"/>
        </a:defRPr>
      </a:lvl4pPr>
      <a:lvl5pPr marL="2057400" indent="-228600" algn="l" rtl="0" eaLnBrk="0" fontAlgn="base" hangingPunct="0">
        <a:spcBef>
          <a:spcPct val="20000"/>
        </a:spcBef>
        <a:spcAft>
          <a:spcPct val="0"/>
        </a:spcAft>
        <a:buSzPct val="100000"/>
        <a:buFont typeface="Wingdings" panose="05000000000000000000" pitchFamily="2" charset="2"/>
        <a:buChar char="§"/>
        <a:defRPr sz="1400">
          <a:solidFill>
            <a:schemeClr val="tx1"/>
          </a:solidFill>
          <a:latin typeface="Calibri Light" panose="020F0302020204030204" pitchFamily="34" charset="0"/>
          <a:cs typeface="Calibri Light" panose="020F0302020204030204" pitchFamily="34" charset="0"/>
        </a:defRPr>
      </a:lvl5pPr>
      <a:lvl6pPr marL="2514600" indent="-228600" algn="l" rtl="0" eaLnBrk="0" fontAlgn="base" hangingPunct="0">
        <a:spcBef>
          <a:spcPct val="20000"/>
        </a:spcBef>
        <a:spcAft>
          <a:spcPct val="0"/>
        </a:spcAft>
        <a:buSzPct val="100000"/>
        <a:buChar char="»"/>
        <a:defRPr sz="1900">
          <a:solidFill>
            <a:schemeClr val="tx1"/>
          </a:solidFill>
          <a:latin typeface="+mn-lt"/>
        </a:defRPr>
      </a:lvl6pPr>
      <a:lvl7pPr marL="2971800" indent="-228600" algn="l" rtl="0" eaLnBrk="0" fontAlgn="base" hangingPunct="0">
        <a:spcBef>
          <a:spcPct val="20000"/>
        </a:spcBef>
        <a:spcAft>
          <a:spcPct val="0"/>
        </a:spcAft>
        <a:buSzPct val="100000"/>
        <a:buChar char="»"/>
        <a:defRPr sz="1900">
          <a:solidFill>
            <a:schemeClr val="tx1"/>
          </a:solidFill>
          <a:latin typeface="+mn-lt"/>
        </a:defRPr>
      </a:lvl7pPr>
      <a:lvl8pPr marL="3429000" indent="-228600" algn="l" rtl="0" eaLnBrk="0" fontAlgn="base" hangingPunct="0">
        <a:spcBef>
          <a:spcPct val="20000"/>
        </a:spcBef>
        <a:spcAft>
          <a:spcPct val="0"/>
        </a:spcAft>
        <a:buSzPct val="100000"/>
        <a:buChar char="»"/>
        <a:defRPr sz="1900">
          <a:solidFill>
            <a:schemeClr val="tx1"/>
          </a:solidFill>
          <a:latin typeface="+mn-lt"/>
        </a:defRPr>
      </a:lvl8pPr>
      <a:lvl9pPr marL="3886200" indent="-228600" algn="l" rtl="0" eaLnBrk="0" fontAlgn="base" hangingPunct="0">
        <a:spcBef>
          <a:spcPct val="20000"/>
        </a:spcBef>
        <a:spcAft>
          <a:spcPct val="0"/>
        </a:spcAft>
        <a:buSzPct val="10000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88.xml"/><Relationship Id="rId13" Type="http://schemas.openxmlformats.org/officeDocument/2006/relationships/slide" Target="slide194.xml"/><Relationship Id="rId18" Type="http://schemas.openxmlformats.org/officeDocument/2006/relationships/slide" Target="slide202.xml"/><Relationship Id="rId3" Type="http://schemas.openxmlformats.org/officeDocument/2006/relationships/slide" Target="slide151.xml"/><Relationship Id="rId21" Type="http://schemas.openxmlformats.org/officeDocument/2006/relationships/slide" Target="slide206.xml"/><Relationship Id="rId7" Type="http://schemas.openxmlformats.org/officeDocument/2006/relationships/slide" Target="slide187.xml"/><Relationship Id="rId12" Type="http://schemas.openxmlformats.org/officeDocument/2006/relationships/slide" Target="slide193.xml"/><Relationship Id="rId17" Type="http://schemas.openxmlformats.org/officeDocument/2006/relationships/slide" Target="slide201.xml"/><Relationship Id="rId2" Type="http://schemas.openxmlformats.org/officeDocument/2006/relationships/hyperlink" Target="https://www.beehive.govt.nz/release/govt-ready-back-business-if-there%E2%80%99s-covid-resurgence" TargetMode="External"/><Relationship Id="rId16" Type="http://schemas.openxmlformats.org/officeDocument/2006/relationships/slide" Target="slide199.xml"/><Relationship Id="rId20" Type="http://schemas.openxmlformats.org/officeDocument/2006/relationships/slide" Target="slide204.xml"/><Relationship Id="rId1" Type="http://schemas.openxmlformats.org/officeDocument/2006/relationships/slideLayout" Target="../slideLayouts/slideLayout6.xml"/><Relationship Id="rId6" Type="http://schemas.openxmlformats.org/officeDocument/2006/relationships/slide" Target="slide186.xml"/><Relationship Id="rId11" Type="http://schemas.openxmlformats.org/officeDocument/2006/relationships/slide" Target="slide191.xml"/><Relationship Id="rId5" Type="http://schemas.openxmlformats.org/officeDocument/2006/relationships/slide" Target="slide185.xml"/><Relationship Id="rId15" Type="http://schemas.openxmlformats.org/officeDocument/2006/relationships/slide" Target="slide198.xml"/><Relationship Id="rId23" Type="http://schemas.openxmlformats.org/officeDocument/2006/relationships/slide" Target="slide207.xml"/><Relationship Id="rId10" Type="http://schemas.openxmlformats.org/officeDocument/2006/relationships/slide" Target="slide190.xml"/><Relationship Id="rId19" Type="http://schemas.openxmlformats.org/officeDocument/2006/relationships/slide" Target="slide203.xml"/><Relationship Id="rId4" Type="http://schemas.openxmlformats.org/officeDocument/2006/relationships/slide" Target="slide183.xml"/><Relationship Id="rId9" Type="http://schemas.openxmlformats.org/officeDocument/2006/relationships/slide" Target="slide189.xml"/><Relationship Id="rId14" Type="http://schemas.openxmlformats.org/officeDocument/2006/relationships/slide" Target="slide196.xml"/><Relationship Id="rId22" Type="http://schemas.openxmlformats.org/officeDocument/2006/relationships/slide" Target="slide205.xml"/></Relationships>
</file>

<file path=ppt/slides/_rels/slide100.xml.rels><?xml version="1.0" encoding="UTF-8" standalone="yes"?>
<Relationships xmlns="http://schemas.openxmlformats.org/package/2006/relationships"><Relationship Id="rId2" Type="http://schemas.openxmlformats.org/officeDocument/2006/relationships/hyperlink" Target="https://www.taxtechnical.ird.govt.nz/apply-for/apply-for-legislative-modifications/covid-19-response-variations"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www.ird.govt.nz/covid-19/manage-my-tax/31-march-2020-issues/ltc-elections" TargetMode="External"/><Relationship Id="rId2" Type="http://schemas.openxmlformats.org/officeDocument/2006/relationships/hyperlink" Target="https://www.taxtechnical.ird.govt.nz/determinations/covid-19-variations/cov-20-01"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www.taxtechnical.ird.govt.nz/determinations/covid-19-variations/cov-20-06" TargetMode="External"/><Relationship Id="rId2" Type="http://schemas.openxmlformats.org/officeDocument/2006/relationships/hyperlink" Target="https://www.taxtechnical.ird.govt.nz/determinations/covid-19-variations/cov-20-02" TargetMode="External"/><Relationship Id="rId1" Type="http://schemas.openxmlformats.org/officeDocument/2006/relationships/slideLayout" Target="../slideLayouts/slideLayout2.xml"/><Relationship Id="rId5" Type="http://schemas.openxmlformats.org/officeDocument/2006/relationships/hyperlink" Target="https://www.ird.govt.nz/income-tax/income-tax-for-businesses-and-organisations/income-equalisation-scheme/eligibility" TargetMode="External"/><Relationship Id="rId4" Type="http://schemas.openxmlformats.org/officeDocument/2006/relationships/hyperlink" Target="https://www.ird.govt.nz/covid-19/manage-my-tax/31-march-2020-issues/covid-19-allocating-timber-receipts" TargetMode="External"/></Relationships>
</file>

<file path=ppt/slides/_rels/slide103.xml.rels><?xml version="1.0" encoding="UTF-8" standalone="yes"?>
<Relationships xmlns="http://schemas.openxmlformats.org/package/2006/relationships"><Relationship Id="rId3" Type="http://schemas.openxmlformats.org/officeDocument/2006/relationships/hyperlink" Target="https://www.ird.govt.nz/gst/changing-your-filing-frequency-or-accounting-basis/changing-your-gst-filing-frequency" TargetMode="External"/><Relationship Id="rId2" Type="http://schemas.openxmlformats.org/officeDocument/2006/relationships/hyperlink" Target="https://www.taxtechnical.ird.govt.nz/determinations/covid-19-variations/cov-20-03"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www.taxtechnical.ird.govt.nz/rulings/public/br-pub-1807-income-tax-and-goods-and-services-tax-writing-off-debts-as-bad" TargetMode="External"/><Relationship Id="rId2" Type="http://schemas.openxmlformats.org/officeDocument/2006/relationships/hyperlink" Target="https://www.taxtechnical.ird.govt.nz/determinations/covid-19-variations/cov-20-04"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s://www.ird.govt.nz/topics/intermediaries/tax-pooling" TargetMode="External"/><Relationship Id="rId2" Type="http://schemas.openxmlformats.org/officeDocument/2006/relationships/hyperlink" Target="https://www.taxtechnical.ird.govt.nz/determinations/covid-19-variations/cov-20-05"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www.taxtechnical.ird.govt.nz/determinations/covid-19-variations/cov-20-06" TargetMode="External"/><Relationship Id="rId2" Type="http://schemas.openxmlformats.org/officeDocument/2006/relationships/hyperlink" Target="https://www.taxtechnical.ird.govt.nz/determinations/covid-19-variations/cov-20-02" TargetMode="External"/><Relationship Id="rId1" Type="http://schemas.openxmlformats.org/officeDocument/2006/relationships/slideLayout" Target="../slideLayouts/slideLayout2.xml"/><Relationship Id="rId5" Type="http://schemas.openxmlformats.org/officeDocument/2006/relationships/hyperlink" Target="https://www.ird.govt.nz/income-tax/income-tax-for-businesses-and-organisations/income-equalisation-scheme/eligibility" TargetMode="External"/><Relationship Id="rId4" Type="http://schemas.openxmlformats.org/officeDocument/2006/relationships/hyperlink" Target="https://www.ird.govt.nz/covid-19/manage-my-tax/31-march-2020-issues/covid-19-allocating-timber-receipts" TargetMode="External"/></Relationships>
</file>

<file path=ppt/slides/_rels/slide108.xml.rels><?xml version="1.0" encoding="UTF-8" standalone="yes"?>
<Relationships xmlns="http://schemas.openxmlformats.org/package/2006/relationships"><Relationship Id="rId2" Type="http://schemas.openxmlformats.org/officeDocument/2006/relationships/hyperlink" Target="https://www.taxtechnical.ird.govt.nz/determinations/covid-19-variations/cov-20-07"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www.taxtechnical.ird.govt.nz/determinations/covid-19-variations/cov-20-0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 Target="slide215.xml"/><Relationship Id="rId13" Type="http://schemas.openxmlformats.org/officeDocument/2006/relationships/slide" Target="slide219.xml"/><Relationship Id="rId18" Type="http://schemas.openxmlformats.org/officeDocument/2006/relationships/slide" Target="slide226.xml"/><Relationship Id="rId26" Type="http://schemas.openxmlformats.org/officeDocument/2006/relationships/slide" Target="slide234.xml"/><Relationship Id="rId3" Type="http://schemas.openxmlformats.org/officeDocument/2006/relationships/slide" Target="slide210.xml"/><Relationship Id="rId21" Type="http://schemas.openxmlformats.org/officeDocument/2006/relationships/slide" Target="slide229.xml"/><Relationship Id="rId7" Type="http://schemas.openxmlformats.org/officeDocument/2006/relationships/slide" Target="slide214.xml"/><Relationship Id="rId12" Type="http://schemas.openxmlformats.org/officeDocument/2006/relationships/slide" Target="slide221.xml"/><Relationship Id="rId17" Type="http://schemas.openxmlformats.org/officeDocument/2006/relationships/slide" Target="slide225.xml"/><Relationship Id="rId25" Type="http://schemas.openxmlformats.org/officeDocument/2006/relationships/slide" Target="slide233.xml"/><Relationship Id="rId2" Type="http://schemas.openxmlformats.org/officeDocument/2006/relationships/slide" Target="slide209.xml"/><Relationship Id="rId16" Type="http://schemas.openxmlformats.org/officeDocument/2006/relationships/slide" Target="slide223.xml"/><Relationship Id="rId20" Type="http://schemas.openxmlformats.org/officeDocument/2006/relationships/slide" Target="slide228.xml"/><Relationship Id="rId29" Type="http://schemas.openxmlformats.org/officeDocument/2006/relationships/slide" Target="slide237.xml"/><Relationship Id="rId1" Type="http://schemas.openxmlformats.org/officeDocument/2006/relationships/slideLayout" Target="../slideLayouts/slideLayout6.xml"/><Relationship Id="rId6" Type="http://schemas.openxmlformats.org/officeDocument/2006/relationships/slide" Target="slide213.xml"/><Relationship Id="rId11" Type="http://schemas.openxmlformats.org/officeDocument/2006/relationships/slide" Target="slide218.xml"/><Relationship Id="rId24" Type="http://schemas.openxmlformats.org/officeDocument/2006/relationships/slide" Target="slide232.xml"/><Relationship Id="rId5" Type="http://schemas.openxmlformats.org/officeDocument/2006/relationships/slide" Target="slide212.xml"/><Relationship Id="rId15" Type="http://schemas.openxmlformats.org/officeDocument/2006/relationships/slide" Target="slide222.xml"/><Relationship Id="rId23" Type="http://schemas.openxmlformats.org/officeDocument/2006/relationships/slide" Target="slide231.xml"/><Relationship Id="rId28" Type="http://schemas.openxmlformats.org/officeDocument/2006/relationships/slide" Target="slide236.xml"/><Relationship Id="rId10" Type="http://schemas.openxmlformats.org/officeDocument/2006/relationships/slide" Target="slide217.xml"/><Relationship Id="rId19" Type="http://schemas.openxmlformats.org/officeDocument/2006/relationships/slide" Target="slide227.xml"/><Relationship Id="rId31" Type="http://schemas.openxmlformats.org/officeDocument/2006/relationships/slide" Target="slide239.xml"/><Relationship Id="rId4" Type="http://schemas.openxmlformats.org/officeDocument/2006/relationships/slide" Target="slide211.xml"/><Relationship Id="rId9" Type="http://schemas.openxmlformats.org/officeDocument/2006/relationships/slide" Target="slide216.xml"/><Relationship Id="rId14" Type="http://schemas.openxmlformats.org/officeDocument/2006/relationships/slide" Target="slide220.xml"/><Relationship Id="rId22" Type="http://schemas.openxmlformats.org/officeDocument/2006/relationships/slide" Target="slide230.xml"/><Relationship Id="rId27" Type="http://schemas.openxmlformats.org/officeDocument/2006/relationships/slide" Target="slide235.xml"/><Relationship Id="rId30" Type="http://schemas.openxmlformats.org/officeDocument/2006/relationships/slide" Target="slide238.xml"/></Relationships>
</file>

<file path=ppt/slides/_rels/slide110.xml.rels><?xml version="1.0" encoding="UTF-8" standalone="yes"?>
<Relationships xmlns="http://schemas.openxmlformats.org/package/2006/relationships"><Relationship Id="rId2" Type="http://schemas.openxmlformats.org/officeDocument/2006/relationships/hyperlink" Target="https://www.taxtechnical.ird.govt.nz/determinations/covid-19-variations/cov-20-09"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www.taxtechnical.ird.govt.nz/determinations/covid-19-variations/cov-20-1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www.taxtechnical.ird.govt.nz/apply-for/apply-for-legislative-modifications/covid-19-response-variations"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mailto:triage-cirvariation@ird.govt.nz"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www.ird.govt.nz/income-tax/income-tax-for-individuals/what-happens-at-the-end-of-the-tax-year"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slide" Target="slide248.xml"/><Relationship Id="rId13" Type="http://schemas.openxmlformats.org/officeDocument/2006/relationships/slide" Target="slide253.xml"/><Relationship Id="rId18" Type="http://schemas.openxmlformats.org/officeDocument/2006/relationships/slide" Target="slide256.xml"/><Relationship Id="rId26" Type="http://schemas.openxmlformats.org/officeDocument/2006/relationships/slide" Target="slide266.xml"/><Relationship Id="rId3" Type="http://schemas.openxmlformats.org/officeDocument/2006/relationships/slide" Target="slide241.xml"/><Relationship Id="rId21" Type="http://schemas.openxmlformats.org/officeDocument/2006/relationships/slide" Target="slide261.xml"/><Relationship Id="rId7" Type="http://schemas.openxmlformats.org/officeDocument/2006/relationships/slide" Target="slide246.xml"/><Relationship Id="rId12" Type="http://schemas.openxmlformats.org/officeDocument/2006/relationships/slide" Target="slide252.xml"/><Relationship Id="rId17" Type="http://schemas.openxmlformats.org/officeDocument/2006/relationships/slide" Target="slide258.xml"/><Relationship Id="rId25" Type="http://schemas.openxmlformats.org/officeDocument/2006/relationships/slide" Target="slide265.xml"/><Relationship Id="rId2" Type="http://schemas.openxmlformats.org/officeDocument/2006/relationships/slide" Target="slide240.xml"/><Relationship Id="rId16" Type="http://schemas.openxmlformats.org/officeDocument/2006/relationships/slide" Target="slide255.xml"/><Relationship Id="rId20" Type="http://schemas.openxmlformats.org/officeDocument/2006/relationships/slide" Target="slide260.xml"/><Relationship Id="rId1" Type="http://schemas.openxmlformats.org/officeDocument/2006/relationships/slideLayout" Target="../slideLayouts/slideLayout6.xml"/><Relationship Id="rId6" Type="http://schemas.openxmlformats.org/officeDocument/2006/relationships/slide" Target="slide245.xml"/><Relationship Id="rId11" Type="http://schemas.openxmlformats.org/officeDocument/2006/relationships/slide" Target="slide251.xml"/><Relationship Id="rId24" Type="http://schemas.openxmlformats.org/officeDocument/2006/relationships/slide" Target="slide264.xml"/><Relationship Id="rId5" Type="http://schemas.openxmlformats.org/officeDocument/2006/relationships/slide" Target="slide244.xml"/><Relationship Id="rId15" Type="http://schemas.openxmlformats.org/officeDocument/2006/relationships/slide" Target="slide259.xml"/><Relationship Id="rId23" Type="http://schemas.openxmlformats.org/officeDocument/2006/relationships/slide" Target="slide263.xml"/><Relationship Id="rId10" Type="http://schemas.openxmlformats.org/officeDocument/2006/relationships/slide" Target="slide250.xml"/><Relationship Id="rId19" Type="http://schemas.openxmlformats.org/officeDocument/2006/relationships/slide" Target="slide257.xml"/><Relationship Id="rId4" Type="http://schemas.openxmlformats.org/officeDocument/2006/relationships/slide" Target="slide243.xml"/><Relationship Id="rId9" Type="http://schemas.openxmlformats.org/officeDocument/2006/relationships/slide" Target="slide249.xml"/><Relationship Id="rId14" Type="http://schemas.openxmlformats.org/officeDocument/2006/relationships/slide" Target="slide254.xml"/><Relationship Id="rId22" Type="http://schemas.openxmlformats.org/officeDocument/2006/relationships/slide" Target="slide26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275.xml"/><Relationship Id="rId13" Type="http://schemas.openxmlformats.org/officeDocument/2006/relationships/slide" Target="slide280.xml"/><Relationship Id="rId18" Type="http://schemas.openxmlformats.org/officeDocument/2006/relationships/slide" Target="slide285.xml"/><Relationship Id="rId26" Type="http://schemas.openxmlformats.org/officeDocument/2006/relationships/slide" Target="slide296.xml"/><Relationship Id="rId3" Type="http://schemas.openxmlformats.org/officeDocument/2006/relationships/slide" Target="slide269.xml"/><Relationship Id="rId21" Type="http://schemas.openxmlformats.org/officeDocument/2006/relationships/slide" Target="slide290.xml"/><Relationship Id="rId7" Type="http://schemas.openxmlformats.org/officeDocument/2006/relationships/slide" Target="slide273.xml"/><Relationship Id="rId12" Type="http://schemas.openxmlformats.org/officeDocument/2006/relationships/slide" Target="slide279.xml"/><Relationship Id="rId17" Type="http://schemas.openxmlformats.org/officeDocument/2006/relationships/slide" Target="slide284.xml"/><Relationship Id="rId25" Type="http://schemas.openxmlformats.org/officeDocument/2006/relationships/slide" Target="slide295.xml"/><Relationship Id="rId2" Type="http://schemas.openxmlformats.org/officeDocument/2006/relationships/slide" Target="slide268.xml"/><Relationship Id="rId16" Type="http://schemas.openxmlformats.org/officeDocument/2006/relationships/slide" Target="slide283.xml"/><Relationship Id="rId20" Type="http://schemas.openxmlformats.org/officeDocument/2006/relationships/slide" Target="slide289.xml"/><Relationship Id="rId29" Type="http://schemas.openxmlformats.org/officeDocument/2006/relationships/hyperlink" Target="https://www.justice.govt.nz/about/news-and-media/covid-19-news/oaths-affirmations-or-declarations" TargetMode="External"/><Relationship Id="rId1" Type="http://schemas.openxmlformats.org/officeDocument/2006/relationships/slideLayout" Target="../slideLayouts/slideLayout6.xml"/><Relationship Id="rId6" Type="http://schemas.openxmlformats.org/officeDocument/2006/relationships/slide" Target="slide272.xml"/><Relationship Id="rId11" Type="http://schemas.openxmlformats.org/officeDocument/2006/relationships/slide" Target="slide278.xml"/><Relationship Id="rId24" Type="http://schemas.openxmlformats.org/officeDocument/2006/relationships/slide" Target="slide294.xml"/><Relationship Id="rId5" Type="http://schemas.openxmlformats.org/officeDocument/2006/relationships/slide" Target="slide271.xml"/><Relationship Id="rId15" Type="http://schemas.openxmlformats.org/officeDocument/2006/relationships/slide" Target="slide282.xml"/><Relationship Id="rId23" Type="http://schemas.openxmlformats.org/officeDocument/2006/relationships/slide" Target="slide293.xml"/><Relationship Id="rId28" Type="http://schemas.openxmlformats.org/officeDocument/2006/relationships/slide" Target="slide298.xml"/><Relationship Id="rId10" Type="http://schemas.openxmlformats.org/officeDocument/2006/relationships/slide" Target="slide277.xml"/><Relationship Id="rId19" Type="http://schemas.openxmlformats.org/officeDocument/2006/relationships/slide" Target="slide287.xml"/><Relationship Id="rId31" Type="http://schemas.openxmlformats.org/officeDocument/2006/relationships/slide" Target="slide301.xml"/><Relationship Id="rId4" Type="http://schemas.openxmlformats.org/officeDocument/2006/relationships/slide" Target="slide270.xml"/><Relationship Id="rId9" Type="http://schemas.openxmlformats.org/officeDocument/2006/relationships/slide" Target="slide276.xml"/><Relationship Id="rId14" Type="http://schemas.openxmlformats.org/officeDocument/2006/relationships/slide" Target="slide281.xml"/><Relationship Id="rId22" Type="http://schemas.openxmlformats.org/officeDocument/2006/relationships/slide" Target="slide292.xml"/><Relationship Id="rId27" Type="http://schemas.openxmlformats.org/officeDocument/2006/relationships/slide" Target="slide297.xml"/><Relationship Id="rId30" Type="http://schemas.openxmlformats.org/officeDocument/2006/relationships/slide" Target="slide300.xml"/></Relationships>
</file>

<file path=ppt/slides/_rels/slide1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hyperlink" Target="https://www.ird.govt.nz/covid-19/business-and-organisations/temporary-loss-carry-back-scheme/eligibility-for-temporary-loss-carry-back" TargetMode="External"/><Relationship Id="rId2" Type="http://schemas.openxmlformats.org/officeDocument/2006/relationships/hyperlink" Target="https://www.ird.govt.nz/covid-19/business-and-organisations/temporary-loss-carry-back-scheme" TargetMode="External"/><Relationship Id="rId1" Type="http://schemas.openxmlformats.org/officeDocument/2006/relationships/slideLayout" Target="../slideLayouts/slideLayout2.xml"/><Relationship Id="rId6" Type="http://schemas.openxmlformats.org/officeDocument/2006/relationships/hyperlink" Target="https://www.ird.govt.nz/covid-19/business-and-organisations/temporary-loss-carry-back-scheme/where-on-your-return-to-claim-loss-carry-back" TargetMode="External"/><Relationship Id="rId5" Type="http://schemas.openxmlformats.org/officeDocument/2006/relationships/hyperlink" Target="https://www.ird.govt.nz/covid-19/business-and-organisations/temporary-loss-carry-back-scheme/claiming-the-loss-carry-back" TargetMode="External"/><Relationship Id="rId4" Type="http://schemas.openxmlformats.org/officeDocument/2006/relationships/hyperlink" Target="https://www.ird.govt.nz/covid-19/business-and-organisations/temporary-loss-carry-back-scheme/loss-carry-back-effect-on-tax-and-other-obligations" TargetMode="Externa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hyperlink" Target="https://www.beehive.govt.nz/release/government-boosts-cashflow-support-small-businesses" TargetMode="External"/><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3" Type="http://schemas.openxmlformats.org/officeDocument/2006/relationships/hyperlink" Target="https://www.ird.govt.nz/covid-19/business-and-organisations/small-business-cash-flow-loan" TargetMode="External"/><Relationship Id="rId2" Type="http://schemas.openxmlformats.org/officeDocument/2006/relationships/hyperlink" Target="https://www.ird.govt.nz/-/media/project/ir/documents/covid-19/sbcs/small-business-cashflow-loan-scheme.pdf"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www.business.govt.nz/covid-19/wage-subsidy-eligibilty-tool/"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hyperlink" Target="https://www.business.govt.nz/covid-19/business-finance-guarantee-scheme/"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ird.govt.nz/covid-19/business-and-organisations/small-business-cash-flow-loan/maximum-loan-size"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www.workandincome.govt.nz/covid-19/wage-subsidy/who-can-get-it.html#null" TargetMode="External"/><Relationship Id="rId2" Type="http://schemas.openxmlformats.org/officeDocument/2006/relationships/hyperlink" Target="http://www.nbnz.govt.nz/"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rd.govt.nz/covid-19/business-and-organisations/specific-income-tax-issues/depreciation-and-low-value-assets" TargetMode="Externa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hyperlink" Target="https://www.ird.govt.nz/covid-19/business-and-organisations/small-business-cash-flow-loan"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3" Type="http://schemas.openxmlformats.org/officeDocument/2006/relationships/hyperlink" Target="https://www.beehive.govt.nz/release/new-payment-support-kiwis-through-covid" TargetMode="External"/><Relationship Id="rId2" Type="http://schemas.openxmlformats.org/officeDocument/2006/relationships/hyperlink" Target="https://www.workandincome.govt.nz/covid-19/income-relief-payment/index.html" TargetMode="External"/><Relationship Id="rId1" Type="http://schemas.openxmlformats.org/officeDocument/2006/relationships/slideLayout" Target="../slideLayouts/slideLayout2.xml"/><Relationship Id="rId5" Type="http://schemas.openxmlformats.org/officeDocument/2006/relationships/hyperlink" Target="https://www.beehive.govt.nz/sites/default/files/2020-05/COVID-19%20Income%20Relief%20Payment%20Q%20and%20A%20FINAL.pdf" TargetMode="External"/><Relationship Id="rId4" Type="http://schemas.openxmlformats.org/officeDocument/2006/relationships/hyperlink" Target="https://www.beehive.govt.nz/sites/default/files/2020-05/COVID%20Income%20Relief%20Payment%20fact%20sheet%20FINAL.pdf" TargetMode="Externa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hyperlink" Target="https://www.beehive.govt.nz/release/govt-ready-back-business-if-there%E2%80%99s-covid-resurgence" TargetMode="External"/><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3" Type="http://schemas.openxmlformats.org/officeDocument/2006/relationships/hyperlink" Target="https://www.beehive.govt.nz/sites/default/files/2020-12/Resurgence%20support%20factsheet.pdf" TargetMode="External"/><Relationship Id="rId2" Type="http://schemas.openxmlformats.org/officeDocument/2006/relationships/hyperlink" Target="https://www.beehive.govt.nz/release/govt-ready-back-business-if-there%E2%80%99s-covid-resurgence"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yir.ird.govt.nz/eservices/home/_/"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hyperlink" Target="http://www.nbnz.govt.nz/" TargetMode="Externa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26.xml"/><Relationship Id="rId18" Type="http://schemas.openxmlformats.org/officeDocument/2006/relationships/slide" Target="slide33.xml"/><Relationship Id="rId3" Type="http://schemas.openxmlformats.org/officeDocument/2006/relationships/slide" Target="slide15.xml"/><Relationship Id="rId21" Type="http://schemas.openxmlformats.org/officeDocument/2006/relationships/slide" Target="slide36.xml"/><Relationship Id="rId7" Type="http://schemas.openxmlformats.org/officeDocument/2006/relationships/slide" Target="slide19.xml"/><Relationship Id="rId12" Type="http://schemas.openxmlformats.org/officeDocument/2006/relationships/slide" Target="slide25.xml"/><Relationship Id="rId17" Type="http://schemas.openxmlformats.org/officeDocument/2006/relationships/slide" Target="slide32.xml"/><Relationship Id="rId2" Type="http://schemas.openxmlformats.org/officeDocument/2006/relationships/hyperlink" Target="https://www.beehive.govt.nz/release/121-billion-support-new-zealanders-and-business" TargetMode="External"/><Relationship Id="rId16" Type="http://schemas.openxmlformats.org/officeDocument/2006/relationships/slide" Target="slide30.xml"/><Relationship Id="rId20" Type="http://schemas.openxmlformats.org/officeDocument/2006/relationships/slide" Target="slide35.xml"/><Relationship Id="rId1" Type="http://schemas.openxmlformats.org/officeDocument/2006/relationships/slideLayout" Target="../slideLayouts/slideLayout6.xml"/><Relationship Id="rId6" Type="http://schemas.openxmlformats.org/officeDocument/2006/relationships/slide" Target="slide18.xml"/><Relationship Id="rId11" Type="http://schemas.openxmlformats.org/officeDocument/2006/relationships/slide" Target="slide24.xml"/><Relationship Id="rId5" Type="http://schemas.openxmlformats.org/officeDocument/2006/relationships/slide" Target="slide17.xml"/><Relationship Id="rId15" Type="http://schemas.openxmlformats.org/officeDocument/2006/relationships/slide" Target="slide29.xml"/><Relationship Id="rId23" Type="http://schemas.openxmlformats.org/officeDocument/2006/relationships/slide" Target="slide39.xml"/><Relationship Id="rId10" Type="http://schemas.openxmlformats.org/officeDocument/2006/relationships/slide" Target="slide23.xml"/><Relationship Id="rId19" Type="http://schemas.openxmlformats.org/officeDocument/2006/relationships/slide" Target="slide34.xm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28.xml"/><Relationship Id="rId22" Type="http://schemas.openxmlformats.org/officeDocument/2006/relationships/slide" Target="slide38.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www.ird.govt.nz/covid-19/business-and-organisations/resurgence-support-payment"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2" Type="http://schemas.openxmlformats.org/officeDocument/2006/relationships/hyperlink" Target="https://www.ird.govt.nz/managing-my-tax/make-a-payment/ways-of-paying" TargetMode="Externa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hyperlink" Target="https://www.ird.govt.nz/covid-19/tax-relief/difficulty-paying-tax" TargetMode="Externa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hyperlink" Target="https://www.ird.govt.nz/Updates/News-Folder/westpac-offices-only-opening-wednesdays" TargetMode="Externa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2" Type="http://schemas.openxmlformats.org/officeDocument/2006/relationships/hyperlink" Target="https://www.ird.govt.nz/roles/tax-agents/covid-19/time-bar"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us01.safelinks.protection.outlook.com/?url=https%3A%2F%2Fwww.taxtechnical.ird.govt.nz%2Fdeterminations%2Fcovid-19-variations%2Fcov-20-01&amp;data=01%7C01%7CChris.Novak%40ird.govt.nz%7Cfb6f86917bf7447d6b7308d7faa9fca7%7Cfb39e3e923a9404e93a2b42a87d94f35%7C1&amp;sdata=BJwC6xoKzApi4l1BD04kt%2BKNlD7XBYm17XzIG75MmQ8%3D&amp;reserved=0"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rd.govt.nz/covid-19/tax-relief/provisional-tax" TargetMode="Externa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2" Type="http://schemas.openxmlformats.org/officeDocument/2006/relationships/hyperlink" Target="https://www.ird.govt.nz/Updates/News-Folder/covid-19-novel-coronavirus-extended-period-for-zero-rating-exported-goods"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www.classic.ird.govt.nz/technical-tax/standard-practice/general/sps-1702-six-monthly-gst-retur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3" Type="http://schemas.openxmlformats.org/officeDocument/2006/relationships/hyperlink" Target="mailto:Transfer.Pricing@ird.govt.nz" TargetMode="External"/><Relationship Id="rId2" Type="http://schemas.openxmlformats.org/officeDocument/2006/relationships/hyperlink" Target="mailto:internationalquestionnaire@ird.govt.nz"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hyperlink" Target="mailto:internationalquestionnaire@ird.govt.nz" TargetMode="Externa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3" Type="http://schemas.openxmlformats.org/officeDocument/2006/relationships/hyperlink" Target="https://www.ird.govt.nz/income-tax/income-tax-for-businesses-and-organisations/income-tax-for-companies/controlled-foreign-compani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ird.govt.nz/income-tax/income-tax-for-businesses-and-organisations/types-of-business-income/foreign-investment-funds-fifs/file-a-foreign-investment-fund-disclosure" TargetMode="External"/><Relationship Id="rId5" Type="http://schemas.openxmlformats.org/officeDocument/2006/relationships/hyperlink" Target="https://www.ird.govt.nz/income-tax/income-tax-for-businesses-and-organisations/income-tax-for-companies/controlled-foreign-companies/file-a-controlled-foreign-company-disclosure" TargetMode="External"/><Relationship Id="rId4" Type="http://schemas.openxmlformats.org/officeDocument/2006/relationships/hyperlink" Target="https://www.ird.govt.nz/income-tax/income-tax-for-businesses-and-organisations/types-of-business-income/foreign-investment-funds-fifs" TargetMode="External"/></Relationships>
</file>

<file path=ppt/slides/_rels/slide246.xml.rels><?xml version="1.0" encoding="UTF-8" standalone="yes"?>
<Relationships xmlns="http://schemas.openxmlformats.org/package/2006/relationships"><Relationship Id="rId3" Type="http://schemas.openxmlformats.org/officeDocument/2006/relationships/hyperlink" Target="mailto:global.aeoi@ird.govt.nz" TargetMode="External"/><Relationship Id="rId2" Type="http://schemas.openxmlformats.org/officeDocument/2006/relationships/hyperlink" Target="mailto:fatca@ird.govt.nz" TargetMode="Externa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8.xml.rels><?xml version="1.0" encoding="UTF-8" standalone="yes"?>
<Relationships xmlns="http://schemas.openxmlformats.org/package/2006/relationships"><Relationship Id="rId2" Type="http://schemas.openxmlformats.org/officeDocument/2006/relationships/hyperlink" Target="https://www.ird.govt.nz/covid-19/international/tax-residency"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3" Type="http://schemas.openxmlformats.org/officeDocument/2006/relationships/hyperlink" Target="mailto:CompetentAuthority@ird.govt.nz" TargetMode="External"/><Relationship Id="rId2" Type="http://schemas.openxmlformats.org/officeDocument/2006/relationships/hyperlink" Target="https://read.oecd-ilibrary.org/view/?ref=127_127237-vsdagpp2t3&amp;title=OECD-Secretariat-analysis-of-tax-treaties-and-the-impact-of-the-COVID-19-Crisis" TargetMode="External"/><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2" Type="http://schemas.openxmlformats.org/officeDocument/2006/relationships/hyperlink" Target="https://www.classic.ird.govt.nz/technical-tax/determinations/other/miscellaneous-determinations/determinations-other-telecommunications-ee001.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0.xml.rels><?xml version="1.0" encoding="UTF-8" standalone="yes"?>
<Relationships xmlns="http://schemas.openxmlformats.org/package/2006/relationships"><Relationship Id="rId3" Type="http://schemas.openxmlformats.org/officeDocument/2006/relationships/hyperlink" Target="https://www.taxtechnical.ird.govt.nz/determinations/miscellaneous/ee002a" TargetMode="External"/><Relationship Id="rId2" Type="http://schemas.openxmlformats.org/officeDocument/2006/relationships/hyperlink" Target="https://www.ird.govt.nz/covid-19/business-and-organisations/employing-staff/allowances-and-reimbursements" TargetMode="External"/><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ird.govt.nz/covid-19/tax-relief/depreciation"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www.ird.govt.nz/income-tax/income-tax-for-individuals/types-of-individual-expenses"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pKO4nMFkNe0?feature=oembed" TargetMode="External"/></Relationships>
</file>

<file path=ppt/slides/_rels/slide288.xml.rels><?xml version="1.0" encoding="UTF-8" standalone="yes"?>
<Relationships xmlns="http://schemas.openxmlformats.org/package/2006/relationships"><Relationship Id="rId3" Type="http://schemas.openxmlformats.org/officeDocument/2006/relationships/hyperlink" Target="https://www.classic.ird.govt.nz/yoursituation-ind/redundancy/redundancy-index.html" TargetMode="External"/><Relationship Id="rId2" Type="http://schemas.openxmlformats.org/officeDocument/2006/relationships/hyperlink" Target="https://www.ird.govt.nz/employing-staff/deductions-from-income/taxing-employee-redundancy" TargetMode="External"/><Relationship Id="rId1" Type="http://schemas.openxmlformats.org/officeDocument/2006/relationships/slideLayout" Target="../slideLayouts/slideLayout2.xml"/><Relationship Id="rId4" Type="http://schemas.openxmlformats.org/officeDocument/2006/relationships/hyperlink" Target="https://www.classic.ird.govt.nz/resources/d/a/da87f0d0-7075-4545-9a5b-3398c532659c/ir1047.pdf.pdf" TargetMode="Externa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hyperlink" Target="https://www.ird.govt.nz/covid-19/business-and-organisations/employing-staff/fringe-benefit-tax" TargetMode="Externa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6.xml.rels><?xml version="1.0" encoding="UTF-8" standalone="yes"?>
<Relationships xmlns="http://schemas.openxmlformats.org/package/2006/relationships"><Relationship Id="rId3" Type="http://schemas.openxmlformats.org/officeDocument/2006/relationships/hyperlink" Target="https://www.ird.govt.nz/student-loans/repaying-my-student-loan/repaying-my-student-loan-when-i-earn-salary-or-wages/student-loan-repayment-deduction-exemption" TargetMode="External"/><Relationship Id="rId2" Type="http://schemas.openxmlformats.org/officeDocument/2006/relationships/hyperlink" Target="https://www.ird.govt.nz/student-loans/managing-my-student-loan/hardship-and-defaulting-on-my-student-loan" TargetMode="Externa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hyperlink" Target="https://www.ird.govt.nz/student-loans/when-can-i-keep-my-student-loan-interest-free-overseas/unexpected-delay-returning-to-new-zealand-when-i-have-a-student-loan" TargetMode="Externa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slide" Target="slide53.xml"/><Relationship Id="rId18" Type="http://schemas.openxmlformats.org/officeDocument/2006/relationships/slide" Target="slide58.xml"/><Relationship Id="rId26" Type="http://schemas.openxmlformats.org/officeDocument/2006/relationships/slide" Target="slide70.xml"/><Relationship Id="rId3" Type="http://schemas.openxmlformats.org/officeDocument/2006/relationships/slide" Target="slide42.xml"/><Relationship Id="rId21" Type="http://schemas.openxmlformats.org/officeDocument/2006/relationships/slide" Target="slide63.xml"/><Relationship Id="rId7" Type="http://schemas.openxmlformats.org/officeDocument/2006/relationships/slide" Target="slide45.xml"/><Relationship Id="rId12" Type="http://schemas.openxmlformats.org/officeDocument/2006/relationships/slide" Target="slide52.xml"/><Relationship Id="rId17" Type="http://schemas.openxmlformats.org/officeDocument/2006/relationships/slide" Target="slide57.xml"/><Relationship Id="rId25" Type="http://schemas.openxmlformats.org/officeDocument/2006/relationships/slide" Target="slide68.xml"/><Relationship Id="rId2" Type="http://schemas.openxmlformats.org/officeDocument/2006/relationships/slide" Target="slide41.xml"/><Relationship Id="rId16" Type="http://schemas.openxmlformats.org/officeDocument/2006/relationships/slide" Target="slide56.xml"/><Relationship Id="rId20" Type="http://schemas.openxmlformats.org/officeDocument/2006/relationships/slide" Target="slide61.xml"/><Relationship Id="rId1" Type="http://schemas.openxmlformats.org/officeDocument/2006/relationships/slideLayout" Target="../slideLayouts/slideLayout6.xml"/><Relationship Id="rId6" Type="http://schemas.openxmlformats.org/officeDocument/2006/relationships/slide" Target="slide44.xml"/><Relationship Id="rId11" Type="http://schemas.openxmlformats.org/officeDocument/2006/relationships/slide" Target="slide51.xml"/><Relationship Id="rId24" Type="http://schemas.openxmlformats.org/officeDocument/2006/relationships/slide" Target="slide67.xml"/><Relationship Id="rId5" Type="http://schemas.openxmlformats.org/officeDocument/2006/relationships/slide" Target="slide34.xml"/><Relationship Id="rId15" Type="http://schemas.openxmlformats.org/officeDocument/2006/relationships/slide" Target="slide55.xml"/><Relationship Id="rId23" Type="http://schemas.openxmlformats.org/officeDocument/2006/relationships/slide" Target="slide66.xml"/><Relationship Id="rId10" Type="http://schemas.openxmlformats.org/officeDocument/2006/relationships/slide" Target="slide48.xml"/><Relationship Id="rId19" Type="http://schemas.openxmlformats.org/officeDocument/2006/relationships/slide" Target="slide59.xml"/><Relationship Id="rId4" Type="http://schemas.openxmlformats.org/officeDocument/2006/relationships/slide" Target="slide43.xml"/><Relationship Id="rId9" Type="http://schemas.openxmlformats.org/officeDocument/2006/relationships/slide" Target="slide47.xml"/><Relationship Id="rId14" Type="http://schemas.openxmlformats.org/officeDocument/2006/relationships/slide" Target="slide54.xml"/><Relationship Id="rId22" Type="http://schemas.openxmlformats.org/officeDocument/2006/relationships/slide" Target="slide64.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3" Type="http://schemas.openxmlformats.org/officeDocument/2006/relationships/hyperlink" Target="https://www.justice.govt.nz/about/news-and-media/covid-19-news/oaths-affirmations-or-declaration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8" Type="http://schemas.openxmlformats.org/officeDocument/2006/relationships/hyperlink" Target="https://www.classic.ird.govt.nz/forms-guides/keyword/businessincometax/ir407-form-ratio-change-decl.html" TargetMode="External"/><Relationship Id="rId3" Type="http://schemas.openxmlformats.org/officeDocument/2006/relationships/hyperlink" Target="https://www.ird.govt.nz/tasks/make-a-statutory-declaration-of-a-key-office-holder" TargetMode="External"/><Relationship Id="rId7" Type="http://schemas.openxmlformats.org/officeDocument/2006/relationships/hyperlink" Target="https://www.ird.govt.nz/tasks/file-a-declaration-in-support-of-refund-for-deceased-persons-ir625" TargetMode="External"/><Relationship Id="rId2" Type="http://schemas.openxmlformats.org/officeDocument/2006/relationships/hyperlink" Target="https://www.ird.govt.nz/kiwisaver/kiwisaver-individuals/getting-my-kiwisaver-funds-early/getting-my-kiwisaver-funds-for-significant-financial-hardship/get-my-kiwisaver-funds-for-significant-financial-hardship" TargetMode="External"/><Relationship Id="rId1" Type="http://schemas.openxmlformats.org/officeDocument/2006/relationships/slideLayout" Target="../slideLayouts/slideLayout2.xml"/><Relationship Id="rId6" Type="http://schemas.openxmlformats.org/officeDocument/2006/relationships/hyperlink" Target="https://www.classic.ird.govt.nz/forms-guides/keyword/individualincometax/ir595d-form-statutory-declaration.html" TargetMode="External"/><Relationship Id="rId5" Type="http://schemas.openxmlformats.org/officeDocument/2006/relationships/hyperlink" Target="https://www.classic.ird.govt.nz/forms-guides/keyword/wff-tax-credits/ir880d-form-statutory-declaration.html" TargetMode="External"/><Relationship Id="rId4" Type="http://schemas.openxmlformats.org/officeDocument/2006/relationships/hyperlink" Target="https://www.classic.ird.govt.nz/forms-guides/number/forms-800-899/ir880-form-paid-parental-leave-app.html" TargetMode="External"/><Relationship Id="rId9" Type="http://schemas.openxmlformats.org/officeDocument/2006/relationships/hyperlink" Target="https://www.justice.govt.nz/about/news-and-media/covid-19-news/oaths-affirmations-or-declaration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78.xml"/><Relationship Id="rId13" Type="http://schemas.openxmlformats.org/officeDocument/2006/relationships/slide" Target="slide94.xml"/><Relationship Id="rId18" Type="http://schemas.openxmlformats.org/officeDocument/2006/relationships/slide" Target="slide90.xml"/><Relationship Id="rId3" Type="http://schemas.openxmlformats.org/officeDocument/2006/relationships/slide" Target="slide73.xml"/><Relationship Id="rId21" Type="http://schemas.openxmlformats.org/officeDocument/2006/relationships/slide" Target="slide93.xml"/><Relationship Id="rId7" Type="http://schemas.openxmlformats.org/officeDocument/2006/relationships/slide" Target="slide77.xml"/><Relationship Id="rId12" Type="http://schemas.openxmlformats.org/officeDocument/2006/relationships/slide" Target="slide82.xml"/><Relationship Id="rId17" Type="http://schemas.openxmlformats.org/officeDocument/2006/relationships/slide" Target="slide87.xml"/><Relationship Id="rId2" Type="http://schemas.openxmlformats.org/officeDocument/2006/relationships/slide" Target="slide72.xml"/><Relationship Id="rId16" Type="http://schemas.openxmlformats.org/officeDocument/2006/relationships/slide" Target="slide86.xml"/><Relationship Id="rId20" Type="http://schemas.openxmlformats.org/officeDocument/2006/relationships/slide" Target="slide92.xml"/><Relationship Id="rId1" Type="http://schemas.openxmlformats.org/officeDocument/2006/relationships/slideLayout" Target="../slideLayouts/slideLayout6.xml"/><Relationship Id="rId6" Type="http://schemas.openxmlformats.org/officeDocument/2006/relationships/slide" Target="slide76.xml"/><Relationship Id="rId11" Type="http://schemas.openxmlformats.org/officeDocument/2006/relationships/slide" Target="slide81.xml"/><Relationship Id="rId5" Type="http://schemas.openxmlformats.org/officeDocument/2006/relationships/slide" Target="slide75.xml"/><Relationship Id="rId15" Type="http://schemas.openxmlformats.org/officeDocument/2006/relationships/slide" Target="slide85.xml"/><Relationship Id="rId10" Type="http://schemas.openxmlformats.org/officeDocument/2006/relationships/slide" Target="slide80.xml"/><Relationship Id="rId19" Type="http://schemas.openxmlformats.org/officeDocument/2006/relationships/slide" Target="slide91.xml"/><Relationship Id="rId4" Type="http://schemas.openxmlformats.org/officeDocument/2006/relationships/slide" Target="slide74.xml"/><Relationship Id="rId9" Type="http://schemas.openxmlformats.org/officeDocument/2006/relationships/slide" Target="slide79.xml"/><Relationship Id="rId14" Type="http://schemas.openxmlformats.org/officeDocument/2006/relationships/slide" Target="slide83.xml"/><Relationship Id="rId22" Type="http://schemas.openxmlformats.org/officeDocument/2006/relationships/slide" Target="slide9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www.ird.govt.nz/covid-19/tax-relief/uomi"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09.xml"/><Relationship Id="rId18" Type="http://schemas.openxmlformats.org/officeDocument/2006/relationships/slide" Target="slide116.xml"/><Relationship Id="rId3" Type="http://schemas.openxmlformats.org/officeDocument/2006/relationships/hyperlink" Target="https://www.beehive.govt.nz/release/government-backs-business-through-covid-19" TargetMode="External"/><Relationship Id="rId7" Type="http://schemas.openxmlformats.org/officeDocument/2006/relationships/slide" Target="slide103.xml"/><Relationship Id="rId12" Type="http://schemas.openxmlformats.org/officeDocument/2006/relationships/slide" Target="slide108.xml"/><Relationship Id="rId17" Type="http://schemas.openxmlformats.org/officeDocument/2006/relationships/slide" Target="slide113.xml"/><Relationship Id="rId2" Type="http://schemas.openxmlformats.org/officeDocument/2006/relationships/hyperlink" Target="https://www.beehive.govt.nz/sites/default/files/2020-04/15%20April%20SME%20factsheet_0.pdf" TargetMode="External"/><Relationship Id="rId16" Type="http://schemas.openxmlformats.org/officeDocument/2006/relationships/slide" Target="slide112.xml"/><Relationship Id="rId1" Type="http://schemas.openxmlformats.org/officeDocument/2006/relationships/slideLayout" Target="../slideLayouts/slideLayout6.xml"/><Relationship Id="rId6" Type="http://schemas.openxmlformats.org/officeDocument/2006/relationships/slide" Target="slide102.xml"/><Relationship Id="rId11" Type="http://schemas.openxmlformats.org/officeDocument/2006/relationships/slide" Target="slide114.xml"/><Relationship Id="rId5" Type="http://schemas.openxmlformats.org/officeDocument/2006/relationships/slide" Target="slide101.xml"/><Relationship Id="rId15" Type="http://schemas.openxmlformats.org/officeDocument/2006/relationships/slide" Target="slide111.xml"/><Relationship Id="rId10" Type="http://schemas.openxmlformats.org/officeDocument/2006/relationships/slide" Target="slide107.xml"/><Relationship Id="rId19" Type="http://schemas.openxmlformats.org/officeDocument/2006/relationships/slide" Target="slide117.xml"/><Relationship Id="rId4" Type="http://schemas.openxmlformats.org/officeDocument/2006/relationships/slide" Target="slide100.xml"/><Relationship Id="rId9" Type="http://schemas.openxmlformats.org/officeDocument/2006/relationships/slide" Target="slide105.xml"/><Relationship Id="rId14" Type="http://schemas.openxmlformats.org/officeDocument/2006/relationships/slide" Target="slide1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125.xml"/><Relationship Id="rId13" Type="http://schemas.openxmlformats.org/officeDocument/2006/relationships/slide" Target="slide131.xml"/><Relationship Id="rId18" Type="http://schemas.openxmlformats.org/officeDocument/2006/relationships/slide" Target="slide137.xml"/><Relationship Id="rId3" Type="http://schemas.openxmlformats.org/officeDocument/2006/relationships/slide" Target="slide120.xml"/><Relationship Id="rId7" Type="http://schemas.openxmlformats.org/officeDocument/2006/relationships/slide" Target="slide124.xml"/><Relationship Id="rId12" Type="http://schemas.openxmlformats.org/officeDocument/2006/relationships/slide" Target="slide130.xml"/><Relationship Id="rId17" Type="http://schemas.openxmlformats.org/officeDocument/2006/relationships/slide" Target="slide136.xml"/><Relationship Id="rId2" Type="http://schemas.openxmlformats.org/officeDocument/2006/relationships/hyperlink" Target="http://taxpolicy.ird.govt.nz/sites/default/files/2020-bill-commentary-covid-19-torum-bill.pdf" TargetMode="External"/><Relationship Id="rId16" Type="http://schemas.openxmlformats.org/officeDocument/2006/relationships/slide" Target="slide135.xml"/><Relationship Id="rId1" Type="http://schemas.openxmlformats.org/officeDocument/2006/relationships/slideLayout" Target="../slideLayouts/slideLayout6.xml"/><Relationship Id="rId6" Type="http://schemas.openxmlformats.org/officeDocument/2006/relationships/slide" Target="slide123.xml"/><Relationship Id="rId11" Type="http://schemas.openxmlformats.org/officeDocument/2006/relationships/slide" Target="slide128.xml"/><Relationship Id="rId5" Type="http://schemas.openxmlformats.org/officeDocument/2006/relationships/slide" Target="slide122.xml"/><Relationship Id="rId15" Type="http://schemas.openxmlformats.org/officeDocument/2006/relationships/slide" Target="slide133.xml"/><Relationship Id="rId10" Type="http://schemas.openxmlformats.org/officeDocument/2006/relationships/slide" Target="slide127.xml"/><Relationship Id="rId19" Type="http://schemas.openxmlformats.org/officeDocument/2006/relationships/slide" Target="slide138.xml"/><Relationship Id="rId4" Type="http://schemas.openxmlformats.org/officeDocument/2006/relationships/slide" Target="slide121.xml"/><Relationship Id="rId9" Type="http://schemas.openxmlformats.org/officeDocument/2006/relationships/slide" Target="slide126.xml"/><Relationship Id="rId14" Type="http://schemas.openxmlformats.org/officeDocument/2006/relationships/slide" Target="slide13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s://www.ird.govt.nz/covid-19/tax-relief/support-for-familie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145.xml"/><Relationship Id="rId13" Type="http://schemas.openxmlformats.org/officeDocument/2006/relationships/slide" Target="slide150.xml"/><Relationship Id="rId3" Type="http://schemas.openxmlformats.org/officeDocument/2006/relationships/hyperlink" Target="https://www.beehive.govt.nz/release/government-boosts-cashflow-support-small-businesses" TargetMode="External"/><Relationship Id="rId7" Type="http://schemas.openxmlformats.org/officeDocument/2006/relationships/slide" Target="slide144.xml"/><Relationship Id="rId12" Type="http://schemas.openxmlformats.org/officeDocument/2006/relationships/slide" Target="slide149.xml"/><Relationship Id="rId2" Type="http://schemas.openxmlformats.org/officeDocument/2006/relationships/hyperlink" Target="https://taxpolicy.ird.govt.nz/sites/default/files/2020-bill-commentary-covid-19-torum-bill-supplementary.pdf" TargetMode="External"/><Relationship Id="rId1" Type="http://schemas.openxmlformats.org/officeDocument/2006/relationships/slideLayout" Target="../slideLayouts/slideLayout6.xml"/><Relationship Id="rId6" Type="http://schemas.openxmlformats.org/officeDocument/2006/relationships/slide" Target="slide143.xml"/><Relationship Id="rId11" Type="http://schemas.openxmlformats.org/officeDocument/2006/relationships/slide" Target="slide148.xml"/><Relationship Id="rId5" Type="http://schemas.openxmlformats.org/officeDocument/2006/relationships/slide" Target="slide142.xml"/><Relationship Id="rId10" Type="http://schemas.openxmlformats.org/officeDocument/2006/relationships/slide" Target="slide147.xml"/><Relationship Id="rId4" Type="http://schemas.openxmlformats.org/officeDocument/2006/relationships/slide" Target="slide140.xml"/><Relationship Id="rId9" Type="http://schemas.openxmlformats.org/officeDocument/2006/relationships/slide" Target="slide146.xml"/><Relationship Id="rId14" Type="http://schemas.openxmlformats.org/officeDocument/2006/relationships/slide" Target="slide15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hyperlink" Target="http://msd.govt.nz/about-msd-and-our-work/newsroom/2020/covid-19/index.htm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msd.govt.nz/about-msd-and-our-work/newsroom/2020/covid-19/index.htm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160.xml"/><Relationship Id="rId13" Type="http://schemas.openxmlformats.org/officeDocument/2006/relationships/slide" Target="slide165.xml"/><Relationship Id="rId18" Type="http://schemas.openxmlformats.org/officeDocument/2006/relationships/slide" Target="slide170.xml"/><Relationship Id="rId3" Type="http://schemas.openxmlformats.org/officeDocument/2006/relationships/slide" Target="slide153.xml"/><Relationship Id="rId7" Type="http://schemas.openxmlformats.org/officeDocument/2006/relationships/slide" Target="slide159.xml"/><Relationship Id="rId12" Type="http://schemas.openxmlformats.org/officeDocument/2006/relationships/slide" Target="slide164.xml"/><Relationship Id="rId17" Type="http://schemas.openxmlformats.org/officeDocument/2006/relationships/slide" Target="slide169.xml"/><Relationship Id="rId2" Type="http://schemas.openxmlformats.org/officeDocument/2006/relationships/slide" Target="slide152.xml"/><Relationship Id="rId16" Type="http://schemas.openxmlformats.org/officeDocument/2006/relationships/slide" Target="slide168.xml"/><Relationship Id="rId20" Type="http://schemas.openxmlformats.org/officeDocument/2006/relationships/slide" Target="slide172.xml"/><Relationship Id="rId1" Type="http://schemas.openxmlformats.org/officeDocument/2006/relationships/slideLayout" Target="../slideLayouts/slideLayout6.xml"/><Relationship Id="rId6" Type="http://schemas.openxmlformats.org/officeDocument/2006/relationships/slide" Target="slide157.xml"/><Relationship Id="rId11" Type="http://schemas.openxmlformats.org/officeDocument/2006/relationships/slide" Target="slide163.xml"/><Relationship Id="rId5" Type="http://schemas.openxmlformats.org/officeDocument/2006/relationships/slide" Target="slide155.xml"/><Relationship Id="rId15" Type="http://schemas.openxmlformats.org/officeDocument/2006/relationships/slide" Target="slide167.xml"/><Relationship Id="rId10" Type="http://schemas.openxmlformats.org/officeDocument/2006/relationships/slide" Target="slide162.xml"/><Relationship Id="rId19" Type="http://schemas.openxmlformats.org/officeDocument/2006/relationships/slide" Target="slide171.xml"/><Relationship Id="rId4" Type="http://schemas.openxmlformats.org/officeDocument/2006/relationships/slide" Target="slide154.xml"/><Relationship Id="rId9" Type="http://schemas.openxmlformats.org/officeDocument/2006/relationships/slide" Target="slide161.xml"/><Relationship Id="rId14" Type="http://schemas.openxmlformats.org/officeDocument/2006/relationships/slide" Target="slide166.xml"/></Relationships>
</file>

<file path=ppt/slides/_rels/slide80.xml.rels><?xml version="1.0" encoding="UTF-8" standalone="yes"?>
<Relationships xmlns="http://schemas.openxmlformats.org/package/2006/relationships"><Relationship Id="rId2" Type="http://schemas.openxmlformats.org/officeDocument/2006/relationships/hyperlink" Target="https://www.ird.govt.nz/income-tax/income-tax-for-individuals/types-of-individual-expenses"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www.acc.co.nz/covid-19/businesses/general-covid-19-information-for-businesses/?smooth-scroll=content-after-navs#covid-19-impacts-and-your-levy"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classic.ird.govt.nz/calculators/tool-name/tools-h/ir413-worksheet-homebased-childcare-2019.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51.xml"/><Relationship Id="rId7" Type="http://schemas.openxmlformats.org/officeDocument/2006/relationships/slide" Target="slide179.xml"/><Relationship Id="rId2" Type="http://schemas.openxmlformats.org/officeDocument/2006/relationships/hyperlink" Target="https://www.beehive.govt.nz/release/new-payment-support-kiwis-through-covid" TargetMode="External"/><Relationship Id="rId1" Type="http://schemas.openxmlformats.org/officeDocument/2006/relationships/slideLayout" Target="../slideLayouts/slideLayout6.xml"/><Relationship Id="rId6" Type="http://schemas.openxmlformats.org/officeDocument/2006/relationships/slide" Target="slide177.xml"/><Relationship Id="rId5" Type="http://schemas.openxmlformats.org/officeDocument/2006/relationships/slide" Target="slide176.xml"/><Relationship Id="rId4" Type="http://schemas.openxmlformats.org/officeDocument/2006/relationships/slide" Target="slide175.xml"/></Relationships>
</file>

<file path=ppt/slides/_rels/slide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www.ird.govt.nz/covid-19/tax-relief/kiwisaver"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Your questions answered</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p:txBody>
          <a:bodyPr/>
          <a:lstStyle/>
          <a:p>
            <a:r>
              <a:rPr lang="en-NZ" dirty="0"/>
              <a:t>As at 25</a:t>
            </a:r>
            <a:r>
              <a:rPr lang="en-NZ" baseline="30000" dirty="0"/>
              <a:t>th</a:t>
            </a:r>
            <a:r>
              <a:rPr lang="en-NZ" dirty="0"/>
              <a:t> May 2021</a:t>
            </a:r>
          </a:p>
        </p:txBody>
      </p:sp>
    </p:spTree>
    <p:extLst>
      <p:ext uri="{BB962C8B-B14F-4D97-AF65-F5344CB8AC3E}">
        <p14:creationId xmlns:p14="http://schemas.microsoft.com/office/powerpoint/2010/main" val="380572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15th December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3128905041"/>
              </p:ext>
            </p:extLst>
          </p:nvPr>
        </p:nvGraphicFramePr>
        <p:xfrm>
          <a:off x="133352" y="482600"/>
          <a:ext cx="11906248" cy="493776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r>
                        <a:rPr lang="en-NZ" sz="1000" b="1" dirty="0"/>
                        <a:t>COVID-19 Resurgence Support Payment</a:t>
                      </a:r>
                    </a:p>
                    <a:p>
                      <a:endParaRPr lang="en-NZ" sz="1000" b="1" dirty="0"/>
                    </a:p>
                    <a:p>
                      <a:pPr lvl="1"/>
                      <a:r>
                        <a:rPr lang="en-NZ" sz="1000" b="0" dirty="0"/>
                        <a:t>Overview</a:t>
                      </a:r>
                    </a:p>
                    <a:p>
                      <a:pPr lvl="1"/>
                      <a:r>
                        <a:rPr lang="en-NZ" sz="1000" b="0" dirty="0"/>
                        <a:t>Application dates</a:t>
                      </a:r>
                    </a:p>
                    <a:p>
                      <a:pPr lvl="1"/>
                      <a:r>
                        <a:rPr lang="en-NZ" sz="1000" b="0" dirty="0"/>
                        <a:t>Eligible businesses &amp; organisations</a:t>
                      </a:r>
                    </a:p>
                    <a:p>
                      <a:pPr lvl="2"/>
                      <a:r>
                        <a:rPr lang="en-NZ" sz="1000" b="0" dirty="0"/>
                        <a:t>Are any industries or sectors excluded?</a:t>
                      </a:r>
                    </a:p>
                    <a:p>
                      <a:pPr lvl="1"/>
                      <a:r>
                        <a:rPr lang="en-NZ" sz="1000" b="0" dirty="0"/>
                        <a:t>Maximum payment</a:t>
                      </a:r>
                    </a:p>
                    <a:p>
                      <a:pPr lvl="1"/>
                      <a:r>
                        <a:rPr lang="en-NZ" sz="1000" b="0" dirty="0"/>
                        <a:t>Your business must be viable</a:t>
                      </a:r>
                    </a:p>
                    <a:p>
                      <a:pPr lvl="2"/>
                      <a:r>
                        <a:rPr lang="en-NZ" sz="1000" b="0" dirty="0"/>
                        <a:t>How will IR determine if the busines is viable?</a:t>
                      </a:r>
                    </a:p>
                    <a:p>
                      <a:pPr lvl="2"/>
                      <a:r>
                        <a:rPr lang="en-NZ" sz="1000" b="0" dirty="0"/>
                        <a:t>How is revenue drop calculated?</a:t>
                      </a:r>
                    </a:p>
                    <a:p>
                      <a:pPr lvl="1"/>
                      <a:r>
                        <a:rPr lang="en-NZ" sz="1000" b="0" dirty="0"/>
                        <a:t>Pre-revenue eligibility</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NZ" sz="1000" b="0" dirty="0"/>
                        <a:t>How many FTE’s are employed?</a:t>
                      </a:r>
                    </a:p>
                    <a:p>
                      <a:pPr lvl="2"/>
                      <a:r>
                        <a:rPr lang="en-NZ" sz="1000" b="0" dirty="0"/>
                        <a:t>Example: How many FTE’s are employed?</a:t>
                      </a:r>
                    </a:p>
                    <a:p>
                      <a:pPr lvl="1"/>
                      <a:r>
                        <a:rPr lang="en-NZ" sz="1000" b="0" dirty="0"/>
                        <a:t>Applying for the payment</a:t>
                      </a:r>
                    </a:p>
                    <a:p>
                      <a:pPr lvl="2"/>
                      <a:r>
                        <a:rPr lang="en-NZ" sz="1000" b="0" dirty="0"/>
                        <a:t>Who can make an application for the payment?</a:t>
                      </a:r>
                    </a:p>
                    <a:p>
                      <a:pPr lvl="1"/>
                      <a:r>
                        <a:rPr lang="en-NZ" sz="1000" b="0" dirty="0"/>
                        <a:t>Commonly owned groups</a:t>
                      </a:r>
                    </a:p>
                    <a:p>
                      <a:pPr lvl="2"/>
                      <a:r>
                        <a:rPr lang="en-NZ" sz="1000" b="0" dirty="0"/>
                        <a:t>Example: Commonly owned groups (same shareholding)</a:t>
                      </a:r>
                    </a:p>
                    <a:p>
                      <a:pPr lvl="2"/>
                      <a:r>
                        <a:rPr lang="en-NZ" sz="1000" b="0" dirty="0"/>
                        <a:t>Example: Commonly owned groups (combined revenue drop is not &gt;30%)</a:t>
                      </a:r>
                    </a:p>
                    <a:p>
                      <a:pPr lvl="1"/>
                      <a:r>
                        <a:rPr lang="en-NZ" sz="1000" b="0" dirty="0"/>
                        <a:t>Receiving the payment</a:t>
                      </a:r>
                    </a:p>
                    <a:p>
                      <a:pPr lvl="2"/>
                      <a:r>
                        <a:rPr lang="en-NZ" sz="1000" b="0" dirty="0"/>
                        <a:t>What can I use the payment for?</a:t>
                      </a:r>
                    </a:p>
                    <a:p>
                      <a:pPr lvl="1"/>
                      <a:r>
                        <a:rPr lang="en-NZ" sz="1000" b="0" dirty="0"/>
                        <a:t>Repayment obligations</a:t>
                      </a:r>
                    </a:p>
                    <a:p>
                      <a:pPr lvl="2"/>
                      <a:r>
                        <a:rPr lang="en-NZ" sz="1000" b="0" dirty="0"/>
                        <a:t>How long will I have to repay the RSP?</a:t>
                      </a:r>
                    </a:p>
                    <a:p>
                      <a:pPr lvl="2"/>
                      <a:r>
                        <a:rPr lang="en-NZ" sz="1000" b="0" dirty="0"/>
                        <a:t>If I can’t pay it back will it affect my credit rating?</a:t>
                      </a:r>
                    </a:p>
                    <a:p>
                      <a:pPr lvl="2"/>
                      <a:r>
                        <a:rPr lang="en-NZ" sz="1000" b="0" dirty="0"/>
                        <a:t>What happens if I don’t pay it back?</a:t>
                      </a:r>
                    </a:p>
                    <a:p>
                      <a:pPr lvl="1"/>
                      <a:r>
                        <a:rPr lang="en-NZ" sz="1000" b="0" dirty="0"/>
                        <a:t>Publication &amp; reporting</a:t>
                      </a:r>
                    </a:p>
                    <a:p>
                      <a:pPr lvl="2"/>
                      <a:r>
                        <a:rPr lang="en-NZ" sz="1000" b="0" dirty="0"/>
                        <a:t>Will my business name be published as a result of taking up this payment?</a:t>
                      </a:r>
                    </a:p>
                    <a:p>
                      <a:pPr lvl="2"/>
                      <a:r>
                        <a:rPr lang="en-NZ" sz="1000" b="0" dirty="0"/>
                        <a:t>What reporting will be made publicly available?</a:t>
                      </a:r>
                    </a:p>
                    <a:p>
                      <a:pPr lvl="2"/>
                      <a:r>
                        <a:rPr lang="en-NZ" sz="1000" b="0" dirty="0"/>
                        <a:t>What ongoing information are borrowers required to provide Inland Revenue?</a:t>
                      </a:r>
                    </a:p>
                    <a:p>
                      <a:pPr lvl="2"/>
                      <a:r>
                        <a:rPr lang="en-NZ" sz="1000" b="0" dirty="0"/>
                        <a:t>What will IR be doing to identify fraudulent applications and/or make sure funds are used for core operating costs?</a:t>
                      </a:r>
                    </a:p>
                    <a:p>
                      <a:pPr lvl="1"/>
                      <a:r>
                        <a:rPr lang="en-NZ" sz="1000" b="0" dirty="0"/>
                        <a:t>Contact us about the scheme</a:t>
                      </a:r>
                    </a:p>
                  </a:txBody>
                  <a:tcPr/>
                </a:tc>
                <a:tc>
                  <a:txBody>
                    <a:bodyPr/>
                    <a:lstStyle/>
                    <a:p>
                      <a:pPr algn="ctr"/>
                      <a:r>
                        <a:rPr lang="en-NZ" sz="1000" dirty="0"/>
                        <a:t>15/12/2020</a:t>
                      </a:r>
                    </a:p>
                    <a:p>
                      <a:pPr algn="ctr"/>
                      <a:endParaRPr lang="en-NZ" sz="1000" dirty="0"/>
                    </a:p>
                    <a:p>
                      <a:pPr algn="ctr"/>
                      <a:r>
                        <a:rPr lang="en-NZ" sz="1000" dirty="0"/>
                        <a:t>15/12/2020</a:t>
                      </a:r>
                    </a:p>
                    <a:p>
                      <a:pPr algn="ctr"/>
                      <a:r>
                        <a:rPr lang="en-NZ" sz="1000" dirty="0"/>
                        <a:t>22/03/2020</a:t>
                      </a:r>
                    </a:p>
                    <a:p>
                      <a:pPr algn="ct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19/05/2021</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rPr>
                        <a:t>Announcement</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txBody>
                  <a:tcPr/>
                </a:tc>
                <a:extLst>
                  <a:ext uri="{0D108BD9-81ED-4DB2-BD59-A6C34878D82A}">
                    <a16:rowId xmlns:a16="http://schemas.microsoft.com/office/drawing/2014/main" val="979634933"/>
                  </a:ext>
                </a:extLst>
              </a:tr>
            </a:tbl>
          </a:graphicData>
        </a:graphic>
      </p:graphicFrame>
    </p:spTree>
    <p:extLst>
      <p:ext uri="{BB962C8B-B14F-4D97-AF65-F5344CB8AC3E}">
        <p14:creationId xmlns:p14="http://schemas.microsoft.com/office/powerpoint/2010/main" val="20516533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Greater flexibility in respect of statutory tax deadlines</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pPr>
              <a:spcBef>
                <a:spcPts val="0"/>
              </a:spcBef>
            </a:pPr>
            <a:r>
              <a:rPr lang="en-NZ" sz="1900" dirty="0"/>
              <a:t>To help customers manage the impacts of COVID-19, the Commissioner of Inland Revenue now has a discretion to vary a requirement under an Inland Revenue Act when it would be impossible, impractical or unreasonable for a customer to comply as a consequence of COVID-19. </a:t>
            </a:r>
          </a:p>
          <a:p>
            <a:pPr>
              <a:spcBef>
                <a:spcPts val="0"/>
              </a:spcBef>
            </a:pPr>
            <a:r>
              <a:rPr lang="en-NZ" sz="1900" dirty="0"/>
              <a:t>Under this discretion, the Commissioner can extend a due date, deadline, time period or timeframe or otherwise modify a procedural or administrative requirement, such as the way that something must be done.  A recent amendment now allows the Commissioner to also reduce or shorten a due date, deadline, time period or timeframe where such a variation would provide an advantage to a taxpayer or particular class of taxpayers.</a:t>
            </a:r>
          </a:p>
          <a:p>
            <a:pPr>
              <a:spcBef>
                <a:spcPts val="0"/>
              </a:spcBef>
            </a:pPr>
            <a:r>
              <a:rPr lang="en-NZ" sz="1900" dirty="0"/>
              <a:t>The discretion is only available when an appropriate outcome is not possible or is difficult under the terms of an existing provision in the Inland Revenue Acts.   Any variation made under the new discretion will be published on the Inland Revenue website and will apply to all customers, unless we specify that it only applies to a limited group of customers or circumstances. </a:t>
            </a:r>
          </a:p>
          <a:p>
            <a:pPr>
              <a:spcBef>
                <a:spcPts val="0"/>
              </a:spcBef>
            </a:pPr>
            <a:r>
              <a:rPr lang="en-NZ" sz="1900" dirty="0"/>
              <a:t>As the variation will be favourable to customers, it will automatically be applied to the relevant customers, unless a customer chooses not to apply it. A customer can make that election by taking a tax position, such as in a tax return, or by informing the Commissioner of their choice.</a:t>
            </a:r>
          </a:p>
          <a:p>
            <a:pPr>
              <a:spcBef>
                <a:spcPts val="0"/>
              </a:spcBef>
            </a:pPr>
            <a:r>
              <a:rPr lang="en-NZ" sz="1900" dirty="0"/>
              <a:t>Find out more on our website: </a:t>
            </a:r>
            <a:r>
              <a:rPr lang="en-NZ" sz="1900" dirty="0">
                <a:hlinkClick r:id="rId2"/>
              </a:rPr>
              <a:t>COVID-19 Response Variations</a:t>
            </a:r>
            <a:endParaRPr lang="en-NZ" sz="1900" dirty="0"/>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a:xfrm>
            <a:off x="8527775" y="6529388"/>
            <a:ext cx="3664226" cy="328612"/>
          </a:xfrm>
        </p:spPr>
        <p:txBody>
          <a:bodyPr/>
          <a:lstStyle/>
          <a:p>
            <a:r>
              <a:rPr lang="en-NZ" dirty="0"/>
              <a:t>Published: 04/05/2020  Updated: 10/08/2020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278980007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20/01: Election to be a Look Through Company (LTC)</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a:xfrm>
            <a:off x="273051" y="1378642"/>
            <a:ext cx="11252200" cy="4314825"/>
          </a:xfrm>
        </p:spPr>
        <p:txBody>
          <a:bodyPr/>
          <a:lstStyle/>
          <a:p>
            <a:r>
              <a:rPr lang="en-NZ" sz="2000" dirty="0"/>
              <a:t>LTC (look-through company) elections for new companies, or companies that were previously non-active, for the 2019 income year were due on 31 March 2020. However, the Commissioner has extended the deadline by which that election must be received to on, or before, 30 June 2020.</a:t>
            </a:r>
          </a:p>
          <a:p>
            <a:r>
              <a:rPr lang="en-NZ" sz="2000" dirty="0"/>
              <a:t>LTC elections for existing companies, that were previously required to file an income tax return, electing to be a LTC for the 2021 income year were due on 31 March 2020. The fully signed and dated election is required before the start of the 2021 income year so for a standard balance date company it was required by 31 March 2020.</a:t>
            </a:r>
          </a:p>
          <a:p>
            <a:r>
              <a:rPr lang="en-NZ" sz="2000" dirty="0"/>
              <a:t>However, the Commissioner can accept late LTC elections if there are exceptional circumstances outside the control of the owners and they are signed and dated in the 2021 income year.</a:t>
            </a:r>
          </a:p>
          <a:p>
            <a:r>
              <a:rPr lang="en-NZ" sz="2000" dirty="0"/>
              <a:t>For the purposes of LTC elections, the Commissioner considers that COVID-19 is an exceptional circumstance and may allow late elections that are fully signed and dated during the 2021 income year. It is important to note the election must be filed as soon as possible and not left to later in the year merely for convenience.  Find out more on our website:</a:t>
            </a:r>
          </a:p>
          <a:p>
            <a:pPr lvl="1"/>
            <a:r>
              <a:rPr lang="en-NZ" sz="1600" dirty="0">
                <a:hlinkClick r:id="rId2"/>
              </a:rPr>
              <a:t>COV 20/01: Variation to section HB 13(3)(b) of the Income Tax Act 2007</a:t>
            </a:r>
            <a:endParaRPr lang="en-NZ" sz="1600" dirty="0"/>
          </a:p>
          <a:p>
            <a:pPr lvl="1"/>
            <a:r>
              <a:rPr lang="en-NZ" sz="1600" dirty="0">
                <a:hlinkClick r:id="rId3"/>
              </a:rPr>
              <a:t>COVID-19 LTC elections</a:t>
            </a:r>
            <a:endParaRPr lang="en-NZ" sz="1600" dirty="0"/>
          </a:p>
          <a:p>
            <a:endParaRPr lang="en-NZ" sz="20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6348923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20/02 &amp; 20/06: Spreading receipts from the sale of timber</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pPr>
              <a:spcBef>
                <a:spcPts val="0"/>
              </a:spcBef>
            </a:pPr>
            <a:r>
              <a:rPr lang="en-NZ" sz="2200" dirty="0"/>
              <a:t>Income from the sale of timber can be spread back to previous income years.  The income may be allocated between the income year in which it is derived and any 1 or more of the previous 3 income years.  Generally, you need to apply to the Commissioner within 1 year after the end of the year in which you earned the income.</a:t>
            </a:r>
          </a:p>
          <a:p>
            <a:pPr>
              <a:spcBef>
                <a:spcPts val="0"/>
              </a:spcBef>
            </a:pPr>
            <a:r>
              <a:rPr lang="en-NZ" sz="2200" dirty="0"/>
              <a:t>However, because of the COVID-19 pandemic, the time for applying to the Commissioner to spread income back over previous years has been extended.  If you derived income from the sale of timber for income years ending between 25 March 2019 and 30 June 2019, you need to apply on or before 31 July 2020 in order to spread the income back.</a:t>
            </a:r>
          </a:p>
          <a:p>
            <a:pPr>
              <a:spcBef>
                <a:spcPts val="0"/>
              </a:spcBef>
            </a:pPr>
            <a:r>
              <a:rPr lang="en-NZ" sz="2200" dirty="0"/>
              <a:t>You can apply by logging into </a:t>
            </a:r>
            <a:r>
              <a:rPr lang="en-NZ" sz="2200" dirty="0" err="1"/>
              <a:t>myIR</a:t>
            </a:r>
            <a:r>
              <a:rPr lang="en-NZ" sz="2200" dirty="0"/>
              <a:t>. </a:t>
            </a:r>
          </a:p>
          <a:p>
            <a:pPr>
              <a:spcBef>
                <a:spcPts val="0"/>
              </a:spcBef>
            </a:pPr>
            <a:r>
              <a:rPr lang="en-NZ" sz="2200" dirty="0"/>
              <a:t>Find out more on our website:</a:t>
            </a:r>
          </a:p>
          <a:p>
            <a:pPr lvl="1">
              <a:spcBef>
                <a:spcPts val="0"/>
              </a:spcBef>
            </a:pPr>
            <a:r>
              <a:rPr lang="en-NZ" sz="1800" dirty="0">
                <a:hlinkClick r:id="rId2"/>
              </a:rPr>
              <a:t>COV 20/02: Variation to section EI 1 of the Income Tax Act 2007</a:t>
            </a:r>
            <a:endParaRPr lang="en-NZ" sz="1800" dirty="0"/>
          </a:p>
          <a:p>
            <a:pPr lvl="1">
              <a:spcBef>
                <a:spcPts val="0"/>
              </a:spcBef>
            </a:pPr>
            <a:r>
              <a:rPr lang="en-NZ" sz="1800" dirty="0">
                <a:hlinkClick r:id="rId3"/>
              </a:rPr>
              <a:t>COV 20/06: Variation to section EI 1 of the Income Tax Act 2007</a:t>
            </a:r>
            <a:endParaRPr lang="en-NZ" sz="1800" dirty="0"/>
          </a:p>
          <a:p>
            <a:pPr lvl="1">
              <a:spcBef>
                <a:spcPts val="0"/>
              </a:spcBef>
            </a:pPr>
            <a:r>
              <a:rPr lang="en-NZ" sz="1800" dirty="0">
                <a:hlinkClick r:id="rId4"/>
              </a:rPr>
              <a:t>Spreading receipts from the sale of timber</a:t>
            </a:r>
            <a:endParaRPr lang="en-NZ" sz="1800" dirty="0">
              <a:hlinkClick r:id="rId5"/>
            </a:endParaRPr>
          </a:p>
          <a:p>
            <a:pPr lvl="1">
              <a:spcBef>
                <a:spcPts val="0"/>
              </a:spcBef>
            </a:pPr>
            <a:r>
              <a:rPr lang="en-NZ" sz="1800" dirty="0">
                <a:hlinkClick r:id="rId5"/>
              </a:rPr>
              <a:t>Income equalisation scheme</a:t>
            </a:r>
            <a:endParaRPr lang="en-NZ" sz="1800" dirty="0"/>
          </a:p>
          <a:p>
            <a:pPr>
              <a:spcBef>
                <a:spcPts val="0"/>
              </a:spcBef>
            </a:pPr>
            <a:endParaRPr lang="en-NZ" sz="20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a:xfrm>
            <a:off x="8428383" y="6529388"/>
            <a:ext cx="3763617" cy="328612"/>
          </a:xfrm>
        </p:spPr>
        <p:txBody>
          <a:bodyPr/>
          <a:lstStyle/>
          <a:p>
            <a:r>
              <a:rPr lang="en-NZ" dirty="0"/>
              <a:t>Published: 16/06/2020.  Updated 18/06/2020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1418749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20/03: Changing your GST filing frequency</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sz="2000" dirty="0"/>
              <a:t>Customers can register for GST on a 1-month, 2-month or 6-monthly basis.  If you’re registered on a 6-montly basis, your last 6-month GST return was likely for the period ending 31 March 2020.  Because of the COVID-19 pandemic, some customers may wish to file on a one-monthly basis to provide earlier access to any GST refunds.</a:t>
            </a:r>
          </a:p>
          <a:p>
            <a:r>
              <a:rPr lang="en-NZ" sz="2000" dirty="0"/>
              <a:t>Under the GST Act, you need to apply to change your filing frequency.  Normally any change takes effect at the end of the period in which you apply. This means that if you wanted to change to a 1-month filing frequency, you needed to apply by 31 March.</a:t>
            </a:r>
          </a:p>
          <a:p>
            <a:r>
              <a:rPr lang="en-NZ" sz="2000" dirty="0"/>
              <a:t>However, because of COVID-19, the Commissioner has extended the time in which you can apply.  If you had a 6-month period ending 31 March 2020 but did not apply to change to a 1-month taxable period before 31 March 2020, you can now still apply up until 30 June 2020.</a:t>
            </a:r>
          </a:p>
          <a:p>
            <a:r>
              <a:rPr lang="en-NZ" sz="2000" dirty="0"/>
              <a:t>You can apply by logging into </a:t>
            </a:r>
            <a:r>
              <a:rPr lang="en-NZ" sz="2000" dirty="0" err="1"/>
              <a:t>myIR</a:t>
            </a:r>
            <a:r>
              <a:rPr lang="en-NZ" sz="2000" dirty="0"/>
              <a:t>. </a:t>
            </a:r>
          </a:p>
          <a:p>
            <a:r>
              <a:rPr lang="en-NZ" sz="2000" dirty="0"/>
              <a:t>Find out more on our website:</a:t>
            </a:r>
          </a:p>
          <a:p>
            <a:pPr lvl="1"/>
            <a:r>
              <a:rPr lang="en-NZ" sz="1600" dirty="0">
                <a:hlinkClick r:id="rId2"/>
              </a:rPr>
              <a:t>COV 20/03: Variation of the application of s15D(2) </a:t>
            </a:r>
            <a:r>
              <a:rPr lang="en-NZ" sz="1600" dirty="0" err="1">
                <a:hlinkClick r:id="rId2"/>
              </a:rPr>
              <a:t>GSTAct</a:t>
            </a:r>
            <a:r>
              <a:rPr lang="en-NZ" sz="1600" dirty="0">
                <a:hlinkClick r:id="rId2"/>
              </a:rPr>
              <a:t> to extend time to make an application to change GST taxable period</a:t>
            </a:r>
            <a:endParaRPr lang="en-NZ" sz="1600" dirty="0"/>
          </a:p>
          <a:p>
            <a:pPr lvl="1"/>
            <a:r>
              <a:rPr lang="en-NZ" sz="1600" dirty="0">
                <a:hlinkClick r:id="rId3"/>
              </a:rPr>
              <a:t>Changing your GST filing frequency</a:t>
            </a:r>
            <a:endParaRPr lang="en-NZ" sz="1600" dirty="0"/>
          </a:p>
          <a:p>
            <a:endParaRPr lang="en-NZ" sz="20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5985705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20/04: Bad debt write-offs</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Before you can claim a deduction for writing off a bad debt, the debt must actually be written off.  This means that if you wanted to claim a bad debt deduction in the income year ended 31 March 2020, you would need to have written the debt off as bad by 31 March 2020. </a:t>
            </a:r>
          </a:p>
          <a:p>
            <a:r>
              <a:rPr lang="en-NZ" dirty="0"/>
              <a:t>Because of the COVID-19 pandemic, the time for writing of bad debts for the 2020 income year has been extended to 30 June 2020.  However, while the timeframe has been extended, you: </a:t>
            </a:r>
          </a:p>
          <a:p>
            <a:pPr lvl="1"/>
            <a:r>
              <a:rPr lang="en-NZ" sz="1800" dirty="0"/>
              <a:t>cannot write off the debts as bad by the end of the 2020 income year as a result of the impacts of Covid-19;</a:t>
            </a:r>
          </a:p>
          <a:p>
            <a:pPr lvl="1"/>
            <a:r>
              <a:rPr lang="en-NZ" sz="1800" dirty="0"/>
              <a:t>can only take into account information that was relevant as at the end of your 2020 income year.</a:t>
            </a:r>
          </a:p>
          <a:p>
            <a:r>
              <a:rPr lang="en-NZ" dirty="0"/>
              <a:t>Find out more on our website:</a:t>
            </a:r>
          </a:p>
          <a:p>
            <a:pPr lvl="1"/>
            <a:r>
              <a:rPr lang="en-NZ" sz="1800" dirty="0">
                <a:hlinkClick r:id="rId2"/>
              </a:rPr>
              <a:t>COV 20/04: Variation in relation to s DB 31 Income Tax Act 2007 to extend time for writing off bad debts</a:t>
            </a:r>
            <a:endParaRPr lang="en-NZ" sz="1800" dirty="0"/>
          </a:p>
          <a:p>
            <a:pPr lvl="1"/>
            <a:r>
              <a:rPr lang="en-NZ" sz="1800" dirty="0">
                <a:hlinkClick r:id="rId3"/>
              </a:rPr>
              <a:t>BR Pub 18/07: Income Tax and GST – Writing off debts as bad</a:t>
            </a:r>
            <a:endParaRPr lang="en-NZ" sz="1800" dirty="0"/>
          </a:p>
          <a:p>
            <a:endParaRPr lang="en-NZ"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9370638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20/05: Tax pooling – extending time for transfers</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Customers can use tax pooling arrangements run by intermediaries registered with Inland Revenue.  If a customer underpays provisional tax, we may charge use-of-money interest (UOMI). If a customer pays too much provisional tax, they may receive UOMI. Tax pooling allows customers to pool provisional tax payments, allowing offsetting of underpayments within the same pool, reducing the amount of UOMI charged. </a:t>
            </a:r>
          </a:p>
          <a:p>
            <a:r>
              <a:rPr lang="en-NZ" dirty="0"/>
              <a:t>In order to use funds in a tax pooling account to satisfy a provisional or income tax obligation for the 2019 income year, your transfer request by your intermediary must normally be made on or before either 75 or 76 days of your terminal tax date. However, if you have been affected by COVID-19, your request for the 2019 income year may be able to be made up to 365 days after terminal tax date.</a:t>
            </a:r>
          </a:p>
          <a:p>
            <a:r>
              <a:rPr lang="en-NZ" dirty="0"/>
              <a:t>You will need to contact your tax pooling intermediary to discuss your eligibility</a:t>
            </a:r>
          </a:p>
          <a:p>
            <a:pPr marL="0" indent="0" algn="r">
              <a:buNone/>
            </a:pPr>
            <a:r>
              <a:rPr lang="en-NZ" dirty="0"/>
              <a:t>[</a:t>
            </a:r>
            <a:r>
              <a:rPr lang="en-NZ" i="1" dirty="0"/>
              <a:t>…continued on the next slide</a:t>
            </a:r>
            <a:r>
              <a:rPr lang="en-NZ" dirty="0"/>
              <a:t>]</a:t>
            </a:r>
          </a:p>
          <a:p>
            <a:endParaRPr lang="en-NZ"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0538183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20/05: Tax pooling – extending time for transfers</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The impact of COVID-19 means that some customers who would have used tax pooling couldn’t because of cashflow difficulties. If eligible, your tax pooling intermediary now has 365 days from your terminal tax date to request a transfer provided: </a:t>
            </a:r>
          </a:p>
          <a:p>
            <a:pPr lvl="1"/>
            <a:r>
              <a:rPr lang="en-NZ" sz="1800" dirty="0"/>
              <a:t>your contract with a tax pooling intermediary to purchase tax pooling funds was in place on or before 21 July 2020; and </a:t>
            </a:r>
          </a:p>
          <a:p>
            <a:pPr lvl="1"/>
            <a:r>
              <a:rPr lang="en-NZ" sz="1800" dirty="0"/>
              <a:t>between January and July 2020, your business experienced or is expected to experience a significant decline in revenue as a result of COVID-19.</a:t>
            </a:r>
          </a:p>
          <a:p>
            <a:endParaRPr lang="en-NZ" dirty="0"/>
          </a:p>
          <a:p>
            <a:r>
              <a:rPr lang="en-NZ" dirty="0"/>
              <a:t>Find out more on our website:</a:t>
            </a:r>
          </a:p>
          <a:p>
            <a:pPr lvl="1"/>
            <a:r>
              <a:rPr lang="en-NZ" sz="1800" dirty="0">
                <a:hlinkClick r:id="rId2"/>
              </a:rPr>
              <a:t>COV 20/05: Variation in relation to s RP 17B(4) of the Income Tax Act 2007 to extend time for tax pooling transfers</a:t>
            </a:r>
            <a:endParaRPr lang="en-NZ" sz="1800" dirty="0"/>
          </a:p>
          <a:p>
            <a:pPr lvl="1"/>
            <a:r>
              <a:rPr lang="en-NZ" sz="1800" dirty="0">
                <a:hlinkClick r:id="rId3"/>
              </a:rPr>
              <a:t>Tax pooling</a:t>
            </a:r>
            <a:endParaRPr lang="en-NZ" sz="1800" dirty="0"/>
          </a:p>
          <a:p>
            <a:endParaRPr lang="en-NZ"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6878896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20/02 &amp; 20/06: Spreading receipts from the sale of timber</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pPr>
              <a:spcBef>
                <a:spcPts val="0"/>
              </a:spcBef>
            </a:pPr>
            <a:r>
              <a:rPr lang="en-NZ" sz="2200" dirty="0"/>
              <a:t>Income from the sale of timber can be spread back to previous income years.  The income may be allocated between the income year in which it is derived and any 1 or more of the previous 3 income years.  Generally, you need to apply to the Commissioner within 1 year after the end of the year in which you earned the income.</a:t>
            </a:r>
          </a:p>
          <a:p>
            <a:pPr>
              <a:spcBef>
                <a:spcPts val="0"/>
              </a:spcBef>
            </a:pPr>
            <a:r>
              <a:rPr lang="en-NZ" sz="2200" dirty="0"/>
              <a:t>However, because of the COVID-19 pandemic, the time for applying to the Commissioner to spread income back over previous years has been extended.  If you derived income from the sale of timber for income years ending between 25 March 2019 and 30 June 2019, you need to apply on or before 31 July 2020 in order to spread the income back.</a:t>
            </a:r>
          </a:p>
          <a:p>
            <a:pPr>
              <a:spcBef>
                <a:spcPts val="0"/>
              </a:spcBef>
            </a:pPr>
            <a:r>
              <a:rPr lang="en-NZ" sz="2200" dirty="0"/>
              <a:t>You can apply by logging into </a:t>
            </a:r>
            <a:r>
              <a:rPr lang="en-NZ" sz="2200" dirty="0" err="1"/>
              <a:t>myIR</a:t>
            </a:r>
            <a:r>
              <a:rPr lang="en-NZ" sz="2200" dirty="0"/>
              <a:t>. </a:t>
            </a:r>
          </a:p>
          <a:p>
            <a:pPr>
              <a:spcBef>
                <a:spcPts val="0"/>
              </a:spcBef>
            </a:pPr>
            <a:r>
              <a:rPr lang="en-NZ" sz="2200" dirty="0"/>
              <a:t>Find out more on our website:</a:t>
            </a:r>
          </a:p>
          <a:p>
            <a:pPr lvl="1">
              <a:spcBef>
                <a:spcPts val="0"/>
              </a:spcBef>
            </a:pPr>
            <a:r>
              <a:rPr lang="en-NZ" sz="1800" dirty="0">
                <a:hlinkClick r:id="rId2"/>
              </a:rPr>
              <a:t>COV 20/02: Variation to section EI 1 of the Income Tax Act 2007</a:t>
            </a:r>
            <a:endParaRPr lang="en-NZ" sz="1800" dirty="0"/>
          </a:p>
          <a:p>
            <a:pPr lvl="1">
              <a:spcBef>
                <a:spcPts val="0"/>
              </a:spcBef>
            </a:pPr>
            <a:r>
              <a:rPr lang="en-NZ" sz="1800" dirty="0">
                <a:hlinkClick r:id="rId3"/>
              </a:rPr>
              <a:t>COV 20/06: Variation to section EI 1 of the Income Tax Act 2007</a:t>
            </a:r>
            <a:endParaRPr lang="en-NZ" sz="1800" dirty="0"/>
          </a:p>
          <a:p>
            <a:pPr lvl="1">
              <a:spcBef>
                <a:spcPts val="0"/>
              </a:spcBef>
            </a:pPr>
            <a:r>
              <a:rPr lang="en-NZ" sz="1800" dirty="0">
                <a:hlinkClick r:id="rId4"/>
              </a:rPr>
              <a:t>Spreading receipts from the sale of timber</a:t>
            </a:r>
            <a:endParaRPr lang="en-NZ" sz="1800" dirty="0">
              <a:hlinkClick r:id="rId5"/>
            </a:endParaRPr>
          </a:p>
          <a:p>
            <a:pPr lvl="1">
              <a:spcBef>
                <a:spcPts val="0"/>
              </a:spcBef>
            </a:pPr>
            <a:r>
              <a:rPr lang="en-NZ" sz="1800" dirty="0">
                <a:hlinkClick r:id="rId5"/>
              </a:rPr>
              <a:t>Income equalisation scheme</a:t>
            </a:r>
            <a:endParaRPr lang="en-NZ" sz="1800" dirty="0"/>
          </a:p>
          <a:p>
            <a:pPr>
              <a:spcBef>
                <a:spcPts val="0"/>
              </a:spcBef>
            </a:pPr>
            <a:endParaRPr lang="en-NZ" sz="20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a:xfrm>
            <a:off x="8428383" y="6529388"/>
            <a:ext cx="3763617" cy="328612"/>
          </a:xfrm>
        </p:spPr>
        <p:txBody>
          <a:bodyPr/>
          <a:lstStyle/>
          <a:p>
            <a:r>
              <a:rPr lang="en-NZ" dirty="0"/>
              <a:t>Published: 16/06/2020.  Updated 18/06/2020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1422481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20/07: Extended deadline for filing R&amp;D statements</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Section 70C of the TAA requires a person to file a statement in relation to R&amp;D loss tax credits or R&amp;D repayment tax, no later than</a:t>
            </a:r>
          </a:p>
          <a:p>
            <a:pPr lvl="1"/>
            <a:r>
              <a:rPr lang="en-NZ" dirty="0"/>
              <a:t>the earliest of the day on which they file a return of income for the relevant tax year, or </a:t>
            </a:r>
          </a:p>
          <a:p>
            <a:pPr lvl="1"/>
            <a:r>
              <a:rPr lang="en-NZ" dirty="0"/>
              <a:t>the last day for filing a return of income for the tax year under s 37. </a:t>
            </a:r>
          </a:p>
          <a:p>
            <a:r>
              <a:rPr lang="en-NZ" dirty="0"/>
              <a:t>Due the impacts of COVID-19 some taxpayers may not have been able to file their R&amp;D loss tax credit statement on time. </a:t>
            </a:r>
          </a:p>
          <a:p>
            <a:r>
              <a:rPr lang="en-NZ" dirty="0"/>
              <a:t>For the 2019 tax year, the time within which a statement must be filed has been </a:t>
            </a:r>
            <a:r>
              <a:rPr lang="en-NZ" b="1" dirty="0"/>
              <a:t>extended</a:t>
            </a:r>
            <a:r>
              <a:rPr lang="en-NZ" dirty="0"/>
              <a:t> to 31 August 2020 using s 6I of the TAA.</a:t>
            </a:r>
          </a:p>
          <a:p>
            <a:r>
              <a:rPr lang="en-NZ" dirty="0"/>
              <a:t>The variation is subject to the condition that it applies only to taxpayers for whom COVID-19 had a material impact on them not filing on time. </a:t>
            </a:r>
          </a:p>
          <a:p>
            <a:r>
              <a:rPr lang="en-NZ" dirty="0"/>
              <a:t>Find out more on our website:</a:t>
            </a:r>
          </a:p>
          <a:p>
            <a:pPr lvl="1"/>
            <a:r>
              <a:rPr lang="en-NZ" sz="1800" dirty="0">
                <a:hlinkClick r:id="rId2"/>
              </a:rPr>
              <a:t>COV 20/07: Variation to s 70C of the TAA to extend the deadline for filing R&amp;D loss tax credit statements</a:t>
            </a:r>
            <a:endParaRPr lang="en-NZ" sz="1800" dirty="0"/>
          </a:p>
          <a:p>
            <a:pPr marL="0" indent="0">
              <a:buNone/>
            </a:pPr>
            <a:endParaRPr lang="en-NZ"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24/06/2020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78490692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20/08: Change to the definition of “finance lease” </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sz="2000" dirty="0"/>
              <a:t>Any lease that’s duration is </a:t>
            </a:r>
            <a:r>
              <a:rPr lang="en-NZ" sz="2000" i="1" dirty="0"/>
              <a:t>more than 75% of the leased assets estimated useful life</a:t>
            </a:r>
            <a:r>
              <a:rPr lang="en-NZ" sz="2000" dirty="0"/>
              <a:t> is included in the definition of “finance lease” in section YA 1 of the Income Tax Act.</a:t>
            </a:r>
          </a:p>
          <a:p>
            <a:r>
              <a:rPr lang="en-NZ" sz="2000" dirty="0"/>
              <a:t>The Commissioner has exercised her discretion under s.6I of the TAA to vary the definition to “more than 75% of the leased assets estimated useful life </a:t>
            </a:r>
            <a:r>
              <a:rPr lang="en-NZ" sz="2000" b="1" dirty="0"/>
              <a:t>plus 18 months</a:t>
            </a:r>
            <a:r>
              <a:rPr lang="en-NZ" sz="2000" dirty="0"/>
              <a:t>“. </a:t>
            </a:r>
          </a:p>
          <a:p>
            <a:r>
              <a:rPr lang="en-NZ" sz="2000" dirty="0"/>
              <a:t>This change only applies to;</a:t>
            </a:r>
          </a:p>
          <a:p>
            <a:pPr lvl="1"/>
            <a:r>
              <a:rPr lang="en-NZ" sz="1800" dirty="0"/>
              <a:t>Leases entered into before 14 February 2020 and extended between 14 February 2020 - 30 November 2020, provided the lease is not extended more than 18 months beyond the end of its original term as at 14 February 2020; and </a:t>
            </a:r>
          </a:p>
          <a:p>
            <a:pPr lvl="1"/>
            <a:r>
              <a:rPr lang="en-NZ" sz="1800" dirty="0"/>
              <a:t>The lease was extended because:</a:t>
            </a:r>
          </a:p>
          <a:p>
            <a:pPr lvl="2"/>
            <a:r>
              <a:rPr lang="en-NZ" sz="1600" dirty="0"/>
              <a:t>The lessee was prevented or discouraged from returning the lease asset at its scheduled maturity because of restrictions imposed in response to COVID-19; and/or</a:t>
            </a:r>
          </a:p>
          <a:p>
            <a:pPr lvl="2"/>
            <a:r>
              <a:rPr lang="en-NZ" sz="1600" dirty="0"/>
              <a:t>In the period between January 2020 and November 2020 the lessee’s business has experienced a significant decline in actual (or predicted) revenue which means the lessee had difficulty satisfying their existing lease agreement; and that decline in actual or predicted revenue is related to COVID-19. </a:t>
            </a:r>
            <a:endParaRPr lang="en-NZ" sz="2000" dirty="0"/>
          </a:p>
          <a:p>
            <a:r>
              <a:rPr lang="en-NZ" sz="2000" dirty="0"/>
              <a:t>Find out more on our website: </a:t>
            </a:r>
            <a:r>
              <a:rPr lang="en-NZ" sz="1600" dirty="0">
                <a:hlinkClick r:id="rId2"/>
              </a:rPr>
              <a:t>COV 20/08: Change to the definition of a “finance lease” for income tax purposes</a:t>
            </a:r>
            <a:endParaRPr lang="en-NZ" sz="1600" dirty="0"/>
          </a:p>
          <a:p>
            <a:pPr marL="0" indent="0">
              <a:buNone/>
            </a:pPr>
            <a:endParaRPr lang="en-NZ" sz="20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24/06/2020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92424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27F1-6256-432C-936C-017E1E8235E8}"/>
              </a:ext>
            </a:extLst>
          </p:cNvPr>
          <p:cNvSpPr>
            <a:spLocks noGrp="1"/>
          </p:cNvSpPr>
          <p:nvPr>
            <p:ph type="title"/>
          </p:nvPr>
        </p:nvSpPr>
        <p:spPr/>
        <p:txBody>
          <a:bodyPr/>
          <a:lstStyle/>
          <a:p>
            <a:r>
              <a:rPr lang="en-NZ" dirty="0"/>
              <a:t>INDEX: Miscellaneous issues</a:t>
            </a:r>
          </a:p>
        </p:txBody>
      </p:sp>
      <p:graphicFrame>
        <p:nvGraphicFramePr>
          <p:cNvPr id="3" name="Table 2">
            <a:extLst>
              <a:ext uri="{FF2B5EF4-FFF2-40B4-BE49-F238E27FC236}">
                <a16:creationId xmlns:a16="http://schemas.microsoft.com/office/drawing/2014/main" id="{A31FF8F9-43D1-4A12-BEFB-6ABB42064A86}"/>
              </a:ext>
            </a:extLst>
          </p:cNvPr>
          <p:cNvGraphicFramePr>
            <a:graphicFrameLocks noGrp="1"/>
          </p:cNvGraphicFramePr>
          <p:nvPr>
            <p:extLst>
              <p:ext uri="{D42A27DB-BD31-4B8C-83A1-F6EECF244321}">
                <p14:modId xmlns:p14="http://schemas.microsoft.com/office/powerpoint/2010/main" val="3011937189"/>
              </p:ext>
            </p:extLst>
          </p:nvPr>
        </p:nvGraphicFramePr>
        <p:xfrm>
          <a:off x="134814" y="480040"/>
          <a:ext cx="11906248" cy="536448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2275631570"/>
                    </a:ext>
                  </a:extLst>
                </a:gridCol>
                <a:gridCol w="1540812">
                  <a:extLst>
                    <a:ext uri="{9D8B030D-6E8A-4147-A177-3AD203B41FA5}">
                      <a16:colId xmlns:a16="http://schemas.microsoft.com/office/drawing/2014/main" val="1001341638"/>
                    </a:ext>
                  </a:extLst>
                </a:gridCol>
                <a:gridCol w="1155700">
                  <a:extLst>
                    <a:ext uri="{9D8B030D-6E8A-4147-A177-3AD203B41FA5}">
                      <a16:colId xmlns:a16="http://schemas.microsoft.com/office/drawing/2014/main" val="4266595306"/>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1717890877"/>
                  </a:ext>
                </a:extLst>
              </a:tr>
              <a:tr h="242416">
                <a:tc>
                  <a:txBody>
                    <a:bodyPr/>
                    <a:lstStyle/>
                    <a:p>
                      <a:pPr lvl="0" algn="l"/>
                      <a:r>
                        <a:rPr lang="en-NZ" sz="1000" b="1" dirty="0"/>
                        <a:t>Returns &amp; Payments</a:t>
                      </a:r>
                    </a:p>
                    <a:p>
                      <a:pPr lvl="1" algn="l"/>
                      <a:r>
                        <a:rPr lang="en-NZ" sz="1000" dirty="0"/>
                        <a:t>Goods &amp; Services tax – filing &amp; paying</a:t>
                      </a:r>
                    </a:p>
                    <a:p>
                      <a:pPr lvl="1" algn="l"/>
                      <a:r>
                        <a:rPr lang="en-NZ" sz="1000" dirty="0"/>
                        <a:t>Employer obligations – filing &amp; paying</a:t>
                      </a:r>
                    </a:p>
                    <a:p>
                      <a:pPr lvl="1" algn="l"/>
                      <a:r>
                        <a:rPr lang="en-NZ" sz="1000" dirty="0"/>
                        <a:t>Making payments to Inland Revenue</a:t>
                      </a:r>
                    </a:p>
                    <a:p>
                      <a:pPr lvl="1" algn="l"/>
                      <a:r>
                        <a:rPr lang="en-NZ" sz="1000" dirty="0"/>
                        <a:t>Difficulty paying tax</a:t>
                      </a:r>
                    </a:p>
                    <a:p>
                      <a:pPr lvl="1" algn="l"/>
                      <a:r>
                        <a:rPr lang="en-NZ" sz="1000" dirty="0"/>
                        <a:t>Closure of Westpac branches</a:t>
                      </a:r>
                    </a:p>
                    <a:p>
                      <a:pPr lvl="1" algn="l"/>
                      <a:r>
                        <a:rPr lang="en-NZ" sz="1000" dirty="0"/>
                        <a:t>Income tax refunds &amp; the requirement to lodge an imputation return</a:t>
                      </a:r>
                    </a:p>
                  </a:txBody>
                  <a:tcPr/>
                </a:tc>
                <a:tc>
                  <a:txBody>
                    <a:bodyPr/>
                    <a:lstStyle/>
                    <a:p>
                      <a:pPr algn="ct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txBody>
                  <a:tcPr/>
                </a:tc>
                <a:extLst>
                  <a:ext uri="{0D108BD9-81ED-4DB2-BD59-A6C34878D82A}">
                    <a16:rowId xmlns:a16="http://schemas.microsoft.com/office/drawing/2014/main" val="2539962826"/>
                  </a:ext>
                </a:extLst>
              </a:tr>
              <a:tr h="216000">
                <a:tc>
                  <a:txBody>
                    <a:bodyPr/>
                    <a:lstStyle/>
                    <a:p>
                      <a:pPr lvl="0" algn="l"/>
                      <a:r>
                        <a:rPr lang="en-NZ" sz="1000" b="1" dirty="0"/>
                        <a:t>31 March 2020 – issues &amp; impacts</a:t>
                      </a:r>
                    </a:p>
                    <a:p>
                      <a:pPr lvl="1" algn="l"/>
                      <a:r>
                        <a:rPr lang="en-NZ" sz="1000" dirty="0"/>
                        <a:t>Time bar for 2019 income tax returns</a:t>
                      </a:r>
                    </a:p>
                    <a:p>
                      <a:pPr lvl="1" algn="l"/>
                      <a:r>
                        <a:rPr lang="en-NZ" sz="1000" dirty="0"/>
                        <a:t>LTC elections for new companies</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NZ" sz="1000" dirty="0"/>
                        <a:t>Example: LTC elections for new companies</a:t>
                      </a:r>
                    </a:p>
                    <a:p>
                      <a:pPr lvl="1" algn="l"/>
                      <a:r>
                        <a:rPr lang="en-NZ" sz="1000" dirty="0"/>
                        <a:t>LTC elections for existing companies</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NZ" sz="1000" dirty="0"/>
                        <a:t>Example: LTC elections for existing companies</a:t>
                      </a:r>
                    </a:p>
                    <a:p>
                      <a:pPr lvl="1" algn="l"/>
                      <a:r>
                        <a:rPr lang="en-NZ" sz="1000" dirty="0"/>
                        <a:t>Subvention payments</a:t>
                      </a:r>
                    </a:p>
                    <a:p>
                      <a:pPr lvl="2" algn="l"/>
                      <a:r>
                        <a:rPr lang="en-NZ" sz="1000" dirty="0"/>
                        <a:t>Example: Subvention payments</a:t>
                      </a:r>
                    </a:p>
                    <a:p>
                      <a:pPr lvl="1" algn="l"/>
                      <a:r>
                        <a:rPr lang="en-NZ" sz="1000" dirty="0"/>
                        <a:t>Beneficiary distributions - Additional time for a payment of 2019 beneficiary income</a:t>
                      </a:r>
                    </a:p>
                    <a:p>
                      <a:pPr lvl="1" algn="l"/>
                      <a:r>
                        <a:rPr lang="en-NZ" sz="1000" dirty="0"/>
                        <a:t>Trading stock valuations</a:t>
                      </a:r>
                    </a:p>
                    <a:p>
                      <a:pPr lvl="1" algn="l"/>
                      <a:r>
                        <a:rPr lang="en-NZ" sz="1000" dirty="0"/>
                        <a:t>Extension to the due date for Basic Compliance Packages</a:t>
                      </a:r>
                    </a:p>
                  </a:txBody>
                  <a:tcPr/>
                </a:tc>
                <a:tc>
                  <a:txBody>
                    <a:bodyPr/>
                    <a:lstStyle/>
                    <a:p>
                      <a:pPr algn="ct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17/06/2020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hlinkClick r:id="rId12"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hlinkClick r:id="rId12"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hlinkClick r:id="rId12"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a:solidFill>
                            <a:srgbClr val="00664D"/>
                          </a:solidFill>
                          <a:hlinkClick r:id="rId17" action="ppaction://hlinksldjump"/>
                        </a:rPr>
                        <a:t>Link </a:t>
                      </a:r>
                      <a:r>
                        <a:rPr lang="en-NZ" sz="1000" dirty="0">
                          <a:solidFill>
                            <a:srgbClr val="00664D"/>
                          </a:solidFill>
                          <a:hlinkClick r:id="rId17" action="ppaction://hlinksldjump"/>
                        </a:rPr>
                        <a:t>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txBody>
                  <a:tcPr/>
                </a:tc>
                <a:extLst>
                  <a:ext uri="{0D108BD9-81ED-4DB2-BD59-A6C34878D82A}">
                    <a16:rowId xmlns:a16="http://schemas.microsoft.com/office/drawing/2014/main" val="4220461921"/>
                  </a:ext>
                </a:extLst>
              </a:tr>
              <a:tr h="216000">
                <a:tc>
                  <a:txBody>
                    <a:bodyPr/>
                    <a:lstStyle/>
                    <a:p>
                      <a:pPr lvl="0" algn="l"/>
                      <a:r>
                        <a:rPr lang="en-NZ" sz="1000" b="1" dirty="0"/>
                        <a:t>Insurance proceeds</a:t>
                      </a:r>
                    </a:p>
                    <a:p>
                      <a:pPr lvl="1" algn="l"/>
                      <a:r>
                        <a:rPr lang="en-NZ" sz="1000" b="0" dirty="0"/>
                        <a:t>Individuals – income protection &amp; personal sickness insurance</a:t>
                      </a:r>
                    </a:p>
                    <a:p>
                      <a:pPr lvl="1" algn="l"/>
                      <a:r>
                        <a:rPr lang="en-NZ" sz="1000" b="0" dirty="0"/>
                        <a:t>Businesses – income tax &amp; GST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txBody>
                  <a:tcPr/>
                </a:tc>
                <a:extLst>
                  <a:ext uri="{0D108BD9-81ED-4DB2-BD59-A6C34878D82A}">
                    <a16:rowId xmlns:a16="http://schemas.microsoft.com/office/drawing/2014/main" val="3189214332"/>
                  </a:ext>
                </a:extLst>
              </a:tr>
              <a:tr h="216000">
                <a:tc>
                  <a:txBody>
                    <a:bodyPr/>
                    <a:lstStyle/>
                    <a:p>
                      <a:pPr lvl="0" algn="l"/>
                      <a:r>
                        <a:rPr lang="en-NZ" sz="1000" b="1" dirty="0"/>
                        <a:t>GST</a:t>
                      </a:r>
                    </a:p>
                    <a:p>
                      <a:pPr lvl="1" algn="l"/>
                      <a:r>
                        <a:rPr lang="en-NZ" sz="1000" b="0" dirty="0"/>
                        <a:t>Cancelled supplies</a:t>
                      </a:r>
                    </a:p>
                    <a:p>
                      <a:pPr lvl="1" algn="l"/>
                      <a:r>
                        <a:rPr lang="en-NZ" sz="1000" b="0" dirty="0"/>
                        <a:t>Adjustments for change in asset use </a:t>
                      </a:r>
                    </a:p>
                    <a:p>
                      <a:pPr lvl="1" algn="l"/>
                      <a:r>
                        <a:rPr lang="en-NZ" sz="1000" b="0" dirty="0"/>
                        <a:t>Registration cancellations</a:t>
                      </a:r>
                    </a:p>
                    <a:p>
                      <a:pPr lvl="1" algn="l"/>
                      <a:r>
                        <a:rPr lang="en-NZ" sz="1000" b="0" dirty="0"/>
                        <a:t>Extended period for zero-rating exported goods</a:t>
                      </a:r>
                    </a:p>
                    <a:p>
                      <a:pPr lvl="2" algn="l"/>
                      <a:r>
                        <a:rPr lang="en-NZ" sz="1000" b="0" dirty="0"/>
                        <a:t>Example: Automatic 3-month extension from expiry of 28-days</a:t>
                      </a:r>
                    </a:p>
                    <a:p>
                      <a:pPr lvl="2" algn="l"/>
                      <a:r>
                        <a:rPr lang="en-NZ" sz="1000" b="0" dirty="0"/>
                        <a:t>Example: Application for an extension &gt;3-months</a:t>
                      </a:r>
                    </a:p>
                    <a:p>
                      <a:pPr lvl="2" algn="l"/>
                      <a:r>
                        <a:rPr lang="en-NZ" sz="1000" b="0" dirty="0"/>
                        <a:t>Example: Automatic 3-month extension from time of supply</a:t>
                      </a:r>
                    </a:p>
                    <a:p>
                      <a:pPr lvl="2" algn="l"/>
                      <a:r>
                        <a:rPr lang="en-NZ" sz="1000" b="0" dirty="0"/>
                        <a:t>Example: No automatic extension if not impacted by COVID-19</a:t>
                      </a:r>
                    </a:p>
                    <a:p>
                      <a:pPr lvl="1" algn="l"/>
                      <a:r>
                        <a:rPr lang="en-NZ" sz="1000" b="0" dirty="0"/>
                        <a:t>Changing GST filing frequency to six-monthly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30/04/2020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1" action="ppaction://hlinksldjump"/>
                        </a:rPr>
                        <a:t>Link to slide</a:t>
                      </a:r>
                      <a:endParaRPr lang="en-NZ" sz="1000" dirty="0">
                        <a:solidFill>
                          <a:srgbClr val="00664D"/>
                        </a:solidFill>
                      </a:endParaRPr>
                    </a:p>
                  </a:txBody>
                  <a:tcPr/>
                </a:tc>
                <a:extLst>
                  <a:ext uri="{0D108BD9-81ED-4DB2-BD59-A6C34878D82A}">
                    <a16:rowId xmlns:a16="http://schemas.microsoft.com/office/drawing/2014/main" val="2673112385"/>
                  </a:ext>
                </a:extLst>
              </a:tr>
            </a:tbl>
          </a:graphicData>
        </a:graphic>
      </p:graphicFrame>
    </p:spTree>
    <p:extLst>
      <p:ext uri="{BB962C8B-B14F-4D97-AF65-F5344CB8AC3E}">
        <p14:creationId xmlns:p14="http://schemas.microsoft.com/office/powerpoint/2010/main" val="25044120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20/09: Section 52(3) &amp; 52(4) of the GST Act </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sz="1900" dirty="0"/>
              <a:t>For GST registered customers with a taxable activity of supplying accommodation who, between 14 February 2020 and 31 October 2020, changed to making exempt supplies of accommodation leaving them with no taxable activity, the time periods specified in s 52(3) and s 52(4) of the GST Act 1985 are extended from 12 to 18 months.</a:t>
            </a:r>
          </a:p>
          <a:p>
            <a:r>
              <a:rPr lang="en-NZ" sz="1900" dirty="0"/>
              <a:t>The effect of the variation will be:</a:t>
            </a:r>
          </a:p>
          <a:p>
            <a:pPr lvl="1"/>
            <a:r>
              <a:rPr lang="en-NZ" sz="1600" dirty="0"/>
              <a:t>Under s 52(3), the Commissioner will not cancel registration for a customer if there are reasonable grounds for believing that the customer will carry on any taxable activity at any time within 18 months from the date their taxable activity ceased.</a:t>
            </a:r>
          </a:p>
          <a:p>
            <a:pPr lvl="1"/>
            <a:r>
              <a:rPr lang="en-NZ" sz="1600" dirty="0"/>
              <a:t>Under s 52(4), the information required to be provided by the customer must include whether or not the customer intends to carry on any taxable activity within 18 months of that date.</a:t>
            </a:r>
          </a:p>
          <a:p>
            <a:r>
              <a:rPr lang="en-NZ" sz="1900" dirty="0"/>
              <a:t>This is subject to the conditions that:</a:t>
            </a:r>
          </a:p>
          <a:p>
            <a:pPr lvl="1"/>
            <a:r>
              <a:rPr lang="en-NZ" sz="1600" dirty="0"/>
              <a:t>the impacts of COVID-19 response measures or the consequences of COVID-19 were the reason the customer ceased their taxable activity of supplying accommodation; </a:t>
            </a:r>
          </a:p>
          <a:p>
            <a:pPr lvl="1"/>
            <a:r>
              <a:rPr lang="en-NZ" sz="1600" dirty="0"/>
              <a:t>the customer uses the email address STRdisclosures@ird.govt.nz to inform the Commissioner of the cessation of all taxable activities, the date of cessation and that they intend to carry on a taxable activity within 18 months of that date. </a:t>
            </a:r>
          </a:p>
          <a:p>
            <a:r>
              <a:rPr lang="en-NZ" sz="1900" dirty="0"/>
              <a:t>Find out more on our website:</a:t>
            </a:r>
            <a:r>
              <a:rPr lang="en-NZ" sz="1800" dirty="0"/>
              <a:t> </a:t>
            </a:r>
            <a:r>
              <a:rPr lang="en-NZ" sz="1600" dirty="0">
                <a:hlinkClick r:id="rId2"/>
              </a:rPr>
              <a:t>COV 20/09: Variation to sections 52(3) &amp; 52(4) of the GST Act 1985</a:t>
            </a:r>
            <a:endParaRPr lang="en-NZ" sz="1600" dirty="0"/>
          </a:p>
          <a:p>
            <a:pPr marL="0" indent="0">
              <a:buNone/>
            </a:pPr>
            <a:endParaRPr lang="en-NZ" sz="18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21/08/2020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21505391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 20/10: </a:t>
            </a:r>
            <a:r>
              <a:rPr lang="en-GB" dirty="0"/>
              <a:t>Variation to section 68CB(2) of the TAA</a:t>
            </a:r>
            <a:endParaRPr lang="en-NZ" dirty="0"/>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GB" sz="1900" dirty="0"/>
              <a:t>For a general approval application in relation to the research and development tax credit for the 2020-2021 income tax year under section 68CB(2) of the Tax Administration Act 1994, the date by which that application must be filed with the Commissioner is amended to be the 7th day of the fifth month after the end of the first income year (an extension of 3 months from the standard application timeframe).</a:t>
            </a:r>
          </a:p>
          <a:p>
            <a:endParaRPr lang="en-GB" sz="1900" dirty="0"/>
          </a:p>
          <a:p>
            <a:r>
              <a:rPr lang="en-GB" sz="1900" dirty="0"/>
              <a:t>This applies in circumstances where the planning or conduct of eligible research and development or the ability to appropriately obtain necessary information, seek advice and formulate an application under section 68CB of the Tax Administration Act 1994 on time has been materially delayed or disrupted by the COVID-19 outbreak and its effects.</a:t>
            </a:r>
          </a:p>
          <a:p>
            <a:endParaRPr lang="en-GB" sz="1900" dirty="0"/>
          </a:p>
          <a:p>
            <a:r>
              <a:rPr lang="en-GB" sz="1900" dirty="0"/>
              <a:t>This variation applies from 1 September 2020 to 30 September 2021.</a:t>
            </a:r>
          </a:p>
          <a:p>
            <a:endParaRPr lang="en-NZ" sz="1900" dirty="0"/>
          </a:p>
          <a:p>
            <a:r>
              <a:rPr lang="en-NZ" sz="1900" dirty="0"/>
              <a:t>Find out more on our website:</a:t>
            </a:r>
            <a:r>
              <a:rPr lang="en-NZ" sz="1800" dirty="0"/>
              <a:t> </a:t>
            </a:r>
            <a:r>
              <a:rPr lang="en-NZ" sz="1600" dirty="0">
                <a:hlinkClick r:id="rId2"/>
              </a:rPr>
              <a:t>COV 20/10: Variation to section 68CB(2) of the Tax Administration Act 1994</a:t>
            </a:r>
            <a:endParaRPr lang="en-NZ" sz="1600" dirty="0"/>
          </a:p>
          <a:p>
            <a:pPr marL="0" indent="0">
              <a:buNone/>
            </a:pPr>
            <a:endParaRPr lang="en-NZ" sz="1800"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01/09/2020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2047123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COVID-19 Response Variations – all decisions </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A number of issues have been raised with the Commissioner for her to consider under this new discretion.  Variations have been made to address some of these issues and they are set out in earlier slides.  </a:t>
            </a:r>
          </a:p>
          <a:p>
            <a:r>
              <a:rPr lang="en-NZ" dirty="0"/>
              <a:t>Variations have not been made for all issues raised because some of these issues were not able to be addressed under the new discretion, and some were able to be addressed under existing provisions.  </a:t>
            </a:r>
          </a:p>
          <a:p>
            <a:r>
              <a:rPr lang="en-NZ" dirty="0"/>
              <a:t>A table summarising </a:t>
            </a:r>
            <a:r>
              <a:rPr lang="en-NZ" b="1" u="sng" dirty="0"/>
              <a:t>ALL</a:t>
            </a:r>
            <a:r>
              <a:rPr lang="en-NZ" dirty="0"/>
              <a:t> of the issues raised with the Commissioner and their current status is available on our website: </a:t>
            </a:r>
            <a:r>
              <a:rPr lang="en-NZ" dirty="0">
                <a:hlinkClick r:id="rId2"/>
              </a:rPr>
              <a:t>COVID Response Variations</a:t>
            </a:r>
            <a:r>
              <a:rPr lang="en-NZ" dirty="0"/>
              <a:t>, scroll down to the variation determinations and click the link to the:</a:t>
            </a:r>
          </a:p>
          <a:p>
            <a:pPr marL="0" indent="0" algn="ctr">
              <a:buNone/>
            </a:pPr>
            <a:r>
              <a:rPr lang="en-NZ" dirty="0"/>
              <a:t> “</a:t>
            </a:r>
            <a:r>
              <a:rPr lang="en-NZ" b="1" dirty="0"/>
              <a:t>COVID-19 variation determinations – decision status table</a:t>
            </a:r>
            <a:r>
              <a:rPr lang="en-NZ" dirty="0"/>
              <a:t>”</a:t>
            </a:r>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29/06/2020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1571438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COVID-19 Response Variations – how you can raise an issue</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If you think that because of the impact of COVID-19 that the Commissioner should extend a due date, deadline, time period or timeframe or vary a procedural or administrative requirement, you can raise this with us using our dedicated email address: </a:t>
            </a:r>
            <a:r>
              <a:rPr lang="en-NZ" dirty="0">
                <a:hlinkClick r:id="rId2"/>
              </a:rPr>
              <a:t>triage-cirvariation@ird.govt.nz</a:t>
            </a:r>
            <a:endParaRPr lang="en-NZ" dirty="0"/>
          </a:p>
          <a:p>
            <a:r>
              <a:rPr lang="en-NZ" dirty="0"/>
              <a:t>So that we best understand the issue and to get the quickest possible response, you should include as much of the following as possible:</a:t>
            </a:r>
          </a:p>
          <a:p>
            <a:pPr lvl="1"/>
            <a:r>
              <a:rPr lang="en-NZ" dirty="0"/>
              <a:t>The issue affecting you, including an explanation of how the issue arose because of COVID-19;</a:t>
            </a:r>
          </a:p>
          <a:p>
            <a:pPr lvl="1"/>
            <a:r>
              <a:rPr lang="en-NZ" dirty="0"/>
              <a:t>How the current procedural requirement or process is impacting you and the difficulties you are facing in complying with the legislation;</a:t>
            </a:r>
          </a:p>
          <a:p>
            <a:pPr lvl="1"/>
            <a:r>
              <a:rPr lang="en-NZ" dirty="0"/>
              <a:t>Why another available discretion in one of the Inland Revenue Acts was not suitable in the circumstances;</a:t>
            </a:r>
          </a:p>
          <a:p>
            <a:pPr lvl="1"/>
            <a:r>
              <a:rPr lang="en-NZ" dirty="0"/>
              <a:t>Any suggested solutions to resolve the issue; and</a:t>
            </a:r>
          </a:p>
          <a:p>
            <a:pPr lvl="1"/>
            <a:r>
              <a:rPr lang="en-NZ" dirty="0"/>
              <a:t>Key timeframes.</a:t>
            </a:r>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29/06/2020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36297337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05D9-AD1A-4FAD-8DE0-63F4C68A08A9}"/>
              </a:ext>
            </a:extLst>
          </p:cNvPr>
          <p:cNvSpPr>
            <a:spLocks noGrp="1"/>
          </p:cNvSpPr>
          <p:nvPr>
            <p:ph type="title"/>
          </p:nvPr>
        </p:nvSpPr>
        <p:spPr/>
        <p:txBody>
          <a:bodyPr/>
          <a:lstStyle/>
          <a:p>
            <a:r>
              <a:rPr lang="en-NZ" dirty="0"/>
              <a:t>COVID-19 Increase in tax write-off threshold</a:t>
            </a:r>
          </a:p>
        </p:txBody>
      </p:sp>
      <p:sp>
        <p:nvSpPr>
          <p:cNvPr id="3" name="Content Placeholder 2">
            <a:extLst>
              <a:ext uri="{FF2B5EF4-FFF2-40B4-BE49-F238E27FC236}">
                <a16:creationId xmlns:a16="http://schemas.microsoft.com/office/drawing/2014/main" id="{B771DECC-2B69-4EB0-952A-456E38709231}"/>
              </a:ext>
            </a:extLst>
          </p:cNvPr>
          <p:cNvSpPr>
            <a:spLocks noGrp="1"/>
          </p:cNvSpPr>
          <p:nvPr>
            <p:ph idx="1"/>
          </p:nvPr>
        </p:nvSpPr>
        <p:spPr/>
        <p:txBody>
          <a:bodyPr/>
          <a:lstStyle/>
          <a:p>
            <a:r>
              <a:rPr lang="en-NZ" dirty="0"/>
              <a:t>The threshold for writing off tax to pay has been increased for people using the automatic tax calculation process.  Previously tax to pay of $50 or less was written off under the “auto-calc” process, but this has increased to $200 this year to help ease the financial stress caused by COVID-19.</a:t>
            </a:r>
          </a:p>
          <a:p>
            <a:r>
              <a:rPr lang="en-NZ" dirty="0"/>
              <a:t>People using the auto-calc process do not need to do anything to take advantage of the increased threshold.  If the auto-calc shows tax to pay of $200 or less, it will automatically be written off.</a:t>
            </a:r>
          </a:p>
          <a:p>
            <a:r>
              <a:rPr lang="en-NZ" dirty="0"/>
              <a:t>Note that this only applies to auto-calc customers.  It does not apply to IR 3 customers.  The threshold will return to $50 next year.</a:t>
            </a:r>
          </a:p>
          <a:p>
            <a:r>
              <a:rPr lang="en-NZ" dirty="0"/>
              <a:t>Find out more on our website:</a:t>
            </a:r>
          </a:p>
          <a:p>
            <a:pPr lvl="1"/>
            <a:r>
              <a:rPr lang="en-NZ" dirty="0">
                <a:hlinkClick r:id="rId2"/>
              </a:rPr>
              <a:t>Individual income tax: what happens at the end of the tax year</a:t>
            </a:r>
            <a:endParaRPr lang="en-NZ" dirty="0"/>
          </a:p>
          <a:p>
            <a:endParaRPr lang="en-NZ" dirty="0"/>
          </a:p>
        </p:txBody>
      </p:sp>
      <p:sp>
        <p:nvSpPr>
          <p:cNvPr id="4" name="Text Placeholder 3">
            <a:extLst>
              <a:ext uri="{FF2B5EF4-FFF2-40B4-BE49-F238E27FC236}">
                <a16:creationId xmlns:a16="http://schemas.microsoft.com/office/drawing/2014/main" id="{0339641C-EEB0-4E2B-85CF-AAF4125A5C99}"/>
              </a:ext>
            </a:extLst>
          </p:cNvPr>
          <p:cNvSpPr>
            <a:spLocks noGrp="1"/>
          </p:cNvSpPr>
          <p:nvPr>
            <p:ph type="body" sz="quarter" idx="10"/>
          </p:nvPr>
        </p:nvSpPr>
        <p:spPr/>
        <p:txBody>
          <a:bodyPr/>
          <a:lstStyle/>
          <a:p>
            <a:r>
              <a:rPr lang="en-NZ" dirty="0"/>
              <a:t>Published: 16/06/2020</a:t>
            </a:r>
          </a:p>
        </p:txBody>
      </p:sp>
      <p:sp>
        <p:nvSpPr>
          <p:cNvPr id="5" name="Text Placeholder 4">
            <a:extLst>
              <a:ext uri="{FF2B5EF4-FFF2-40B4-BE49-F238E27FC236}">
                <a16:creationId xmlns:a16="http://schemas.microsoft.com/office/drawing/2014/main" id="{66855107-3792-4E9A-AE9E-DB8C5030E4DC}"/>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242020814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dirty="0"/>
              <a:t>Changes to the tax loss continuity rules</a:t>
            </a:r>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dirty="0"/>
              <a:t>Moving from a continuity of ownership test to a ‘same or similar business’ test</a:t>
            </a:r>
          </a:p>
          <a:p>
            <a:endParaRPr lang="en-NZ" dirty="0"/>
          </a:p>
          <a:p>
            <a:r>
              <a:rPr lang="en-NZ" dirty="0"/>
              <a:t>Applies from the 2020-21 tax year</a:t>
            </a:r>
          </a:p>
          <a:p>
            <a:endParaRPr lang="en-NZ" dirty="0"/>
          </a:p>
          <a:p>
            <a:r>
              <a:rPr lang="en-NZ" dirty="0"/>
              <a:t>Detailed design &amp; consultation in second-half of 2020</a:t>
            </a:r>
          </a:p>
        </p:txBody>
      </p:sp>
    </p:spTree>
    <p:extLst>
      <p:ext uri="{BB962C8B-B14F-4D97-AF65-F5344CB8AC3E}">
        <p14:creationId xmlns:p14="http://schemas.microsoft.com/office/powerpoint/2010/main" val="29910177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Changes to the tax loss continuity rules</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Our current rules are amongst the most stringent in the world, and we recognise that in this extraordinary time, businesses may need to raise additional capital to remain afloat. </a:t>
            </a:r>
          </a:p>
          <a:p>
            <a:pPr lvl="1"/>
            <a:endParaRPr lang="en-NZ" dirty="0"/>
          </a:p>
          <a:p>
            <a:r>
              <a:rPr lang="en-NZ" dirty="0"/>
              <a:t>The in-principle announcement gives taxpayers raising capital a level of certainty to undertake these transactions, while also giving officials time to work through the detailed design of rules that can be included in a bill in the second half of 2020. </a:t>
            </a:r>
          </a:p>
          <a:p>
            <a:pPr lvl="1"/>
            <a:endParaRPr lang="en-NZ" dirty="0"/>
          </a:p>
          <a:p>
            <a:r>
              <a:rPr lang="en-NZ" dirty="0"/>
              <a:t>The Government intends passing legislation before the end of March 2021, and for it to apply to the 2020/21 and later income years.</a:t>
            </a:r>
          </a:p>
          <a:p>
            <a:endParaRPr lang="en-NZ" dirty="0"/>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1920003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Changes to the tax loss continuity rules</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sz="2000" dirty="0"/>
              <a:t>Currently, if a company has more than a 51% change in ownership it cannot keep its tax losses.  </a:t>
            </a:r>
          </a:p>
          <a:p>
            <a:r>
              <a:rPr lang="en-NZ" sz="2000" dirty="0"/>
              <a:t>The introduction of a ‘same or similar business’ test, means a business could carry forward losses. To meet the test, the business must continue in the same or a similar way it did before ownership changed. This test is modelled on Australia’s rules.</a:t>
            </a:r>
          </a:p>
          <a:p>
            <a:r>
              <a:rPr lang="en-NZ" sz="2000" dirty="0"/>
              <a:t>Some companies will be looking to raise capital to keep afloat now and to recover in the future. Raising capital may result in a change to the existing shareholder structure. Relaxing the rules will ensure companies in this position could carry losses forward to offset income when they return to profit.</a:t>
            </a:r>
          </a:p>
          <a:p>
            <a:r>
              <a:rPr lang="en-NZ" sz="2000" dirty="0"/>
              <a:t>Being able to carry forward losses makes the business more valuable to investors. The rules should improve access to capital for businesses.</a:t>
            </a:r>
          </a:p>
          <a:p>
            <a:r>
              <a:rPr lang="en-NZ" sz="2000" dirty="0"/>
              <a:t>We understand that some businesses and investors will want to know now if the proposed changes will apply to them, however we need to take time to work with the tax community to make the law clear. There will be public consultation on the proposed changes in the second half of 2020. It is important the law changes prevent loss trading.</a:t>
            </a:r>
          </a:p>
          <a:p>
            <a:endParaRPr lang="en-NZ" sz="2000" dirty="0"/>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79124697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Changes to the tax loss continuity rules example</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sz="2000" dirty="0"/>
              <a:t>A start-up firm, Conference in the Clouds Limited (CIC) offers microphone and webcam software. It has been making large losses in recent years. However, it now wants to scale up significantly, given that more people are working from home and using videoconferencing. </a:t>
            </a:r>
          </a:p>
          <a:p>
            <a:r>
              <a:rPr lang="en-NZ" sz="2000" dirty="0"/>
              <a:t>Despite its promising early-development software, banks are unwilling to lend to CIC without it having a firm revenue base. CIC has approached several investors, and has received an offer from a video conferencing company, </a:t>
            </a:r>
            <a:r>
              <a:rPr lang="en-NZ" sz="2000" dirty="0" err="1"/>
              <a:t>Cloudcon</a:t>
            </a:r>
            <a:r>
              <a:rPr lang="en-NZ" sz="2000" dirty="0"/>
              <a:t> Limited (</a:t>
            </a:r>
            <a:r>
              <a:rPr lang="en-NZ" sz="2000" dirty="0" err="1"/>
              <a:t>Cloudcon</a:t>
            </a:r>
            <a:r>
              <a:rPr lang="en-NZ" sz="2000" dirty="0"/>
              <a:t>), to inject millions of dollars into CIC in return for a 75% stake in the business. CIC wants to accept the investment, but is wary of losing the value of its losses, which would be extinguished under the current shareholder continuity test. The government's new ‘same or similar business’ test ensures that CIC can take on the new investor without losing its losses because its business will be of a same or similar nature as the business it was carrying on when it made the losses. </a:t>
            </a:r>
          </a:p>
          <a:p>
            <a:r>
              <a:rPr lang="en-NZ" sz="2000" dirty="0"/>
              <a:t>Given this, the price CIC’s owners receive for the 75% equity stake is higher (the business receives a greater capital injection) as the ability to carry forward losses makes the business more valuable to investors.</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pic>
        <p:nvPicPr>
          <p:cNvPr id="8" name="Picture 7">
            <a:extLst>
              <a:ext uri="{FF2B5EF4-FFF2-40B4-BE49-F238E27FC236}">
                <a16:creationId xmlns:a16="http://schemas.microsoft.com/office/drawing/2014/main" id="{8D78F955-DB80-410D-99D1-F641493183C7}"/>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29586882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dirty="0"/>
              <a:t>Tax loss carry-back scheme</a:t>
            </a:r>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dirty="0"/>
              <a:t>Allow for carry-back of tax losses</a:t>
            </a:r>
          </a:p>
          <a:p>
            <a:pPr lvl="1"/>
            <a:endParaRPr lang="en-NZ" dirty="0"/>
          </a:p>
          <a:p>
            <a:r>
              <a:rPr lang="en-NZ" sz="2800" dirty="0"/>
              <a:t>Temporary application for the 2019/20 &amp; 2020/21 tax years.  Legislation passed 30 April 2020</a:t>
            </a:r>
          </a:p>
          <a:p>
            <a:pPr lvl="1"/>
            <a:endParaRPr lang="en-NZ" dirty="0"/>
          </a:p>
        </p:txBody>
      </p:sp>
    </p:spTree>
    <p:extLst>
      <p:ext uri="{BB962C8B-B14F-4D97-AF65-F5344CB8AC3E}">
        <p14:creationId xmlns:p14="http://schemas.microsoft.com/office/powerpoint/2010/main" val="1178318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FF39-AA39-47CD-95ED-C017354319E4}"/>
              </a:ext>
            </a:extLst>
          </p:cNvPr>
          <p:cNvSpPr>
            <a:spLocks noGrp="1"/>
          </p:cNvSpPr>
          <p:nvPr>
            <p:ph type="title"/>
          </p:nvPr>
        </p:nvSpPr>
        <p:spPr/>
        <p:txBody>
          <a:bodyPr/>
          <a:lstStyle/>
          <a:p>
            <a:r>
              <a:rPr lang="en-NZ" dirty="0"/>
              <a:t>INDEX: Miscellaneous issues</a:t>
            </a:r>
          </a:p>
        </p:txBody>
      </p:sp>
      <p:graphicFrame>
        <p:nvGraphicFramePr>
          <p:cNvPr id="3" name="Table 2">
            <a:extLst>
              <a:ext uri="{FF2B5EF4-FFF2-40B4-BE49-F238E27FC236}">
                <a16:creationId xmlns:a16="http://schemas.microsoft.com/office/drawing/2014/main" id="{0562FACF-37D7-4C5D-84CB-B1BE9E4EE730}"/>
              </a:ext>
            </a:extLst>
          </p:cNvPr>
          <p:cNvGraphicFramePr>
            <a:graphicFrameLocks noGrp="1"/>
          </p:cNvGraphicFramePr>
          <p:nvPr>
            <p:extLst>
              <p:ext uri="{D42A27DB-BD31-4B8C-83A1-F6EECF244321}">
                <p14:modId xmlns:p14="http://schemas.microsoft.com/office/powerpoint/2010/main" val="4100477437"/>
              </p:ext>
            </p:extLst>
          </p:nvPr>
        </p:nvGraphicFramePr>
        <p:xfrm>
          <a:off x="134814" y="482594"/>
          <a:ext cx="11906248" cy="457200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1917088669"/>
                    </a:ext>
                  </a:extLst>
                </a:gridCol>
                <a:gridCol w="1540812">
                  <a:extLst>
                    <a:ext uri="{9D8B030D-6E8A-4147-A177-3AD203B41FA5}">
                      <a16:colId xmlns:a16="http://schemas.microsoft.com/office/drawing/2014/main" val="874869625"/>
                    </a:ext>
                  </a:extLst>
                </a:gridCol>
                <a:gridCol w="1155700">
                  <a:extLst>
                    <a:ext uri="{9D8B030D-6E8A-4147-A177-3AD203B41FA5}">
                      <a16:colId xmlns:a16="http://schemas.microsoft.com/office/drawing/2014/main" val="4285952190"/>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3663450234"/>
                  </a:ext>
                </a:extLst>
              </a:tr>
              <a:tr h="216000">
                <a:tc>
                  <a:txBody>
                    <a:bodyPr/>
                    <a:lstStyle/>
                    <a:p>
                      <a:pPr lvl="0" algn="l"/>
                      <a:r>
                        <a:rPr lang="en-NZ" sz="1000" b="1" dirty="0"/>
                        <a:t>International disclosure requirements</a:t>
                      </a:r>
                    </a:p>
                    <a:p>
                      <a:pPr lvl="1" algn="l"/>
                      <a:r>
                        <a:rPr lang="en-NZ" sz="1000" dirty="0"/>
                        <a:t>Breach of the conditions of an Advance Pricing Agreement</a:t>
                      </a:r>
                    </a:p>
                    <a:p>
                      <a:pPr lvl="1" algn="l"/>
                      <a:r>
                        <a:rPr lang="en-NZ" sz="1000" dirty="0"/>
                        <a:t>Due date for Annual Compliance Reports for the 2019 tax year</a:t>
                      </a:r>
                    </a:p>
                    <a:p>
                      <a:pPr lvl="1" algn="l"/>
                      <a:r>
                        <a:rPr lang="en-NZ" sz="1000" dirty="0"/>
                        <a:t>Due date for the International Questionnaire </a:t>
                      </a:r>
                    </a:p>
                    <a:p>
                      <a:pPr lvl="1" algn="l"/>
                      <a:r>
                        <a:rPr lang="en-NZ" sz="1000" dirty="0"/>
                        <a:t>Due date for CFC &amp; FIF disclosures</a:t>
                      </a:r>
                    </a:p>
                    <a:p>
                      <a:pPr lvl="1" algn="l"/>
                      <a:r>
                        <a:rPr lang="en-NZ" sz="1000" dirty="0"/>
                        <a:t>CRS &amp; FATCA</a:t>
                      </a:r>
                    </a:p>
                    <a:p>
                      <a:pPr lvl="1" algn="l"/>
                      <a:endParaRPr lang="en-NZ"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txBody>
                  <a:tcPr/>
                </a:tc>
                <a:extLst>
                  <a:ext uri="{0D108BD9-81ED-4DB2-BD59-A6C34878D82A}">
                    <a16:rowId xmlns:a16="http://schemas.microsoft.com/office/drawing/2014/main" val="979132291"/>
                  </a:ext>
                </a:extLst>
              </a:tr>
              <a:tr h="216000">
                <a:tc>
                  <a:txBody>
                    <a:bodyPr/>
                    <a:lstStyle/>
                    <a:p>
                      <a:pPr lvl="0" algn="l"/>
                      <a:r>
                        <a:rPr lang="en-NZ" sz="1000" b="1" dirty="0"/>
                        <a:t>Tax residency issues</a:t>
                      </a:r>
                    </a:p>
                    <a:p>
                      <a:pPr lvl="1"/>
                      <a:r>
                        <a:rPr lang="en-NZ" sz="1000" dirty="0"/>
                        <a:t>Company residency</a:t>
                      </a:r>
                    </a:p>
                    <a:p>
                      <a:pPr lvl="2"/>
                      <a:r>
                        <a:rPr lang="en-NZ" sz="1000" dirty="0"/>
                        <a:t>Example: Company residency: Location of meetings, control &amp; centre of management</a:t>
                      </a:r>
                    </a:p>
                    <a:p>
                      <a:pPr lvl="1"/>
                      <a:r>
                        <a:rPr lang="en-NZ" sz="1000" dirty="0"/>
                        <a:t>Company residency – fixed establishment</a:t>
                      </a:r>
                    </a:p>
                    <a:p>
                      <a:pPr lvl="2"/>
                      <a:r>
                        <a:rPr lang="en-NZ" sz="1000" dirty="0"/>
                        <a:t>Example: Company residency: Fixed establishment</a:t>
                      </a:r>
                    </a:p>
                    <a:p>
                      <a:pPr lvl="1"/>
                      <a:r>
                        <a:rPr lang="en-NZ" sz="1000" dirty="0"/>
                        <a:t>Individual residency – 183 days test</a:t>
                      </a:r>
                    </a:p>
                    <a:p>
                      <a:pPr lvl="2"/>
                      <a:r>
                        <a:rPr lang="en-NZ" sz="1000" dirty="0"/>
                        <a:t>Example: Individual residency: 183 day test</a:t>
                      </a:r>
                    </a:p>
                    <a:p>
                      <a:pPr lvl="1"/>
                      <a:r>
                        <a:rPr lang="en-NZ" sz="1000" dirty="0"/>
                        <a:t>Individual residency – 325 days test</a:t>
                      </a:r>
                    </a:p>
                    <a:p>
                      <a:pPr lvl="1"/>
                      <a:r>
                        <a:rPr lang="en-NZ" sz="1000" dirty="0"/>
                        <a:t>“Practically restricted” from travelling</a:t>
                      </a:r>
                    </a:p>
                    <a:p>
                      <a:pPr lvl="2"/>
                      <a:r>
                        <a:rPr lang="en-NZ" sz="1000" dirty="0"/>
                        <a:t>Example: Choosing not to leave NZ for medical reasons</a:t>
                      </a:r>
                    </a:p>
                    <a:p>
                      <a:pPr lvl="2"/>
                      <a:r>
                        <a:rPr lang="en-NZ" sz="1000" dirty="0"/>
                        <a:t>Example: Choosing not to leave NZ as the desired destination is not open</a:t>
                      </a:r>
                    </a:p>
                    <a:p>
                      <a:pPr lvl="1"/>
                      <a:r>
                        <a:rPr lang="en-NZ" sz="1000" dirty="0"/>
                        <a:t>Individual residency – 92 day test for non-resident employees</a:t>
                      </a:r>
                    </a:p>
                    <a:p>
                      <a:pPr lvl="2"/>
                      <a:r>
                        <a:rPr lang="en-NZ" sz="1000" dirty="0"/>
                        <a:t>Example: Individual residency: 92 day test for non-resident employees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NZ" sz="1000" dirty="0"/>
                        <a:t>Individual residency: 92 day test for non-resident contractors</a:t>
                      </a:r>
                    </a:p>
                    <a:p>
                      <a:pPr lvl="2"/>
                      <a:r>
                        <a:rPr lang="en-NZ" sz="1000" dirty="0"/>
                        <a:t>Example: Individual residency: 92 day test for non-resident contractors</a:t>
                      </a:r>
                    </a:p>
                    <a:p>
                      <a:pPr lvl="1"/>
                      <a:r>
                        <a:rPr lang="en-NZ" sz="1000" dirty="0"/>
                        <a:t>Individual residency: NZ-based student loan borrower outside of NZ for &gt;184 days</a:t>
                      </a:r>
                    </a:p>
                    <a:p>
                      <a:pPr lvl="2"/>
                      <a:r>
                        <a:rPr lang="en-NZ" sz="1000" dirty="0"/>
                        <a:t>Example: Individual residency: NZ-based student loan borrower outside of NZ for &gt;184 days</a:t>
                      </a:r>
                    </a:p>
                    <a:p>
                      <a:pPr lvl="1"/>
                      <a:r>
                        <a:rPr lang="en-NZ" sz="1000" dirty="0"/>
                        <a:t>Transitional residents</a:t>
                      </a:r>
                    </a:p>
                    <a:p>
                      <a:pPr lvl="1"/>
                      <a:r>
                        <a:rPr lang="en-NZ" sz="1000" dirty="0"/>
                        <a:t>Tax treaties</a:t>
                      </a:r>
                    </a:p>
                    <a:p>
                      <a:pPr lvl="1"/>
                      <a:endParaRPr lang="en-NZ"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02/07/2020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02/07/2020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02/07/2020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02/07/2020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22/04/2020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hlinkClick r:id="rId1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a:solidFill>
                            <a:srgbClr val="00664D"/>
                          </a:solidFill>
                          <a:hlinkClick r:id="rId16" action="ppaction://hlinksldjump"/>
                        </a:rPr>
                        <a:t>Link to slide</a:t>
                      </a:r>
                      <a:endParaRPr lang="en-NZ" sz="1000" dirty="0">
                        <a:solidFill>
                          <a:srgbClr val="00664D"/>
                        </a:solidFill>
                        <a:hlinkClick r:id="rId17"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hlinkClick r:id="rId17"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hlinkClick r:id="rId10"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hlinkClick r:id="rId1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hlinkClick r:id="rId2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6" action="ppaction://hlinksldjump"/>
                        </a:rPr>
                        <a:t>Link to slide</a:t>
                      </a:r>
                      <a:endParaRPr lang="en-NZ" sz="1000" dirty="0">
                        <a:solidFill>
                          <a:srgbClr val="00664D"/>
                        </a:solidFill>
                      </a:endParaRPr>
                    </a:p>
                  </a:txBody>
                  <a:tcPr/>
                </a:tc>
                <a:extLst>
                  <a:ext uri="{0D108BD9-81ED-4DB2-BD59-A6C34878D82A}">
                    <a16:rowId xmlns:a16="http://schemas.microsoft.com/office/drawing/2014/main" val="2779642465"/>
                  </a:ext>
                </a:extLst>
              </a:tr>
            </a:tbl>
          </a:graphicData>
        </a:graphic>
      </p:graphicFrame>
    </p:spTree>
    <p:extLst>
      <p:ext uri="{BB962C8B-B14F-4D97-AF65-F5344CB8AC3E}">
        <p14:creationId xmlns:p14="http://schemas.microsoft.com/office/powerpoint/2010/main" val="248667825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Tax loss carry-back scheme</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A loss carry-back mechanism enables a firm to offset a loss in a particular tax year against a profit in a previous year, and receive a refund of the tax paid in the previous profitable year. </a:t>
            </a:r>
          </a:p>
          <a:p>
            <a:r>
              <a:rPr lang="en-NZ" dirty="0"/>
              <a:t>The proposed mechanism will provide cash to firms that are, or anticipate being, in a loss.</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04/05/2020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83062007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A71C0-91F3-4243-B023-363940A87817}"/>
              </a:ext>
            </a:extLst>
          </p:cNvPr>
          <p:cNvSpPr>
            <a:spLocks noGrp="1"/>
          </p:cNvSpPr>
          <p:nvPr>
            <p:ph type="title"/>
          </p:nvPr>
        </p:nvSpPr>
        <p:spPr/>
        <p:txBody>
          <a:bodyPr/>
          <a:lstStyle/>
          <a:p>
            <a:r>
              <a:rPr lang="en-NZ" dirty="0"/>
              <a:t>Phase 1: Temporary loss carry-back scheme</a:t>
            </a:r>
          </a:p>
        </p:txBody>
      </p:sp>
      <p:sp>
        <p:nvSpPr>
          <p:cNvPr id="3" name="Content Placeholder 2">
            <a:extLst>
              <a:ext uri="{FF2B5EF4-FFF2-40B4-BE49-F238E27FC236}">
                <a16:creationId xmlns:a16="http://schemas.microsoft.com/office/drawing/2014/main" id="{70ED3A68-FD68-4530-9254-9AF1FB4ADF3A}"/>
              </a:ext>
            </a:extLst>
          </p:cNvPr>
          <p:cNvSpPr>
            <a:spLocks noGrp="1"/>
          </p:cNvSpPr>
          <p:nvPr>
            <p:ph idx="1"/>
          </p:nvPr>
        </p:nvSpPr>
        <p:spPr/>
        <p:txBody>
          <a:bodyPr/>
          <a:lstStyle/>
          <a:p>
            <a:pPr>
              <a:spcBef>
                <a:spcPts val="0"/>
              </a:spcBef>
            </a:pPr>
            <a:r>
              <a:rPr lang="en-GB" dirty="0"/>
              <a:t>Firms that anticipate making a loss in either the 2019/20 year or the 2020/21 year can estimate that loss and use that to offset profit in the previous year. In other words, they can carry that loss back one year.</a:t>
            </a:r>
            <a:r>
              <a:rPr lang="en-NZ" dirty="0"/>
              <a:t> </a:t>
            </a:r>
          </a:p>
          <a:p>
            <a:pPr>
              <a:spcBef>
                <a:spcPts val="0"/>
              </a:spcBef>
            </a:pPr>
            <a:r>
              <a:rPr lang="en-GB" dirty="0"/>
              <a:t>This temporary measure enables firms to receive a refund of some or all of the tax already paid for the year they were in profit. </a:t>
            </a:r>
          </a:p>
          <a:p>
            <a:pPr>
              <a:spcBef>
                <a:spcPts val="0"/>
              </a:spcBef>
            </a:pPr>
            <a:r>
              <a:rPr lang="en-GB" dirty="0"/>
              <a:t>It effectively means they cash out all or some of the loss in 2019/20 or 2020/21. </a:t>
            </a:r>
          </a:p>
          <a:p>
            <a:pPr>
              <a:spcBef>
                <a:spcPts val="0"/>
              </a:spcBef>
            </a:pPr>
            <a:r>
              <a:rPr lang="en-GB" dirty="0"/>
              <a:t>Without this feature, firms would have to carry forward any loss to a future year when they become profitable.</a:t>
            </a:r>
            <a:r>
              <a:rPr lang="en-NZ" dirty="0"/>
              <a:t> </a:t>
            </a:r>
          </a:p>
          <a:p>
            <a:pPr>
              <a:spcBef>
                <a:spcPts val="0"/>
              </a:spcBef>
            </a:pPr>
            <a:r>
              <a:rPr lang="en-NZ" dirty="0"/>
              <a:t>If you do not elect to carry your loss back, it will still be available to carry forward as normal. </a:t>
            </a:r>
          </a:p>
          <a:p>
            <a:pPr>
              <a:spcBef>
                <a:spcPts val="0"/>
              </a:spcBef>
            </a:pPr>
            <a:r>
              <a:rPr lang="en-NZ" dirty="0"/>
              <a:t>If you elect to carry back only part of the loss now you can carry back the remainder later in the year, up until your return is due, any balance remaining is carried forward.</a:t>
            </a:r>
          </a:p>
        </p:txBody>
      </p:sp>
      <p:sp>
        <p:nvSpPr>
          <p:cNvPr id="4" name="Text Placeholder 3">
            <a:extLst>
              <a:ext uri="{FF2B5EF4-FFF2-40B4-BE49-F238E27FC236}">
                <a16:creationId xmlns:a16="http://schemas.microsoft.com/office/drawing/2014/main" id="{73D9949C-6F04-488F-A562-944FDF3B7ABE}"/>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9B8008D3-9EA4-4C53-94D7-DA0BFA3B7C2B}"/>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6848207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How to make a claim</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pPr marL="0" indent="0">
              <a:buNone/>
            </a:pPr>
            <a:r>
              <a:rPr lang="en-NZ" dirty="0"/>
              <a:t>A person can obtain a refund for a previous year they wish to carry back a loss to by:</a:t>
            </a:r>
          </a:p>
          <a:p>
            <a:pPr marL="457200" indent="-457200">
              <a:buFont typeface="+mj-lt"/>
              <a:buAutoNum type="arabicPeriod"/>
            </a:pPr>
            <a:r>
              <a:rPr lang="en-NZ" dirty="0"/>
              <a:t>Filing an income tax return and claiming the loss carried back, or</a:t>
            </a:r>
          </a:p>
          <a:p>
            <a:pPr marL="457200" indent="-457200">
              <a:buFont typeface="+mj-lt"/>
              <a:buAutoNum type="arabicPeriod"/>
            </a:pPr>
            <a:r>
              <a:rPr lang="en-NZ" dirty="0"/>
              <a:t>If the return has already been filed, by requesting an amended assessment either via </a:t>
            </a:r>
            <a:r>
              <a:rPr lang="en-NZ" dirty="0" err="1"/>
              <a:t>myIR</a:t>
            </a:r>
            <a:r>
              <a:rPr lang="en-NZ" dirty="0"/>
              <a:t> or by making a request in writing. The easiest and fastest way to request an amendment is via </a:t>
            </a:r>
            <a:r>
              <a:rPr lang="en-NZ" dirty="0" err="1"/>
              <a:t>myIR</a:t>
            </a:r>
            <a:r>
              <a:rPr lang="en-NZ" dirty="0"/>
              <a:t> as this will allow the refund to be paid more quickly, or    </a:t>
            </a:r>
          </a:p>
          <a:p>
            <a:pPr marL="457200" indent="-457200">
              <a:buFont typeface="+mj-lt"/>
              <a:buAutoNum type="arabicPeriod"/>
            </a:pPr>
            <a:r>
              <a:rPr lang="en-NZ" dirty="0"/>
              <a:t>Revising a provisional tax assessment:</a:t>
            </a:r>
          </a:p>
          <a:p>
            <a:pPr marL="857250" lvl="1" indent="-457200"/>
            <a:r>
              <a:rPr lang="en-NZ" dirty="0"/>
              <a:t>The timeframe for re-estimating has been extended to until the tax return is filed or the due date.  </a:t>
            </a:r>
          </a:p>
          <a:p>
            <a:pPr marL="857250" lvl="1" indent="-457200"/>
            <a:r>
              <a:rPr lang="en-NZ" dirty="0"/>
              <a:t>In estimating their provisional tax liability, taxpayers can include a deduction for the loss they anticipate making in the following year. </a:t>
            </a:r>
          </a:p>
          <a:p>
            <a:pPr marL="857250" lvl="1" indent="-457200"/>
            <a:r>
              <a:rPr lang="en-GB" dirty="0"/>
              <a:t>We acknowledge that there’s more than the usual amount of uncertainty about the economic conditions that will prevail. But firms will still be best placed to estimate their own situation and extending the date to re-estimate provisional tax to the tax return filing date provides businesses time to do this.</a:t>
            </a:r>
            <a:r>
              <a:rPr lang="en-NZ" dirty="0"/>
              <a:t> </a:t>
            </a:r>
          </a:p>
          <a:p>
            <a:pPr marL="457200" indent="-457200">
              <a:buFont typeface="+mj-lt"/>
              <a:buAutoNum type="arabicPeriod"/>
            </a:pPr>
            <a:endParaRPr lang="en-NZ" dirty="0"/>
          </a:p>
          <a:p>
            <a:endParaRPr lang="en-NZ" dirty="0"/>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405222569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Self-employed individuals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err="1"/>
              <a:t>Kreshma</a:t>
            </a:r>
            <a:r>
              <a:rPr lang="en-NZ" dirty="0"/>
              <a:t> is a self-employed hairdresser and has been unable to operate during the COVID-19 lockdown. As a result, </a:t>
            </a:r>
            <a:r>
              <a:rPr lang="en-NZ" dirty="0" err="1"/>
              <a:t>Kreshma’s</a:t>
            </a:r>
            <a:r>
              <a:rPr lang="en-NZ" dirty="0"/>
              <a:t> hairdressing business made a loss of $10,000 for the year ended 31 March 2020.</a:t>
            </a:r>
          </a:p>
          <a:p>
            <a:r>
              <a:rPr lang="en-NZ" dirty="0" err="1"/>
              <a:t>Kreshma’s</a:t>
            </a:r>
            <a:r>
              <a:rPr lang="en-NZ" dirty="0"/>
              <a:t> hairdressing business had made a taxable profit of $55,000 for the year ended 31 March 2019 and accordingly </a:t>
            </a:r>
            <a:r>
              <a:rPr lang="en-NZ" dirty="0" err="1"/>
              <a:t>Kreshma</a:t>
            </a:r>
            <a:r>
              <a:rPr lang="en-NZ" dirty="0"/>
              <a:t> chooses to carry back her 2020 loss to the 2019 income year. </a:t>
            </a:r>
          </a:p>
          <a:p>
            <a:r>
              <a:rPr lang="en-NZ" dirty="0"/>
              <a:t>The amendment of her 2019 tax return can be  made by making a s 113 request in writing or amending the return via </a:t>
            </a:r>
            <a:r>
              <a:rPr lang="en-NZ" dirty="0" err="1"/>
              <a:t>myIR</a:t>
            </a:r>
            <a:r>
              <a:rPr lang="en-NZ" dirty="0"/>
              <a:t> to obtain a refund of tax.  </a:t>
            </a:r>
          </a:p>
          <a:p>
            <a:r>
              <a:rPr lang="en-NZ" dirty="0" err="1"/>
              <a:t>Kreshma</a:t>
            </a:r>
            <a:r>
              <a:rPr lang="en-NZ" dirty="0"/>
              <a:t> chooses to amend her 2019 return via </a:t>
            </a:r>
            <a:r>
              <a:rPr lang="en-NZ" dirty="0" err="1"/>
              <a:t>myIR</a:t>
            </a:r>
            <a:r>
              <a:rPr lang="en-NZ" dirty="0"/>
              <a:t> as she knows this is the fastest way of receiving a refund.</a:t>
            </a:r>
          </a:p>
          <a:p>
            <a:pPr marL="0" indent="0">
              <a:buNone/>
            </a:pPr>
            <a:endParaRPr lang="en-NZ" dirty="0"/>
          </a:p>
          <a:p>
            <a:endParaRPr lang="en-NZ" dirty="0"/>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10" name="Picture 9">
            <a:extLst>
              <a:ext uri="{FF2B5EF4-FFF2-40B4-BE49-F238E27FC236}">
                <a16:creationId xmlns:a16="http://schemas.microsoft.com/office/drawing/2014/main" id="{6B56D0DB-AE6E-4B7D-A647-ED6C5467A95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65824593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Qualifying individuals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sz="2000" dirty="0"/>
              <a:t>For the year ended 31 March 2019 Manu paid tax on $94,000 of income, all of which related to  wages and interest income he earned during the year. Manu was therefore a “qualifying individual” in the 2019 income year. </a:t>
            </a:r>
          </a:p>
          <a:p>
            <a:r>
              <a:rPr lang="en-NZ" sz="2000" dirty="0"/>
              <a:t>In the year ended 31 March 2020 Manu entered into a partnership with Olive, running a small accounting advisory firm. Manu and Olive’s partnership made an $80,000 loss in the 2020 income year as it was still a new business, only had a small number of clients and it was challenging establishing itself post-COVID-19. </a:t>
            </a:r>
          </a:p>
          <a:p>
            <a:r>
              <a:rPr lang="en-NZ" sz="2000" dirty="0"/>
              <a:t>Each partner was allocated $40,000 of the partnership’s loss to include in their 2020 tax return. After including his other income, Manu has a net loss of $25,000 for 2020. </a:t>
            </a:r>
          </a:p>
          <a:p>
            <a:r>
              <a:rPr lang="en-NZ" sz="2000" dirty="0"/>
              <a:t>Manu </a:t>
            </a:r>
            <a:r>
              <a:rPr lang="en-NZ" sz="2000" b="1" dirty="0"/>
              <a:t>can</a:t>
            </a:r>
            <a:r>
              <a:rPr lang="en-NZ" sz="2000" dirty="0"/>
              <a:t> carry his 2020 tax loss back and offset it against his 2019 tax year:</a:t>
            </a:r>
          </a:p>
          <a:p>
            <a:pPr lvl="1"/>
            <a:r>
              <a:rPr lang="en-NZ" sz="1800" dirty="0"/>
              <a:t>The loss carry back scheme does not apply to individuals who are qualifying individuals </a:t>
            </a:r>
            <a:r>
              <a:rPr lang="en-NZ" sz="1800" b="1" dirty="0"/>
              <a:t>in the loss year</a:t>
            </a:r>
            <a:r>
              <a:rPr lang="en-NZ" sz="1800" dirty="0"/>
              <a:t>. As Manu was not a qualifying individual in the loss year (the 2020 income year), Manu is eligible to carry his loss back.</a:t>
            </a:r>
          </a:p>
          <a:p>
            <a:pPr lvl="1"/>
            <a:r>
              <a:rPr lang="en-NZ" sz="1800" dirty="0"/>
              <a:t>Manu would not be eligible if he only received reportable income such as salary, wages and dividends in the 2020 loss year.</a:t>
            </a:r>
          </a:p>
          <a:p>
            <a:endParaRPr lang="en-NZ" sz="2000" dirty="0"/>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95832D1C-727E-4CA6-A272-82F9ED777077}"/>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67429630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Trusts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Baldwin Family Trust earned $280,000 in the year ended 31 March 2019 from a number of commercial properties owned by the Trust. Of this amount, the trustees distributed $200,000 to the two beneficiaries who included $100,000 each in their 2019 tax returns. The balance of $80,000 was retained by the Trust and taxed as trustee income for the 2019 income year.</a:t>
            </a:r>
          </a:p>
          <a:p>
            <a:r>
              <a:rPr lang="en-NZ" dirty="0"/>
              <a:t>In the year ended 31 March 2020 the Baldwin Family Trust made a tax loss of $120,000 as a number of its commercial tenants were unable to continue to operate as a result of the COVID-19 crisis. The Trust is eligible to carry back its 2020 loss to the 2019 year.</a:t>
            </a:r>
          </a:p>
          <a:p>
            <a:r>
              <a:rPr lang="en-NZ" dirty="0"/>
              <a:t>The Baldwin Family Trust can only carry back $80,000 of its 2020 loss to 2019. As $200,000 of its income was distributed to beneficiaries, the 2020 tax loss cannot be offset against this amount (i.e. only against the trustee income).</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1CF6C03C-A1B4-45FC-899A-487BE4F954A3}"/>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87545486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Ring-fenced residential rental losses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sz="2200" dirty="0"/>
              <a:t>Abdul owns a number of residential rental properties. In the year ended 31 March 2020 Abdul paid $22,400 of tax on his net rental income of $80,000.</a:t>
            </a:r>
          </a:p>
          <a:p>
            <a:r>
              <a:rPr lang="en-NZ" sz="2200" dirty="0"/>
              <a:t>In the year ended 31 March 2021 Abdul reduced the rent he was charging his tenants as, due to COVID-19, the majority could not continue to afford to pay Abdul the same rent.  Overall, Abdul only received $40,000 of rental income from tenants in the 2021 income year, however, his rental expenses largely remained the same and his total rental deductions for 2021 were $60,000. As a result, his rental properties made a loss of $20,000. Abdul wants to carry his $20,000 loss back to the 2020 income year under the new loss carry back provision and cash out the loss he has made this year. </a:t>
            </a:r>
          </a:p>
          <a:p>
            <a:r>
              <a:rPr lang="en-NZ" sz="2200" dirty="0"/>
              <a:t>Under the ring-fencing of residential property rules, the amount of Abdul’s rental deductions allowed is capped at the amount of rental income received (i.e. $40,000) and his excess deductions will be carried forward to the 2022 income year. Abdul cannot carry his excess rental deductions back.</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32955798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Carry-back is limited to the income in the year</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The Daily Story Ltd is an online media site that publishes daily news articles and lifestyle stories with a focus on New Zealanders. It proved to be very popular for the year ended 31 March 2019 and made a taxable profit of $140,000. </a:t>
            </a:r>
          </a:p>
          <a:p>
            <a:r>
              <a:rPr lang="en-NZ" dirty="0"/>
              <a:t>However, The Daily Story Ltd has suffered a number of setbacks in the 2020 income year, both as a result of COVID-19 and also due to unrelated pressures facing the media industry. For the year ended 31 March 2020 The Daily Story Ltd made a tax loss of $180,000. </a:t>
            </a:r>
          </a:p>
          <a:p>
            <a:r>
              <a:rPr lang="en-NZ" dirty="0"/>
              <a:t>The limit of the loss carry back is the lesser of the loss made in the 2020 year and the profit in the 2019 year so The Daily Story Ltd can only carry back $140,000 of the loss. </a:t>
            </a:r>
          </a:p>
          <a:p>
            <a:r>
              <a:rPr lang="en-NZ" dirty="0"/>
              <a:t>The $40,000 excess balance can be carried forward as usual to the 2021 year to offset against future profits of the company.  There must also be sufficient ICA credits available to allow the refund to be issued.</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92990248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Shareholding continuity is required</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Hi-Tech Education Solutions Ltd is a software development start-up developing educational phone apps. In the year ended 31 March 2019 it made a taxable profit of $200,000. </a:t>
            </a:r>
          </a:p>
          <a:p>
            <a:r>
              <a:rPr lang="en-NZ" dirty="0"/>
              <a:t>Due to the company’s success in 2019 one of the company’s competitors, Edu-Developers Ltd bought a 60% controlling stake in the company at the start of the 2020 income year. This enabled Hi-Tech Education Solutions Ltd to invest more in expanding its range of apps and focusing on developing apps rather than sales. As a result Hi-Tech Education Solutions Ltd made a tax loss for the year ended 31 March 2020 of $150,000.</a:t>
            </a:r>
          </a:p>
          <a:p>
            <a:r>
              <a:rPr lang="en-NZ" dirty="0"/>
              <a:t>As Hi-Tech Education Solutions Ltd did not maintain shareholder continuity of at least 49% throughout the 2019 and 2020 income years it will be unable to carry back the loss of $150,000 made in the 2020 year to the 2019 year.</a:t>
            </a:r>
          </a:p>
          <a:p>
            <a:pPr marL="0" indent="0" algn="r">
              <a:buNone/>
            </a:pPr>
            <a:r>
              <a:rPr lang="en-NZ" dirty="0"/>
              <a:t>[</a:t>
            </a:r>
            <a:r>
              <a:rPr lang="en-NZ" i="1" dirty="0"/>
              <a:t>…continued on the next slide</a:t>
            </a:r>
            <a:r>
              <a:rPr lang="en-NZ" dirty="0"/>
              <a:t>]</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82230878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Shareholding continuity is required</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Alternatively, if Edu-Developers Ltd purchased its controlling stake in the company on 31 June 2020, three months into the 2020 income year, Hi-Tech Education Solutions Ltd can attribute the amount of 2020 loss which relates to the part year in which shareholder continuity was maintained (i.e. from 1 April 2020 – 31 June 2020). </a:t>
            </a:r>
          </a:p>
          <a:p>
            <a:r>
              <a:rPr lang="en-NZ" dirty="0"/>
              <a:t>Hi-Tech Education Solutions prepares part-year accounts for the period 1 April 2020 – 31 June 2020 and determines it made a tax loss of $40,000 for that period. As a result of applying a part-year continuity test, Hi-Tech Education Solutions is able to carry back $40,000 of the tax loss it made in the 2020 year and offset it against the total profit it made in the 2019 year.</a:t>
            </a:r>
          </a:p>
          <a:p>
            <a:r>
              <a:rPr lang="en-NZ" dirty="0"/>
              <a:t>Note that the Government has proposed relaxing the tax loss continuity rules for the 2020/2021 and later income years that may impact whether a breach of shareholder continuity has occurred.</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837987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0FF39-AA39-47CD-95ED-C017354319E4}"/>
              </a:ext>
            </a:extLst>
          </p:cNvPr>
          <p:cNvSpPr>
            <a:spLocks noGrp="1"/>
          </p:cNvSpPr>
          <p:nvPr>
            <p:ph type="title"/>
          </p:nvPr>
        </p:nvSpPr>
        <p:spPr/>
        <p:txBody>
          <a:bodyPr/>
          <a:lstStyle/>
          <a:p>
            <a:r>
              <a:rPr lang="en-NZ" dirty="0"/>
              <a:t>INDEX: Miscellaneous issues</a:t>
            </a:r>
          </a:p>
        </p:txBody>
      </p:sp>
      <p:graphicFrame>
        <p:nvGraphicFramePr>
          <p:cNvPr id="3" name="Table 2">
            <a:extLst>
              <a:ext uri="{FF2B5EF4-FFF2-40B4-BE49-F238E27FC236}">
                <a16:creationId xmlns:a16="http://schemas.microsoft.com/office/drawing/2014/main" id="{0562FACF-37D7-4C5D-84CB-B1BE9E4EE730}"/>
              </a:ext>
            </a:extLst>
          </p:cNvPr>
          <p:cNvGraphicFramePr>
            <a:graphicFrameLocks noGrp="1"/>
          </p:cNvGraphicFramePr>
          <p:nvPr>
            <p:extLst>
              <p:ext uri="{D42A27DB-BD31-4B8C-83A1-F6EECF244321}">
                <p14:modId xmlns:p14="http://schemas.microsoft.com/office/powerpoint/2010/main" val="1311501010"/>
              </p:ext>
            </p:extLst>
          </p:nvPr>
        </p:nvGraphicFramePr>
        <p:xfrm>
          <a:off x="134814" y="482594"/>
          <a:ext cx="11906248" cy="560832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1917088669"/>
                    </a:ext>
                  </a:extLst>
                </a:gridCol>
                <a:gridCol w="1540812">
                  <a:extLst>
                    <a:ext uri="{9D8B030D-6E8A-4147-A177-3AD203B41FA5}">
                      <a16:colId xmlns:a16="http://schemas.microsoft.com/office/drawing/2014/main" val="874869625"/>
                    </a:ext>
                  </a:extLst>
                </a:gridCol>
                <a:gridCol w="1155700">
                  <a:extLst>
                    <a:ext uri="{9D8B030D-6E8A-4147-A177-3AD203B41FA5}">
                      <a16:colId xmlns:a16="http://schemas.microsoft.com/office/drawing/2014/main" val="4285952190"/>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3663450234"/>
                  </a:ext>
                </a:extLst>
              </a:tr>
              <a:tr h="216000">
                <a:tc>
                  <a:txBody>
                    <a:bodyPr/>
                    <a:lstStyle/>
                    <a:p>
                      <a:pPr lvl="0" algn="l"/>
                      <a:r>
                        <a:rPr lang="en-NZ" sz="1000" b="1" dirty="0"/>
                        <a:t>Employment allowances &amp; reimbursements</a:t>
                      </a:r>
                    </a:p>
                    <a:p>
                      <a:pPr lvl="1" algn="l"/>
                      <a:r>
                        <a:rPr lang="en-NZ" sz="1000" b="0" dirty="0"/>
                        <a:t>Determination EE001 </a:t>
                      </a:r>
                    </a:p>
                    <a:p>
                      <a:pPr lvl="1" algn="l"/>
                      <a:r>
                        <a:rPr lang="en-NZ" sz="1000" b="0" dirty="0"/>
                        <a:t>Determination EE002 &amp; EE002A</a:t>
                      </a:r>
                    </a:p>
                    <a:p>
                      <a:pPr lvl="2" algn="l"/>
                      <a:r>
                        <a:rPr lang="en-NZ" sz="1000" b="0" dirty="0"/>
                        <a:t>EE001: Telecommunication expenses</a:t>
                      </a:r>
                    </a:p>
                    <a:p>
                      <a:pPr lvl="2" algn="l"/>
                      <a:r>
                        <a:rPr lang="en-NZ" sz="1000" b="0" dirty="0"/>
                        <a:t>EE002: Other working from home expenses </a:t>
                      </a:r>
                    </a:p>
                    <a:p>
                      <a:pPr lvl="2" algn="l"/>
                      <a:r>
                        <a:rPr lang="en-NZ" sz="1000" b="0" dirty="0"/>
                        <a:t>EE002: Purchase of furniture &amp; equipment</a:t>
                      </a:r>
                    </a:p>
                    <a:p>
                      <a:pPr lvl="1" algn="l"/>
                      <a:r>
                        <a:rPr lang="en-NZ" sz="1000" b="0" dirty="0"/>
                        <a:t>Allowances</a:t>
                      </a:r>
                    </a:p>
                    <a:p>
                      <a:pPr lvl="2" algn="l"/>
                      <a:r>
                        <a:rPr lang="en-NZ" sz="1000" b="0" dirty="0"/>
                        <a:t>Example: Essential worker allowance</a:t>
                      </a:r>
                    </a:p>
                    <a:p>
                      <a:pPr lvl="2" algn="l"/>
                      <a:r>
                        <a:rPr lang="en-NZ" sz="1000" b="0" dirty="0"/>
                        <a:t>Example: Working from home allowance</a:t>
                      </a:r>
                    </a:p>
                    <a:p>
                      <a:pPr lvl="2" algn="l"/>
                      <a:r>
                        <a:rPr lang="en-NZ" sz="1000" b="0" dirty="0"/>
                        <a:t>Back paying allowances &amp; time limit for making payments</a:t>
                      </a:r>
                    </a:p>
                    <a:p>
                      <a:pPr lvl="1" algn="l"/>
                      <a:r>
                        <a:rPr lang="en-NZ" sz="1000" b="0" dirty="0"/>
                        <a:t>Reimbursements:</a:t>
                      </a:r>
                    </a:p>
                    <a:p>
                      <a:pPr lvl="2" algn="l"/>
                      <a:r>
                        <a:rPr lang="en-NZ" sz="1000" b="0" dirty="0"/>
                        <a:t>Example: Actual working from home costs</a:t>
                      </a:r>
                    </a:p>
                    <a:p>
                      <a:pPr lvl="2" algn="l"/>
                      <a:r>
                        <a:rPr lang="en-NZ" sz="1000" b="0" dirty="0"/>
                        <a:t>Example: Estimated working from home costs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NZ" sz="1000" b="0" dirty="0"/>
                        <a:t>Example: Estimated working from home costs (within EE001 &amp; EE002 thresholds)</a:t>
                      </a:r>
                    </a:p>
                    <a:p>
                      <a:pPr lvl="2" algn="l"/>
                      <a:r>
                        <a:rPr lang="en-NZ" sz="1000" b="0" dirty="0"/>
                        <a:t>Example: Actual costs for furniture &amp; equipment</a:t>
                      </a:r>
                    </a:p>
                    <a:p>
                      <a:pPr lvl="2" algn="l"/>
                      <a:r>
                        <a:rPr lang="en-NZ" sz="1000" b="0" dirty="0"/>
                        <a:t>Example: Estimated costs for furniture &amp; equipment</a:t>
                      </a:r>
                    </a:p>
                    <a:p>
                      <a:pPr lvl="2" algn="l"/>
                      <a:r>
                        <a:rPr lang="en-NZ" sz="1000" b="0" dirty="0"/>
                        <a:t>Example: Furniture &amp; equipment purchased on behalf of the employer</a:t>
                      </a:r>
                    </a:p>
                    <a:p>
                      <a:pPr lvl="1" algn="l"/>
                      <a:r>
                        <a:rPr lang="en-NZ" sz="1000" b="0" dirty="0"/>
                        <a:t>Business tools: Incidental use &amp; FBT</a:t>
                      </a:r>
                    </a:p>
                    <a:p>
                      <a:pPr lvl="1" algn="l"/>
                      <a:r>
                        <a:rPr lang="en-NZ" sz="1000" b="0" dirty="0"/>
                        <a:t>Home office expenses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14/08/2020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14/08/2020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8"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txBody>
                  <a:tcPr/>
                </a:tc>
                <a:extLst>
                  <a:ext uri="{0D108BD9-81ED-4DB2-BD59-A6C34878D82A}">
                    <a16:rowId xmlns:a16="http://schemas.microsoft.com/office/drawing/2014/main" val="1228583189"/>
                  </a:ext>
                </a:extLst>
              </a:tr>
              <a:tr h="216000">
                <a:tc>
                  <a:txBody>
                    <a:bodyPr/>
                    <a:lstStyle/>
                    <a:p>
                      <a:pPr lvl="0" algn="l"/>
                      <a:r>
                        <a:rPr lang="en-NZ" sz="1000" b="1" dirty="0"/>
                        <a:t>Redundancy, tax &amp; entitlements</a:t>
                      </a:r>
                      <a:r>
                        <a:rPr lang="en-NZ" sz="1000" dirty="0"/>
                        <a:t> – watch the video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25/05/2020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txBody>
                  <a:tcPr/>
                </a:tc>
                <a:extLst>
                  <a:ext uri="{0D108BD9-81ED-4DB2-BD59-A6C34878D82A}">
                    <a16:rowId xmlns:a16="http://schemas.microsoft.com/office/drawing/2014/main" val="1811755634"/>
                  </a:ext>
                </a:extLst>
              </a:tr>
              <a:tr h="216000">
                <a:tc>
                  <a:txBody>
                    <a:bodyPr/>
                    <a:lstStyle/>
                    <a:p>
                      <a:pPr lvl="0" algn="l"/>
                      <a:r>
                        <a:rPr lang="en-NZ" sz="1000" b="1" dirty="0"/>
                        <a:t>Fringe Benefit tax</a:t>
                      </a:r>
                    </a:p>
                    <a:p>
                      <a:pPr lvl="1" algn="l"/>
                      <a:r>
                        <a:rPr lang="en-NZ" sz="1000" dirty="0"/>
                        <a:t>Are vehicles ‘available’ for private use during lockdown?</a:t>
                      </a:r>
                    </a:p>
                    <a:p>
                      <a:pPr lvl="1" algn="l"/>
                      <a:r>
                        <a:rPr lang="en-NZ" sz="1000" dirty="0"/>
                        <a:t>Pool vehicles</a:t>
                      </a:r>
                    </a:p>
                    <a:p>
                      <a:pPr lvl="1" algn="l"/>
                      <a:r>
                        <a:rPr lang="en-NZ" sz="1000" dirty="0"/>
                        <a:t>Home as a place of work</a:t>
                      </a:r>
                    </a:p>
                    <a:p>
                      <a:pPr lvl="1" algn="l"/>
                      <a:r>
                        <a:rPr lang="en-NZ" sz="1000" dirty="0"/>
                        <a:t>Exemptions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26/06/2020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4" action="ppaction://hlinksldjump"/>
                        </a:rPr>
                        <a:t>Link to slide</a:t>
                      </a:r>
                      <a:endParaRPr lang="en-NZ" sz="1000" dirty="0">
                        <a:solidFill>
                          <a:srgbClr val="00664D"/>
                        </a:solidFill>
                      </a:endParaRPr>
                    </a:p>
                  </a:txBody>
                  <a:tcPr/>
                </a:tc>
                <a:extLst>
                  <a:ext uri="{0D108BD9-81ED-4DB2-BD59-A6C34878D82A}">
                    <a16:rowId xmlns:a16="http://schemas.microsoft.com/office/drawing/2014/main" val="174703339"/>
                  </a:ext>
                </a:extLst>
              </a:tr>
              <a:tr h="216000">
                <a:tc>
                  <a:txBody>
                    <a:bodyPr/>
                    <a:lstStyle/>
                    <a:p>
                      <a:pPr lvl="0" algn="l"/>
                      <a:r>
                        <a:rPr lang="en-NZ" sz="1000" b="1" dirty="0"/>
                        <a:t>Student loans</a:t>
                      </a:r>
                    </a:p>
                    <a:p>
                      <a:pPr lvl="1" algn="l"/>
                      <a:r>
                        <a:rPr lang="en-NZ" sz="1000" dirty="0"/>
                        <a:t>Hardship relief for NZ based borrowers</a:t>
                      </a:r>
                    </a:p>
                    <a:p>
                      <a:pPr lvl="1" algn="l"/>
                      <a:r>
                        <a:rPr lang="en-NZ" sz="1000" dirty="0"/>
                        <a:t>Hardship relief for overseas based borrowers</a:t>
                      </a:r>
                    </a:p>
                    <a:p>
                      <a:pPr lvl="1" algn="l"/>
                      <a:r>
                        <a:rPr lang="en-NZ" sz="1000" dirty="0"/>
                        <a:t>Unable to return to NZ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8" action="ppaction://hlinksldjump"/>
                        </a:rPr>
                        <a:t>Link to slide</a:t>
                      </a:r>
                      <a:endParaRPr lang="en-NZ" sz="1000" dirty="0">
                        <a:solidFill>
                          <a:srgbClr val="00664D"/>
                        </a:solidFill>
                      </a:endParaRPr>
                    </a:p>
                  </a:txBody>
                  <a:tcPr/>
                </a:tc>
                <a:extLst>
                  <a:ext uri="{0D108BD9-81ED-4DB2-BD59-A6C34878D82A}">
                    <a16:rowId xmlns:a16="http://schemas.microsoft.com/office/drawing/2014/main" val="2595519935"/>
                  </a:ext>
                </a:extLst>
              </a:tr>
              <a:tr h="216000">
                <a:tc>
                  <a:txBody>
                    <a:bodyPr/>
                    <a:lstStyle/>
                    <a:p>
                      <a:pPr lvl="0" algn="l"/>
                      <a:r>
                        <a:rPr lang="en-NZ" sz="1000" b="1" dirty="0"/>
                        <a:t>Epidemic Preparedness (Oaths and Declarations Act 1957) Immediate Modification Order 2020</a:t>
                      </a:r>
                    </a:p>
                    <a:p>
                      <a:pPr lvl="1" algn="l"/>
                      <a:r>
                        <a:rPr lang="en-NZ" sz="1000" b="0" dirty="0"/>
                        <a:t>Statutory Declarations</a:t>
                      </a:r>
                    </a:p>
                    <a:p>
                      <a:pPr lvl="1" algn="l"/>
                      <a:r>
                        <a:rPr lang="en-NZ" sz="1000" b="0" dirty="0"/>
                        <a:t>Examples of </a:t>
                      </a:r>
                      <a:r>
                        <a:rPr lang="en-NZ" sz="1000" dirty="0"/>
                        <a:t>IR processes that require statutory declarations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20/04/2020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20/04/2020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err="1">
                          <a:solidFill>
                            <a:srgbClr val="00664D"/>
                          </a:solidFill>
                          <a:hlinkClick r:id="rId29"/>
                        </a:rPr>
                        <a:t>MoJ</a:t>
                      </a:r>
                      <a:r>
                        <a:rPr lang="en-NZ" sz="1000" dirty="0">
                          <a:solidFill>
                            <a:srgbClr val="00664D"/>
                          </a:solidFill>
                          <a:hlinkClick r:id="rId29"/>
                        </a:rPr>
                        <a:t> website</a:t>
                      </a:r>
                      <a:endParaRPr lang="en-NZ" sz="1000" dirty="0">
                        <a:solidFill>
                          <a:srgbClr val="00664D"/>
                        </a:solidFill>
                        <a:hlinkClick r:id="rId30"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1" action="ppaction://hlinksldjump"/>
                        </a:rPr>
                        <a:t>Link to slide</a:t>
                      </a:r>
                      <a:endParaRPr lang="en-NZ" sz="1000" dirty="0">
                        <a:solidFill>
                          <a:srgbClr val="00664D"/>
                        </a:solidFill>
                      </a:endParaRPr>
                    </a:p>
                  </a:txBody>
                  <a:tcPr/>
                </a:tc>
                <a:extLst>
                  <a:ext uri="{0D108BD9-81ED-4DB2-BD59-A6C34878D82A}">
                    <a16:rowId xmlns:a16="http://schemas.microsoft.com/office/drawing/2014/main" val="1062635685"/>
                  </a:ext>
                </a:extLst>
              </a:tr>
            </a:tbl>
          </a:graphicData>
        </a:graphic>
      </p:graphicFrame>
    </p:spTree>
    <p:extLst>
      <p:ext uri="{BB962C8B-B14F-4D97-AF65-F5344CB8AC3E}">
        <p14:creationId xmlns:p14="http://schemas.microsoft.com/office/powerpoint/2010/main" val="259039894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a:t>
            </a:r>
            <a:r>
              <a:rPr lang="en-NZ" sz="3200" dirty="0"/>
              <a:t>Interest may be charged if losses are over-estimated</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pPr>
              <a:spcBef>
                <a:spcPts val="0"/>
              </a:spcBef>
            </a:pPr>
            <a:r>
              <a:rPr lang="en-NZ" sz="2000" dirty="0"/>
              <a:t>Ken is self-employed and runs a Fish and Chip shop that has been affected by COVID-19 and expects to make a loss in the 2021 income year. Ken’s business is eligible for the loss carry back scheme and he has estimated a loss of $20,000 for the year ended 31 March 2021. Ken has until the 7 May 2020, or the date he files his 2020 income tax return, to re-estimate his final 2020 provisional tax. Ken re-estimates his 2020 provisional tax, taking his expected loss to carry back into account, and receives a refund of $3,000 of provisional tax he has already paid.</a:t>
            </a:r>
          </a:p>
          <a:p>
            <a:pPr>
              <a:spcBef>
                <a:spcPts val="0"/>
              </a:spcBef>
            </a:pPr>
            <a:r>
              <a:rPr lang="en-NZ" sz="2000" dirty="0"/>
              <a:t>However, Ken ultimately over-estimated his loss as despite being closed for several weeks his business saw a surge in demand once operating restrictions eased which he did not anticipate. As a result, Ken’s Fish and Chip shop actually made a taxable profit for the year ended 31 March 2021. </a:t>
            </a:r>
          </a:p>
          <a:p>
            <a:pPr>
              <a:spcBef>
                <a:spcPts val="0"/>
              </a:spcBef>
            </a:pPr>
            <a:r>
              <a:rPr lang="en-NZ" sz="2000" dirty="0"/>
              <a:t>Ken files his 2020 tax return in which he has a terminal tax liability of $6,000.  Ken therefore has underpaid his 2020 income tax by $6,000 (based on his provisional tax estimate of nil). UOMI will apply on his underpayment in accordance with the provisional tax and UOMI rules.</a:t>
            </a:r>
          </a:p>
          <a:p>
            <a:pPr>
              <a:spcBef>
                <a:spcPts val="0"/>
              </a:spcBef>
            </a:pPr>
            <a:r>
              <a:rPr lang="en-NZ" sz="2000" dirty="0"/>
              <a:t>If overestimating a loss carry back results in an under payment of tax, UOMI will apply from the date the underpayment of tax arose until the underpaid tax is paid.  Therefore, Ken will be unable to seek remission of UOMI under the COVID-19 UOMI relief provisions. </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07/05/2020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17413407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Losses in the 2019/20 tax year</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Golden Beach Kayaking Ltd operates kayaking tours in Abel Tasman National Park and makes the majority of its income for the year in the summer months. The company experienced a significant reduction in bookings and a number of cancellations from early December 2019 as a result of COVID-19 which has resulted in it making a loss for the year ended 31 March 2020 of $70,000. In the prior year the company made a taxable profit of $95,000 and paid tax of $26,600.</a:t>
            </a:r>
          </a:p>
          <a:p>
            <a:r>
              <a:rPr lang="en-NZ" dirty="0"/>
              <a:t>Golden Beach Kayaking Ltd is eligible for the loss carry back scheme and is entitled to carry its 2020 loss back to the 2019 year. To do so:</a:t>
            </a:r>
          </a:p>
          <a:p>
            <a:pPr lvl="1"/>
            <a:r>
              <a:rPr lang="en-NZ" dirty="0"/>
              <a:t>Golden Beach Kayaking Ltd will need to amend its tax return for the year ended 31 March 2019 to receive a refund of the overpaid tax in 2019.  They can do this by:</a:t>
            </a:r>
          </a:p>
          <a:p>
            <a:pPr lvl="2"/>
            <a:r>
              <a:rPr lang="en-NZ" dirty="0"/>
              <a:t>Amending the 2019 tax return via </a:t>
            </a:r>
            <a:r>
              <a:rPr lang="en-NZ" dirty="0" err="1"/>
              <a:t>myIR</a:t>
            </a:r>
            <a:r>
              <a:rPr lang="en-NZ" dirty="0"/>
              <a:t>; or</a:t>
            </a:r>
          </a:p>
          <a:p>
            <a:pPr lvl="2"/>
            <a:r>
              <a:rPr lang="en-NZ" dirty="0"/>
              <a:t>Making a s 113 request in writing, requesting the amendment of its 2019 tax return. </a:t>
            </a:r>
          </a:p>
          <a:p>
            <a:pPr lvl="1"/>
            <a:r>
              <a:rPr lang="en-NZ" dirty="0"/>
              <a:t>The fastest and easiest way to make the amendment is via </a:t>
            </a:r>
            <a:r>
              <a:rPr lang="en-NZ" dirty="0" err="1"/>
              <a:t>myIR</a:t>
            </a:r>
            <a:r>
              <a:rPr lang="en-NZ" dirty="0"/>
              <a:t> as refunds will be paid more quickly.</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27990574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LCB example: Losses in the 2020/21 tax year</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sz="2000" dirty="0"/>
              <a:t>Wiki </a:t>
            </a:r>
            <a:r>
              <a:rPr lang="en-NZ" sz="2000" dirty="0" err="1"/>
              <a:t>Wiki</a:t>
            </a:r>
            <a:r>
              <a:rPr lang="en-NZ" sz="2000" dirty="0"/>
              <a:t> Hospitality Limited (Wiki) has had a profitable year for the year ended 31 March 2020. It has not yet finalised its tax return, but it is expected to return $2m net income. Its final provisional tax payment for the expected $2m income is coming up on May 7, where it expects to pay $250,000 in tax (it has already paid $310,000 in early provisional tax instalments). </a:t>
            </a:r>
          </a:p>
          <a:p>
            <a:r>
              <a:rPr lang="en-NZ" sz="2000" dirty="0"/>
              <a:t>However, because of COVID-19, it is not operating at the moment, and does not know when it will be allowed to resume operating. It is still paying its staff (supported by the wage subsidy scheme) and rent. It seems inevitable that it will make a loss in the year ended 31 March 2021. In early May, the directors meet with the CFO and forecast some scenarios. In all the scenarios, Wiki will make a loss of $1.5m for the year-ended 31 March 2021, although some scenarios sees it making a $2m loss. </a:t>
            </a:r>
          </a:p>
          <a:p>
            <a:r>
              <a:rPr lang="en-NZ" sz="2000" dirty="0"/>
              <a:t>Knowing it will face use-of-money-interest charges if it over-estimates its loss, Wiki decides to carry-back the more certain loss of $1.5m to the 2019/20 year, and re-estimate its income for that year to $500,000 (down from $2m). Because it has already paid $310,000 in tax, it pays nothing on May 7, and receives a refund of $170,000 from its earlier provisional tax payment. In short, for the 2019/20 year, Wiki returns $500,000 of income and pays $140,000 tax, receiving back its earlier payments as refunds.</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pic>
        <p:nvPicPr>
          <p:cNvPr id="8" name="Picture 7">
            <a:extLst>
              <a:ext uri="{FF2B5EF4-FFF2-40B4-BE49-F238E27FC236}">
                <a16:creationId xmlns:a16="http://schemas.microsoft.com/office/drawing/2014/main" id="{1BC26493-5E26-4314-B0FF-FCAED28E1A84}"/>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62775512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Groups of companies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sz="2200" dirty="0"/>
              <a:t>Streamline Supplies Group is a 100% wholly owned group that manufactures and supplies hospitality and kitchen equipment to a range of commercial operators in New Zealand. Some companies within the group focus on manufacturing while Streamline Distribution Ltd is responsible for sales within New Zealand.</a:t>
            </a:r>
          </a:p>
          <a:p>
            <a:r>
              <a:rPr lang="en-NZ" sz="2200" dirty="0"/>
              <a:t>In the year ended 31 March 2019, Streamline Distribution Ltd made a taxable profit of $420,000. It grouped its profits with other members within the Streamline Supplies Group which, overall, made a group taxable profit of $2.5 million. </a:t>
            </a:r>
          </a:p>
          <a:p>
            <a:pPr>
              <a:tabLst>
                <a:tab pos="7988300" algn="l"/>
              </a:tabLst>
            </a:pPr>
            <a:r>
              <a:rPr lang="en-NZ" sz="2200" dirty="0"/>
              <a:t>All companies within the Group faced a downturn in revenue in the 2020 income year due to COVID-19. Streamline Distribution Ltd has been the most significantly affected company within the group and in the year ended 31 March 2020, Streamline Distribution Ltd made a tax loss of $120,000 largely due to making virtually no sales in the last quarter of the 2020 income year. Streamline Distribution Ltd wishes to carry back its loss to the 2019 income year and offset it against other companies in the Group. 	</a:t>
            </a:r>
            <a:r>
              <a:rPr lang="en-NZ" sz="2000" dirty="0"/>
              <a:t>[</a:t>
            </a:r>
            <a:r>
              <a:rPr lang="en-NZ" sz="2000" i="1" dirty="0"/>
              <a:t>…continued on the next slide</a:t>
            </a:r>
            <a:r>
              <a:rPr lang="en-NZ" sz="2000" dirty="0"/>
              <a:t>]</a:t>
            </a:r>
            <a:endParaRPr lang="en-NZ" sz="2200" dirty="0"/>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5550775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r>
              <a:rPr lang="en-NZ" dirty="0"/>
              <a:t>LCB example: Groups of companies</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Before Streamline Distribution Ltd can group its carry back loss and carry back to the 2019 year it must first make maximum use of the ability to group the loss in the 2020 year itself with its other 100% wholly owned companies in the Group.</a:t>
            </a:r>
          </a:p>
          <a:p>
            <a:r>
              <a:rPr lang="en-NZ" dirty="0"/>
              <a:t>Together the other members of Streamline Supplies Group (excluding Streamline Distribution Ltd) made a taxable profit for the year ended 31 March 2020 of $90,000. Streamline Distribution Ltd must first group its loss of $120,000 with the other Group companies. As a result, the tax loss available to carry back to the 2019 year is $30,000.</a:t>
            </a:r>
          </a:p>
          <a:p>
            <a:r>
              <a:rPr lang="en-NZ" dirty="0"/>
              <a:t>Streamline Distribution Ltd can carry back $30,000 of its 2020 tax loss and offset this against the 2019 profits of other companies in Streamline Supplies Group. </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03413433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pPr>
              <a:tabLst>
                <a:tab pos="10044113" algn="l"/>
              </a:tabLst>
            </a:pPr>
            <a:r>
              <a:rPr lang="en-NZ" dirty="0"/>
              <a:t>LCB example: Charitable donations	</a:t>
            </a:r>
            <a:r>
              <a:rPr lang="en-NZ" sz="1600" b="0" dirty="0"/>
              <a:t>s. IZ  8(2)(a)</a:t>
            </a:r>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GB" dirty="0"/>
              <a:t>Jack operates a handyman business as a sole trader. Jack was retired for most of 2019 but towards the end of the year decided to start up his handyman business to keep himself busy. As it was only operating for a few weeks during the last quarter of 2019, for the year ended 31 March 2019, Jack’s business made a profit before tax of $5,000.</a:t>
            </a:r>
            <a:endParaRPr lang="en-NZ" dirty="0"/>
          </a:p>
          <a:p>
            <a:r>
              <a:rPr lang="en-GB" dirty="0"/>
              <a:t>Jack decided to donate some of his small 2019 profit. He donated $2,000 for which he received a tax credit of $666 for charitable donations he made during the year. </a:t>
            </a:r>
            <a:endParaRPr lang="en-NZ" dirty="0"/>
          </a:p>
          <a:p>
            <a:r>
              <a:rPr lang="en-GB" dirty="0"/>
              <a:t>For the year ended 31 March 2020 Jack’s business made a $5,000 tax loss. He wants to know whether he can carry back the full 2020 tax loss to 2019?</a:t>
            </a:r>
            <a:endParaRPr lang="en-NZ" dirty="0"/>
          </a:p>
          <a:p>
            <a:r>
              <a:rPr lang="en-GB" dirty="0"/>
              <a:t>As the loss carry back provisions do not allow a loss to be carried back and offset against donations for which a tax credit has been claimed, Jack can only carry back $3,000 of his tax loss to the 2019 year. The balance ($2,000) can be carried forward to offset future years’ profits.</a:t>
            </a:r>
            <a:endParaRPr lang="en-NZ" dirty="0"/>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1348056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2575-0AC9-4249-BC25-8B59744B586A}"/>
              </a:ext>
            </a:extLst>
          </p:cNvPr>
          <p:cNvSpPr>
            <a:spLocks noGrp="1"/>
          </p:cNvSpPr>
          <p:nvPr>
            <p:ph type="title"/>
          </p:nvPr>
        </p:nvSpPr>
        <p:spPr/>
        <p:txBody>
          <a:bodyPr/>
          <a:lstStyle/>
          <a:p>
            <a:pPr marL="2422525" indent="-2422525">
              <a:tabLst>
                <a:tab pos="10044113" algn="l"/>
              </a:tabLst>
            </a:pPr>
            <a:r>
              <a:rPr lang="en-NZ" dirty="0"/>
              <a:t>LCB example:	Time bar is extended if a return is amended to include a carried back loss</a:t>
            </a:r>
            <a:endParaRPr lang="en-NZ" sz="1600" b="0" dirty="0"/>
          </a:p>
        </p:txBody>
      </p:sp>
      <p:sp>
        <p:nvSpPr>
          <p:cNvPr id="3" name="Content Placeholder 2">
            <a:extLst>
              <a:ext uri="{FF2B5EF4-FFF2-40B4-BE49-F238E27FC236}">
                <a16:creationId xmlns:a16="http://schemas.microsoft.com/office/drawing/2014/main" id="{4A58011F-A1DB-492D-BCA4-A6810877C87B}"/>
              </a:ext>
            </a:extLst>
          </p:cNvPr>
          <p:cNvSpPr>
            <a:spLocks noGrp="1"/>
          </p:cNvSpPr>
          <p:nvPr>
            <p:ph idx="1"/>
          </p:nvPr>
        </p:nvSpPr>
        <p:spPr/>
        <p:txBody>
          <a:bodyPr/>
          <a:lstStyle/>
          <a:p>
            <a:r>
              <a:rPr lang="en-NZ" dirty="0"/>
              <a:t>Snow Ski Resort Ltd filed its 2019 income tax return declaring $1 million of profit on 31 March 2020. The time bar for Snow Ski Resort </a:t>
            </a:r>
            <a:r>
              <a:rPr lang="en-NZ" dirty="0" err="1"/>
              <a:t>Ltd’s</a:t>
            </a:r>
            <a:r>
              <a:rPr lang="en-NZ" dirty="0"/>
              <a:t> 2019 tax return is effective from 31 March 2024.  </a:t>
            </a:r>
          </a:p>
          <a:p>
            <a:r>
              <a:rPr lang="en-NZ" dirty="0"/>
              <a:t>Following a challenging 2020 operating year, Snow Ski Resort Ltd makes a $1 million loss for the year ended 31 March 2020. The company elects to carry back its 2020 loss to 2019 and files its 2020 income tax return with losses reduced by $1 million and seeks amendment to its 2019 assessment to reduce taxable income to nil, which IR accepts.  Snow Ski Resort </a:t>
            </a:r>
            <a:r>
              <a:rPr lang="en-NZ" dirty="0" err="1"/>
              <a:t>Ltd’s</a:t>
            </a:r>
            <a:r>
              <a:rPr lang="en-NZ" dirty="0"/>
              <a:t> 2020 tax return was filed on 31 March 2021 and therefore the time bar for the 2020 year is effective from 31 March 2025.  </a:t>
            </a:r>
          </a:p>
          <a:p>
            <a:r>
              <a:rPr lang="en-NZ" dirty="0"/>
              <a:t>IR later investigates the 2020 year.  If the Commissioner reassesses the 2020 year on (or before) 31 March 2025 she can also reassess the 2019 year at the same time.</a:t>
            </a:r>
          </a:p>
        </p:txBody>
      </p:sp>
      <p:sp>
        <p:nvSpPr>
          <p:cNvPr id="4" name="Text Placeholder 3">
            <a:extLst>
              <a:ext uri="{FF2B5EF4-FFF2-40B4-BE49-F238E27FC236}">
                <a16:creationId xmlns:a16="http://schemas.microsoft.com/office/drawing/2014/main" id="{103DD44A-C25A-4737-B4B9-5627EDED2B49}"/>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4A928D0B-F50D-48EF-BA63-E404D3C0584A}"/>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8B31CDFA-FE22-4D23-84E0-7EE4F77B65C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23888764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2129-92E0-4AE1-9029-8203FFF542A0}"/>
              </a:ext>
            </a:extLst>
          </p:cNvPr>
          <p:cNvSpPr>
            <a:spLocks noGrp="1"/>
          </p:cNvSpPr>
          <p:nvPr>
            <p:ph type="title"/>
          </p:nvPr>
        </p:nvSpPr>
        <p:spPr/>
        <p:txBody>
          <a:bodyPr/>
          <a:lstStyle/>
          <a:p>
            <a:r>
              <a:rPr lang="en-NZ" dirty="0"/>
              <a:t>Is the loss carry-back scheme compulsory?</a:t>
            </a:r>
          </a:p>
        </p:txBody>
      </p:sp>
      <p:sp>
        <p:nvSpPr>
          <p:cNvPr id="3" name="Content Placeholder 2">
            <a:extLst>
              <a:ext uri="{FF2B5EF4-FFF2-40B4-BE49-F238E27FC236}">
                <a16:creationId xmlns:a16="http://schemas.microsoft.com/office/drawing/2014/main" id="{1DAE8EB0-1B91-405C-8C05-7A2347569855}"/>
              </a:ext>
            </a:extLst>
          </p:cNvPr>
          <p:cNvSpPr>
            <a:spLocks noGrp="1"/>
          </p:cNvSpPr>
          <p:nvPr>
            <p:ph idx="1"/>
          </p:nvPr>
        </p:nvSpPr>
        <p:spPr/>
        <p:txBody>
          <a:bodyPr/>
          <a:lstStyle/>
          <a:p>
            <a:r>
              <a:rPr lang="en-GB" dirty="0"/>
              <a:t>No. It is voluntary. </a:t>
            </a:r>
            <a:r>
              <a:rPr lang="en-NZ" dirty="0"/>
              <a:t> </a:t>
            </a:r>
          </a:p>
          <a:p>
            <a:endParaRPr lang="en-NZ" dirty="0"/>
          </a:p>
          <a:p>
            <a:r>
              <a:rPr lang="en-GB" dirty="0"/>
              <a:t>Firms will also be able to choose how much to carry back (subject to limits described elsewhere). Losses that are not carried back will be carried forward subject to the continuity rules.</a:t>
            </a:r>
            <a:r>
              <a:rPr lang="en-NZ" dirty="0"/>
              <a:t> </a:t>
            </a:r>
          </a:p>
          <a:p>
            <a:endParaRPr lang="en-NZ" dirty="0"/>
          </a:p>
          <a:p>
            <a:r>
              <a:rPr lang="en-NZ" dirty="0"/>
              <a:t>Note that the Government has proposed relaxing the tax loss continuity rules for the 2020/2021 and later income years that may impact whether a breach of shareholder continuity has occurred.</a:t>
            </a:r>
          </a:p>
          <a:p>
            <a:endParaRPr lang="en-NZ" dirty="0"/>
          </a:p>
        </p:txBody>
      </p:sp>
      <p:sp>
        <p:nvSpPr>
          <p:cNvPr id="4" name="Text Placeholder 3">
            <a:extLst>
              <a:ext uri="{FF2B5EF4-FFF2-40B4-BE49-F238E27FC236}">
                <a16:creationId xmlns:a16="http://schemas.microsoft.com/office/drawing/2014/main" id="{6F348E46-355E-4045-A4C2-2C1EDB4CDF44}"/>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F4508DE9-EC50-40D7-8AC8-7D81835399AF}"/>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418706610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2129-92E0-4AE1-9029-8203FFF542A0}"/>
              </a:ext>
            </a:extLst>
          </p:cNvPr>
          <p:cNvSpPr>
            <a:spLocks noGrp="1"/>
          </p:cNvSpPr>
          <p:nvPr>
            <p:ph type="title"/>
          </p:nvPr>
        </p:nvSpPr>
        <p:spPr/>
        <p:txBody>
          <a:bodyPr/>
          <a:lstStyle/>
          <a:p>
            <a:r>
              <a:rPr lang="en-NZ" dirty="0"/>
              <a:t>More information about the Loss Carry-Back scheme</a:t>
            </a:r>
          </a:p>
        </p:txBody>
      </p:sp>
      <p:sp>
        <p:nvSpPr>
          <p:cNvPr id="3" name="Content Placeholder 2">
            <a:extLst>
              <a:ext uri="{FF2B5EF4-FFF2-40B4-BE49-F238E27FC236}">
                <a16:creationId xmlns:a16="http://schemas.microsoft.com/office/drawing/2014/main" id="{1DAE8EB0-1B91-405C-8C05-7A2347569855}"/>
              </a:ext>
            </a:extLst>
          </p:cNvPr>
          <p:cNvSpPr>
            <a:spLocks noGrp="1"/>
          </p:cNvSpPr>
          <p:nvPr>
            <p:ph idx="1"/>
          </p:nvPr>
        </p:nvSpPr>
        <p:spPr/>
        <p:txBody>
          <a:bodyPr/>
          <a:lstStyle/>
          <a:p>
            <a:pPr marL="0" indent="0">
              <a:spcBef>
                <a:spcPts val="0"/>
              </a:spcBef>
              <a:buNone/>
            </a:pPr>
            <a:r>
              <a:rPr lang="en-NZ" dirty="0"/>
              <a:t>You can find out more about the loss carry-back scheme on our website:</a:t>
            </a:r>
          </a:p>
          <a:p>
            <a:pPr lvl="1">
              <a:spcBef>
                <a:spcPts val="0"/>
              </a:spcBef>
            </a:pPr>
            <a:r>
              <a:rPr lang="en-NZ" dirty="0">
                <a:hlinkClick r:id="rId2"/>
              </a:rPr>
              <a:t>COVID-19 Temporary loss carry-back scheme</a:t>
            </a:r>
            <a:r>
              <a:rPr lang="en-NZ" dirty="0"/>
              <a:t>;</a:t>
            </a:r>
          </a:p>
          <a:p>
            <a:pPr lvl="1">
              <a:spcBef>
                <a:spcPts val="0"/>
              </a:spcBef>
            </a:pPr>
            <a:r>
              <a:rPr lang="en-NZ" dirty="0">
                <a:hlinkClick r:id="rId3"/>
              </a:rPr>
              <a:t>Eligibility for loss carry-back</a:t>
            </a:r>
            <a:r>
              <a:rPr lang="en-NZ" dirty="0"/>
              <a:t>;</a:t>
            </a:r>
          </a:p>
          <a:p>
            <a:pPr lvl="1">
              <a:spcBef>
                <a:spcPts val="0"/>
              </a:spcBef>
            </a:pPr>
            <a:r>
              <a:rPr lang="en-NZ" dirty="0">
                <a:hlinkClick r:id="rId4"/>
              </a:rPr>
              <a:t>How loss carry-backs affect your tax and other obligations</a:t>
            </a:r>
            <a:r>
              <a:rPr lang="en-NZ" dirty="0"/>
              <a:t>, which provides guidance on:</a:t>
            </a:r>
          </a:p>
          <a:p>
            <a:pPr lvl="2">
              <a:spcBef>
                <a:spcPts val="0"/>
              </a:spcBef>
            </a:pPr>
            <a:r>
              <a:rPr lang="en-NZ" dirty="0"/>
              <a:t>Donation tax credits;</a:t>
            </a:r>
          </a:p>
          <a:p>
            <a:pPr lvl="2">
              <a:spcBef>
                <a:spcPts val="0"/>
              </a:spcBef>
            </a:pPr>
            <a:r>
              <a:rPr lang="en-NZ" dirty="0"/>
              <a:t>Working for Families tax credits, Student Loans, and Child Support;</a:t>
            </a:r>
          </a:p>
          <a:p>
            <a:pPr lvl="2">
              <a:spcBef>
                <a:spcPts val="0"/>
              </a:spcBef>
            </a:pPr>
            <a:r>
              <a:rPr lang="en-NZ" dirty="0"/>
              <a:t>Shareholder salaries paid, Dividends paid, Subvention payments made and Group offsets;</a:t>
            </a:r>
          </a:p>
          <a:p>
            <a:pPr lvl="2">
              <a:spcBef>
                <a:spcPts val="0"/>
              </a:spcBef>
            </a:pPr>
            <a:r>
              <a:rPr lang="en-NZ" dirty="0"/>
              <a:t>Time bar</a:t>
            </a:r>
          </a:p>
          <a:p>
            <a:pPr lvl="2">
              <a:spcBef>
                <a:spcPts val="0"/>
              </a:spcBef>
            </a:pPr>
            <a:r>
              <a:rPr lang="en-NZ" dirty="0"/>
              <a:t>Outstanding debt &amp; UOMI;</a:t>
            </a:r>
          </a:p>
          <a:p>
            <a:pPr lvl="2">
              <a:spcBef>
                <a:spcPts val="0"/>
              </a:spcBef>
            </a:pPr>
            <a:r>
              <a:rPr lang="en-NZ" dirty="0"/>
              <a:t>Self assessment;</a:t>
            </a:r>
          </a:p>
          <a:p>
            <a:pPr lvl="2">
              <a:spcBef>
                <a:spcPts val="0"/>
              </a:spcBef>
            </a:pPr>
            <a:r>
              <a:rPr lang="en-NZ" dirty="0"/>
              <a:t>Residential rental property ring-fencing.</a:t>
            </a:r>
          </a:p>
          <a:p>
            <a:pPr lvl="1">
              <a:spcBef>
                <a:spcPts val="0"/>
              </a:spcBef>
            </a:pPr>
            <a:r>
              <a:rPr lang="en-NZ" dirty="0">
                <a:hlinkClick r:id="rId5"/>
              </a:rPr>
              <a:t>Claiming the loss carry-back</a:t>
            </a:r>
            <a:r>
              <a:rPr lang="en-NZ" dirty="0"/>
              <a:t>;</a:t>
            </a:r>
          </a:p>
          <a:p>
            <a:pPr lvl="1">
              <a:spcBef>
                <a:spcPts val="0"/>
              </a:spcBef>
            </a:pPr>
            <a:r>
              <a:rPr lang="en-NZ" dirty="0">
                <a:hlinkClick r:id="rId6"/>
              </a:rPr>
              <a:t>Where on your return to claim the loss carry-back</a:t>
            </a:r>
            <a:r>
              <a:rPr lang="en-NZ" dirty="0"/>
              <a:t> for:</a:t>
            </a:r>
          </a:p>
          <a:p>
            <a:pPr lvl="2">
              <a:spcBef>
                <a:spcPts val="0"/>
              </a:spcBef>
            </a:pPr>
            <a:r>
              <a:rPr lang="en-NZ" dirty="0"/>
              <a:t>Individuals, Companies, Partnerships &amp; LTC’s, Trusts, Maori authorities, Clubs or societies and Registered superannuation funds.</a:t>
            </a:r>
          </a:p>
          <a:p>
            <a:pPr>
              <a:spcBef>
                <a:spcPts val="0"/>
              </a:spcBef>
            </a:pPr>
            <a:endParaRPr lang="en-NZ" dirty="0"/>
          </a:p>
          <a:p>
            <a:pPr>
              <a:spcBef>
                <a:spcPts val="0"/>
              </a:spcBef>
            </a:pPr>
            <a:endParaRPr lang="en-NZ" dirty="0"/>
          </a:p>
        </p:txBody>
      </p:sp>
      <p:sp>
        <p:nvSpPr>
          <p:cNvPr id="4" name="Text Placeholder 3">
            <a:extLst>
              <a:ext uri="{FF2B5EF4-FFF2-40B4-BE49-F238E27FC236}">
                <a16:creationId xmlns:a16="http://schemas.microsoft.com/office/drawing/2014/main" id="{6F348E46-355E-4045-A4C2-2C1EDB4CDF44}"/>
              </a:ext>
            </a:extLst>
          </p:cNvPr>
          <p:cNvSpPr>
            <a:spLocks noGrp="1"/>
          </p:cNvSpPr>
          <p:nvPr>
            <p:ph type="body" sz="quarter" idx="10"/>
          </p:nvPr>
        </p:nvSpPr>
        <p:spPr/>
        <p:txBody>
          <a:bodyPr/>
          <a:lstStyle/>
          <a:p>
            <a:r>
              <a:rPr lang="en-NZ" dirty="0"/>
              <a:t>Published: 04/05/2020</a:t>
            </a:r>
          </a:p>
        </p:txBody>
      </p:sp>
      <p:sp>
        <p:nvSpPr>
          <p:cNvPr id="5" name="Text Placeholder 4">
            <a:extLst>
              <a:ext uri="{FF2B5EF4-FFF2-40B4-BE49-F238E27FC236}">
                <a16:creationId xmlns:a16="http://schemas.microsoft.com/office/drawing/2014/main" id="{F4508DE9-EC50-40D7-8AC8-7D81835399AF}"/>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116627060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Government Policy Initiatives</a:t>
            </a:r>
            <a:br>
              <a:rPr lang="en-US" altLang="en-US" sz="3100" dirty="0"/>
            </a:br>
            <a:r>
              <a:rPr lang="en-US" altLang="en-US" sz="3100" dirty="0"/>
              <a:t>[announced 1</a:t>
            </a:r>
            <a:r>
              <a:rPr lang="en-US" altLang="en-US" sz="3100" baseline="30000" dirty="0"/>
              <a:t>st</a:t>
            </a:r>
            <a:r>
              <a:rPr lang="en-US" altLang="en-US" sz="3100" dirty="0"/>
              <a:t> May 2020]</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p:txBody>
          <a:bodyPr/>
          <a:lstStyle/>
          <a:p>
            <a:r>
              <a:rPr lang="en-US" altLang="en-US" dirty="0"/>
              <a:t>Small Business Cashflow (loan) Scheme</a:t>
            </a:r>
            <a:endParaRPr lang="en-NZ" dirty="0"/>
          </a:p>
        </p:txBody>
      </p:sp>
    </p:spTree>
    <p:extLst>
      <p:ext uri="{BB962C8B-B14F-4D97-AF65-F5344CB8AC3E}">
        <p14:creationId xmlns:p14="http://schemas.microsoft.com/office/powerpoint/2010/main" val="40783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Government Policy Initiatives</a:t>
            </a:r>
            <a:br>
              <a:rPr lang="en-US" altLang="en-US" sz="3100" dirty="0"/>
            </a:br>
            <a:r>
              <a:rPr lang="en-US" altLang="en-US" sz="3100" dirty="0"/>
              <a:t>[announced 17</a:t>
            </a:r>
            <a:r>
              <a:rPr lang="en-US" altLang="en-US" sz="3100" baseline="30000" dirty="0"/>
              <a:t>th</a:t>
            </a:r>
            <a:r>
              <a:rPr lang="en-US" altLang="en-US" sz="3100" dirty="0"/>
              <a:t> March 2020]</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a:xfrm>
            <a:off x="914399" y="3886200"/>
            <a:ext cx="10363199" cy="1752600"/>
          </a:xfrm>
        </p:spPr>
        <p:txBody>
          <a:bodyPr numCol="1"/>
          <a:lstStyle/>
          <a:p>
            <a:pPr>
              <a:spcBef>
                <a:spcPts val="0"/>
              </a:spcBef>
            </a:pPr>
            <a:r>
              <a:rPr lang="en-NZ" altLang="en-US" sz="1800" dirty="0"/>
              <a:t>Reintroduction of depreciation on commercial buildings;</a:t>
            </a:r>
          </a:p>
          <a:p>
            <a:pPr>
              <a:spcBef>
                <a:spcPts val="0"/>
              </a:spcBef>
            </a:pPr>
            <a:r>
              <a:rPr lang="en-NZ" altLang="en-US" sz="1800" dirty="0"/>
              <a:t>Increase in the provisional tax threshold;</a:t>
            </a:r>
          </a:p>
          <a:p>
            <a:pPr>
              <a:spcBef>
                <a:spcPts val="0"/>
              </a:spcBef>
            </a:pPr>
            <a:r>
              <a:rPr lang="en-NZ" altLang="en-US" sz="1800" dirty="0"/>
              <a:t>Up-front deduction of low value assets threshold increase;</a:t>
            </a:r>
          </a:p>
          <a:p>
            <a:pPr>
              <a:spcBef>
                <a:spcPts val="0"/>
              </a:spcBef>
            </a:pPr>
            <a:r>
              <a:rPr lang="en-NZ" altLang="en-US" sz="1800" dirty="0"/>
              <a:t>Research &amp; Development Tax Credit refundability;</a:t>
            </a:r>
          </a:p>
          <a:p>
            <a:pPr>
              <a:spcBef>
                <a:spcPts val="0"/>
              </a:spcBef>
            </a:pPr>
            <a:r>
              <a:rPr lang="en-NZ" altLang="en-US" sz="1800" dirty="0"/>
              <a:t>Use of Money Interest relief;</a:t>
            </a:r>
          </a:p>
          <a:p>
            <a:pPr>
              <a:spcBef>
                <a:spcPts val="0"/>
              </a:spcBef>
            </a:pPr>
            <a:r>
              <a:rPr lang="en-NZ" altLang="en-US" sz="1800" dirty="0"/>
              <a:t>Information sharing;</a:t>
            </a:r>
          </a:p>
          <a:p>
            <a:pPr>
              <a:spcBef>
                <a:spcPts val="0"/>
              </a:spcBef>
            </a:pPr>
            <a:r>
              <a:rPr lang="en-NZ" altLang="en-US" sz="1800" dirty="0"/>
              <a:t>In Work Tax Credit eligibility criteria;</a:t>
            </a:r>
          </a:p>
          <a:p>
            <a:pPr>
              <a:spcBef>
                <a:spcPts val="0"/>
              </a:spcBef>
            </a:pPr>
            <a:r>
              <a:rPr lang="en-NZ" altLang="en-US" sz="1800" dirty="0"/>
              <a:t>Working for families tax credit entitlement for emergency benefit recipients;</a:t>
            </a:r>
          </a:p>
          <a:p>
            <a:pPr>
              <a:spcBef>
                <a:spcPts val="0"/>
              </a:spcBef>
            </a:pPr>
            <a:r>
              <a:rPr lang="en-NZ" altLang="en-US" sz="1800" dirty="0"/>
              <a:t>Increase in the winter energy payment</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dirty="0"/>
              <a:t>Small Business Cashflow (loan) Scheme</a:t>
            </a:r>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dirty="0"/>
              <a:t>Read the </a:t>
            </a:r>
            <a:r>
              <a:rPr lang="en-NZ" dirty="0">
                <a:hlinkClick r:id="rId2"/>
              </a:rPr>
              <a:t>announcement</a:t>
            </a:r>
            <a:r>
              <a:rPr lang="en-NZ" dirty="0"/>
              <a:t> from the Government</a:t>
            </a:r>
          </a:p>
          <a:p>
            <a:pPr lvl="1"/>
            <a:endParaRPr lang="en-NZ" dirty="0"/>
          </a:p>
          <a:p>
            <a:pPr lvl="1"/>
            <a:endParaRPr lang="en-NZ" dirty="0"/>
          </a:p>
          <a:p>
            <a:r>
              <a:rPr lang="en-NZ" dirty="0"/>
              <a:t>Apply via </a:t>
            </a:r>
            <a:r>
              <a:rPr lang="en-NZ" dirty="0" err="1"/>
              <a:t>myIR</a:t>
            </a:r>
            <a:r>
              <a:rPr lang="en-NZ" dirty="0"/>
              <a:t> from 12 May 2020 until 31</a:t>
            </a:r>
            <a:r>
              <a:rPr lang="en-NZ" baseline="30000" dirty="0"/>
              <a:t>st</a:t>
            </a:r>
            <a:r>
              <a:rPr lang="en-NZ" dirty="0"/>
              <a:t> December 2020</a:t>
            </a:r>
          </a:p>
        </p:txBody>
      </p:sp>
    </p:spTree>
    <p:extLst>
      <p:ext uri="{BB962C8B-B14F-4D97-AF65-F5344CB8AC3E}">
        <p14:creationId xmlns:p14="http://schemas.microsoft.com/office/powerpoint/2010/main" val="103835272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Small Business Cashflow scheme</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pPr>
              <a:spcBef>
                <a:spcPts val="0"/>
              </a:spcBef>
            </a:pPr>
            <a:r>
              <a:rPr lang="en-NZ" dirty="0"/>
              <a:t>Small to medium business owners, including sole traders and the self-employed, may be eligible for a one-off loan if they have been adversely affected by COVID-19.</a:t>
            </a:r>
          </a:p>
          <a:p>
            <a:r>
              <a:rPr lang="en-NZ" dirty="0"/>
              <a:t>The Small Business Cashflow (Loan) Scheme (SBCS) has been introduced to support businesses and organisations struggling because of loss of actual or predicted revenue as a result of COVID-19. They must have 50 or fewer full-time-equivalent employees. </a:t>
            </a:r>
          </a:p>
          <a:p>
            <a:r>
              <a:rPr lang="en-NZ" dirty="0"/>
              <a:t>Inland Revenue will administer the payments and repayments of this scheme.</a:t>
            </a:r>
          </a:p>
          <a:p>
            <a:pPr lvl="1"/>
            <a:r>
              <a:rPr lang="en-NZ" dirty="0"/>
              <a:t>Applications will be open from 12 May 2020 to 31</a:t>
            </a:r>
            <a:r>
              <a:rPr lang="en-NZ" baseline="30000" dirty="0"/>
              <a:t>st</a:t>
            </a:r>
            <a:r>
              <a:rPr lang="en-NZ" dirty="0"/>
              <a:t> December 2020 inclusive.</a:t>
            </a:r>
          </a:p>
          <a:p>
            <a:pPr lvl="1"/>
            <a:r>
              <a:rPr lang="en-NZ" dirty="0"/>
              <a:t>Inland Revenue does not have discretion to extend the application period beyond 31</a:t>
            </a:r>
            <a:r>
              <a:rPr lang="en-NZ" baseline="30000" dirty="0"/>
              <a:t>st</a:t>
            </a:r>
            <a:r>
              <a:rPr lang="en-NZ" dirty="0"/>
              <a:t> December.</a:t>
            </a:r>
          </a:p>
          <a:p>
            <a:pPr lvl="1"/>
            <a:r>
              <a:rPr lang="en-NZ" dirty="0"/>
              <a:t>Eligible businesses and organisations are entitled to a one-off loan. The maximum loan amount is $10,000 plus $1,800 per full-time-equivalent employee.</a:t>
            </a:r>
          </a:p>
          <a:p>
            <a:pPr lvl="1"/>
            <a:r>
              <a:rPr lang="en-NZ" dirty="0"/>
              <a:t>The annual interest rate will be 3% beginning from the date of the loan being provided. Interest will not be charged if the loan is fully paid back within one year.</a:t>
            </a:r>
          </a:p>
          <a:p>
            <a:pPr lvl="1"/>
            <a:r>
              <a:rPr lang="en-NZ" dirty="0"/>
              <a:t>More info, </a:t>
            </a:r>
            <a:r>
              <a:rPr lang="en-NZ" dirty="0">
                <a:hlinkClick r:id="rId2"/>
              </a:rPr>
              <a:t>terms &amp; conditions</a:t>
            </a:r>
            <a:r>
              <a:rPr lang="en-NZ" dirty="0"/>
              <a:t> are on our website: </a:t>
            </a:r>
            <a:r>
              <a:rPr lang="en-NZ" dirty="0">
                <a:hlinkClick r:id="rId3"/>
              </a:rPr>
              <a:t>COVID-19 Small Business Cashflow Scheme (SBCS)</a:t>
            </a:r>
            <a:endParaRPr lang="en-NZ" dirty="0"/>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a:xfrm>
            <a:off x="8438323" y="6529388"/>
            <a:ext cx="3753678" cy="328612"/>
          </a:xfrm>
        </p:spPr>
        <p:txBody>
          <a:bodyPr/>
          <a:lstStyle/>
          <a:p>
            <a:r>
              <a:rPr lang="en-NZ" dirty="0"/>
              <a:t>Published: 01/05/2020.  Updated 07/07/2020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183203438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Eligible businesses &amp; organisations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Your business or organisation is eligible to apply for the SBCS loan:</a:t>
            </a:r>
          </a:p>
          <a:p>
            <a:pPr lvl="1"/>
            <a:r>
              <a:rPr lang="en-NZ" dirty="0"/>
              <a:t>If you have received the wage subsidy for all of your employees</a:t>
            </a:r>
          </a:p>
          <a:p>
            <a:pPr lvl="2"/>
            <a:r>
              <a:rPr lang="en-NZ" dirty="0"/>
              <a:t>If you included all your employees in the wage subsidy application, you are eligible for the SBCS loan if your wage subsidy was $351,480 or less. This equates to 50 full-time employees. </a:t>
            </a:r>
          </a:p>
          <a:p>
            <a:pPr lvl="1"/>
            <a:r>
              <a:rPr lang="en-NZ" dirty="0"/>
              <a:t>If you have received the wage subsidy only for some of your employees </a:t>
            </a:r>
          </a:p>
          <a:p>
            <a:pPr lvl="2"/>
            <a:r>
              <a:rPr lang="en-NZ" dirty="0"/>
              <a:t>You are only eligible for the SBCS loan if the amount of wage subsidy you would have received, if you'd included all your employees, was $351,480 or less. </a:t>
            </a:r>
          </a:p>
          <a:p>
            <a:pPr lvl="1"/>
            <a:r>
              <a:rPr lang="en-NZ" dirty="0"/>
              <a:t>If you did not apply for the wage subsidy </a:t>
            </a:r>
            <a:r>
              <a:rPr lang="en-NZ" sz="1600" dirty="0"/>
              <a:t>(You do not need to have received the wage subsidy to receive a loan) </a:t>
            </a:r>
            <a:endParaRPr lang="en-NZ" dirty="0"/>
          </a:p>
          <a:p>
            <a:pPr lvl="2"/>
            <a:r>
              <a:rPr lang="en-NZ" dirty="0"/>
              <a:t>You can still receive the SBCS loan if you are eligible for a wage subsidy of $351,480 or less if you were to apply for all your employees.</a:t>
            </a:r>
          </a:p>
          <a:p>
            <a:pPr lvl="2"/>
            <a:r>
              <a:rPr lang="en-NZ" dirty="0"/>
              <a:t>Check if your organisation is eligible for the wage subsidy using the information at Work and Income or the </a:t>
            </a:r>
            <a:r>
              <a:rPr lang="en-NZ" dirty="0">
                <a:hlinkClick r:id="rId2"/>
              </a:rPr>
              <a:t>COVID-19 Wage Subsidy eligibility tool </a:t>
            </a:r>
            <a:r>
              <a:rPr lang="en-NZ" dirty="0"/>
              <a:t>at business.govt.nz.</a:t>
            </a:r>
          </a:p>
          <a:p>
            <a:pPr lvl="1"/>
            <a:r>
              <a:rPr lang="en-NZ" dirty="0"/>
              <a:t>Commonly owned groups of businesses and organisations</a:t>
            </a:r>
          </a:p>
          <a:p>
            <a:pPr lvl="2"/>
            <a:r>
              <a:rPr lang="en-NZ" dirty="0"/>
              <a:t>These groups will be treated as a single firm when applying the eligibility cap of 50 full-time-equivalent employees and for the purposes of assessing the available loan amount.</a:t>
            </a:r>
          </a:p>
          <a:p>
            <a:pPr lvl="1"/>
            <a:endParaRPr lang="en-NZ" dirty="0"/>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17846263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Are any industries or sectors excluded?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The same eligibility requirements apply to the Wage Subsidy and the SBCS.</a:t>
            </a:r>
          </a:p>
          <a:p>
            <a:endParaRPr lang="en-NZ" dirty="0"/>
          </a:p>
          <a:p>
            <a:r>
              <a:rPr lang="en-NZ" dirty="0"/>
              <a:t>The only industry excluded from the Wage Subsidy eligibility criteria were State Sector organisations.</a:t>
            </a:r>
          </a:p>
          <a:p>
            <a:endParaRPr lang="en-NZ" dirty="0"/>
          </a:p>
          <a:p>
            <a:r>
              <a:rPr lang="en-NZ" dirty="0"/>
              <a:t>However, there are some activities that may not meet the definition of ‘business’ for the purposes of the eligibility criteria, such as owning property when you are not actively managing that property (i.e. passive rental investment).</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62699776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BFGS  vs. SBCS</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Can I apply for the BFGS and the SBCS? </a:t>
            </a:r>
          </a:p>
          <a:p>
            <a:pPr lvl="1"/>
            <a:r>
              <a:rPr lang="en-NZ" dirty="0"/>
              <a:t>Yes, if your business meets the eligibility criteria for both schemes then you can apply for both.</a:t>
            </a:r>
          </a:p>
          <a:p>
            <a:r>
              <a:rPr lang="en-NZ" dirty="0"/>
              <a:t>Why are the loan terms different for the BFGS and the SBCS?</a:t>
            </a:r>
          </a:p>
          <a:p>
            <a:pPr lvl="1"/>
            <a:r>
              <a:rPr lang="en-NZ" dirty="0"/>
              <a:t>The two schemes have different target groups; </a:t>
            </a:r>
          </a:p>
          <a:p>
            <a:pPr lvl="1"/>
            <a:r>
              <a:rPr lang="en-NZ" dirty="0"/>
              <a:t>The SBCS is targeted to smaller businesses/organisations;</a:t>
            </a:r>
          </a:p>
          <a:p>
            <a:pPr lvl="1"/>
            <a:r>
              <a:rPr lang="en-NZ" dirty="0"/>
              <a:t>The BFGS is more suitable for more mid-size firms.</a:t>
            </a:r>
          </a:p>
          <a:p>
            <a:r>
              <a:rPr lang="en-NZ" dirty="0"/>
              <a:t>Will borrowing from the SBCS impact my ability to borrow under the BFGS?</a:t>
            </a:r>
          </a:p>
          <a:p>
            <a:pPr lvl="1"/>
            <a:r>
              <a:rPr lang="en-NZ" dirty="0"/>
              <a:t>For advice on whether the SBCS loan is right for you, speak to your financial advisor or tax agent. You may also wish to seek legal advice on your obligations if you take out an SBCS loan and whether you need to obtain the consent of your bank or another lender to your business or organisation. </a:t>
            </a:r>
          </a:p>
          <a:p>
            <a:pPr lvl="1"/>
            <a:r>
              <a:rPr lang="en-NZ" dirty="0"/>
              <a:t>We do not provide financial or legal advice.</a:t>
            </a:r>
          </a:p>
          <a:p>
            <a:r>
              <a:rPr lang="en-NZ" dirty="0"/>
              <a:t>Inland Revenue does not administer the BFGS.</a:t>
            </a:r>
          </a:p>
          <a:p>
            <a:pPr>
              <a:tabLst>
                <a:tab pos="6278563" algn="l"/>
              </a:tabLst>
            </a:pPr>
            <a:r>
              <a:rPr lang="en-NZ" b="1" dirty="0"/>
              <a:t>BFGS</a:t>
            </a:r>
            <a:r>
              <a:rPr lang="en-NZ" dirty="0"/>
              <a:t>: </a:t>
            </a:r>
            <a:r>
              <a:rPr lang="en-NZ" dirty="0">
                <a:hlinkClick r:id="rId2"/>
              </a:rPr>
              <a:t>Business Finance Guaranteed Scheme</a:t>
            </a:r>
            <a:r>
              <a:rPr lang="en-NZ" dirty="0"/>
              <a:t> 	</a:t>
            </a:r>
            <a:r>
              <a:rPr lang="en-NZ" b="1" dirty="0"/>
              <a:t>SBCS</a:t>
            </a:r>
            <a:r>
              <a:rPr lang="en-NZ" dirty="0"/>
              <a:t>: Small business Cashflow Scheme</a:t>
            </a:r>
          </a:p>
          <a:p>
            <a:endParaRPr lang="en-NZ" dirty="0"/>
          </a:p>
          <a:p>
            <a:endParaRPr lang="en-NZ" dirty="0"/>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61136801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Your business must be viable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pPr>
              <a:spcBef>
                <a:spcPts val="0"/>
              </a:spcBef>
            </a:pPr>
            <a:r>
              <a:rPr lang="en-NZ" dirty="0"/>
              <a:t>To be eligible for the SBCS loan your business or organisation needs to be viable and you must have a plan to ensure it remains viable. This generally means the directors or owners have good reason to believe it is more likely than not the business or organisation will be able to pay its debts as they fall due within the next 18 months. Your accountant may be able to provide this advice. </a:t>
            </a:r>
          </a:p>
          <a:p>
            <a:pPr>
              <a:spcBef>
                <a:spcPts val="0"/>
              </a:spcBef>
            </a:pPr>
            <a:r>
              <a:rPr lang="en-NZ" dirty="0"/>
              <a:t>You must keep any evidence of the business or organisation’s ongoing viability at the time of requesting the loan, as we may audit your application.   </a:t>
            </a:r>
          </a:p>
          <a:p>
            <a:pPr>
              <a:spcBef>
                <a:spcPts val="0"/>
              </a:spcBef>
            </a:pPr>
            <a:r>
              <a:rPr lang="en-NZ" dirty="0"/>
              <a:t>Evidence might include, for example:</a:t>
            </a:r>
          </a:p>
          <a:p>
            <a:pPr lvl="1">
              <a:spcBef>
                <a:spcPts val="0"/>
              </a:spcBef>
            </a:pPr>
            <a:r>
              <a:rPr lang="en-NZ" dirty="0"/>
              <a:t>A cash-flow forecast for the business or organisation for the short term.</a:t>
            </a:r>
          </a:p>
          <a:p>
            <a:pPr lvl="1">
              <a:spcBef>
                <a:spcPts val="0"/>
              </a:spcBef>
            </a:pPr>
            <a:r>
              <a:rPr lang="en-NZ" dirty="0"/>
              <a:t>A plan for where revenue will come from in future market conditions, and a forecast of that revenue.</a:t>
            </a:r>
          </a:p>
          <a:p>
            <a:pPr lvl="1">
              <a:spcBef>
                <a:spcPts val="0"/>
              </a:spcBef>
            </a:pPr>
            <a:r>
              <a:rPr lang="en-NZ" dirty="0"/>
              <a:t>Financial statements showing the business or organisation has enough resources to sustain itself when including the SBCS loan.</a:t>
            </a:r>
          </a:p>
          <a:p>
            <a:pPr lvl="1">
              <a:spcBef>
                <a:spcPts val="0"/>
              </a:spcBef>
            </a:pPr>
            <a:r>
              <a:rPr lang="en-NZ" dirty="0"/>
              <a:t>Your accountant’s assessment that the business or organisation is viable and ongoing.</a:t>
            </a:r>
          </a:p>
          <a:p>
            <a:pPr>
              <a:spcBef>
                <a:spcPts val="0"/>
              </a:spcBef>
            </a:pP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33193124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How will IR determine if the business is viable?</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What is the definition of a viable business?</a:t>
            </a:r>
          </a:p>
          <a:p>
            <a:pPr lvl="1"/>
            <a:r>
              <a:rPr lang="en-NZ" dirty="0"/>
              <a:t>This generally means the Directors or owners have good reason to believe it is more likely than not the business or organisation will be able to pay its debts as they fall due within the next 18 months.</a:t>
            </a:r>
          </a:p>
          <a:p>
            <a:r>
              <a:rPr lang="en-NZ" dirty="0"/>
              <a:t>What does a business have to provide to evidence that they are solvent when applying for the loan?</a:t>
            </a:r>
          </a:p>
          <a:p>
            <a:pPr lvl="1"/>
            <a:r>
              <a:rPr lang="en-NZ" dirty="0"/>
              <a:t>To apply for the loan you must be considered viable and have a plan in place to remain viable. You must keep evidence of the ongoing viability of the business.  You do not need to provide this information to Inland Revenue at the time of applying for the loan but must retain it so that you are able to supply it if you are audited later.</a:t>
            </a:r>
          </a:p>
          <a:p>
            <a:r>
              <a:rPr lang="en-NZ" dirty="0"/>
              <a:t>If a customer is having cashflow difficulties and is unable to pay tax will Inland Revenue use this information to conclude that the business is not viable?</a:t>
            </a:r>
          </a:p>
          <a:p>
            <a:pPr lvl="1"/>
            <a:r>
              <a:rPr lang="en-NZ" dirty="0"/>
              <a:t>The business or organisation is required to declare that it has a plan to remain viable. That plan will need to address any cashflow issues and how they intend to deal with those to remain viable.</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47598280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Maximum loan size</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pPr>
              <a:spcBef>
                <a:spcPts val="0"/>
              </a:spcBef>
            </a:pPr>
            <a:r>
              <a:rPr lang="en-NZ" dirty="0"/>
              <a:t>The maximum size of the loan you can get depends on the number of full-time-equivalent employees calculated from wage subsidy funding. </a:t>
            </a:r>
          </a:p>
          <a:p>
            <a:pPr lvl="1">
              <a:spcBef>
                <a:spcPts val="0"/>
              </a:spcBef>
            </a:pPr>
            <a:r>
              <a:rPr lang="en-NZ" dirty="0"/>
              <a:t>It is $10,000 plus $1,800 per full-time-equivalent employee.  </a:t>
            </a:r>
          </a:p>
          <a:p>
            <a:pPr lvl="1">
              <a:spcBef>
                <a:spcPts val="0"/>
              </a:spcBef>
            </a:pPr>
            <a:r>
              <a:rPr lang="en-NZ" dirty="0"/>
              <a:t>The maximum loan is $100,000.  </a:t>
            </a:r>
          </a:p>
          <a:p>
            <a:pPr lvl="1">
              <a:spcBef>
                <a:spcPts val="0"/>
              </a:spcBef>
            </a:pPr>
            <a:r>
              <a:rPr lang="en-NZ" dirty="0"/>
              <a:t>Sole traders can receive a loan of up to $11,800.</a:t>
            </a:r>
          </a:p>
          <a:p>
            <a:pPr>
              <a:spcBef>
                <a:spcPts val="0"/>
              </a:spcBef>
            </a:pPr>
            <a:r>
              <a:rPr lang="en-NZ" dirty="0"/>
              <a:t>You have the option to accept the full loan amount offered or a smaller loan. You can only make one loan application and no amendments can be made after the loan has been applied for.</a:t>
            </a:r>
          </a:p>
          <a:p>
            <a:pPr>
              <a:spcBef>
                <a:spcPts val="0"/>
              </a:spcBef>
            </a:pPr>
            <a:r>
              <a:rPr lang="en-NZ" dirty="0"/>
              <a:t>To determine the number of full-time-equivalent employees - divide the wage subsidy amount (that you received or would have received if you applied for all your employees) by $7,029.60 - the wage subsidy received for one full time employee. The result will be rounded up to the nearest full-time-equivalent employee.</a:t>
            </a:r>
          </a:p>
          <a:p>
            <a:pPr>
              <a:spcBef>
                <a:spcPts val="0"/>
              </a:spcBef>
            </a:pPr>
            <a:r>
              <a:rPr lang="en-NZ" dirty="0"/>
              <a:t>Use the </a:t>
            </a:r>
            <a:r>
              <a:rPr lang="en-NZ" dirty="0">
                <a:hlinkClick r:id="rId2"/>
              </a:rPr>
              <a:t>calculator on our website </a:t>
            </a:r>
            <a:r>
              <a:rPr lang="en-NZ" dirty="0"/>
              <a:t>to work out how much you could borrow</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1CB89E28-F0B9-465E-96A8-31E87FDD280E}"/>
              </a:ext>
            </a:extLst>
          </p:cNvPr>
          <p:cNvPicPr>
            <a:picLocks noChangeAspect="1"/>
          </p:cNvPicPr>
          <p:nvPr/>
        </p:nvPicPr>
        <p:blipFill>
          <a:blip r:embed="rId3"/>
          <a:stretch>
            <a:fillRect/>
          </a:stretch>
        </p:blipFill>
        <p:spPr>
          <a:xfrm>
            <a:off x="11525251" y="5427402"/>
            <a:ext cx="516511" cy="612000"/>
          </a:xfrm>
          <a:prstGeom prst="rect">
            <a:avLst/>
          </a:prstGeom>
        </p:spPr>
      </p:pic>
    </p:spTree>
    <p:extLst>
      <p:ext uri="{BB962C8B-B14F-4D97-AF65-F5344CB8AC3E}">
        <p14:creationId xmlns:p14="http://schemas.microsoft.com/office/powerpoint/2010/main" val="180227530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How many FTE’s are employed?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Is the number of FTE’s calculated on pre-COVID staff numbers if some of those staff are no longer employed by the business?</a:t>
            </a:r>
          </a:p>
          <a:p>
            <a:pPr lvl="1"/>
            <a:r>
              <a:rPr lang="en-NZ" dirty="0"/>
              <a:t>If your business applied for the wage subsidy then the amount of loan you are eligible for is based on the amount of the wage subsidy you received</a:t>
            </a:r>
          </a:p>
          <a:p>
            <a:pPr lvl="1"/>
            <a:r>
              <a:rPr lang="en-NZ" dirty="0"/>
              <a:t>If your business did not apply for the wage subsidy then the amount of loan you are eligible for is based on the number of FTE’s employed by the business when you apply for the SBCS loan.</a:t>
            </a:r>
          </a:p>
          <a:p>
            <a:pPr lvl="1"/>
            <a:r>
              <a:rPr lang="en-NZ" dirty="0"/>
              <a:t>Please refer to the wage subsidy calculation information issued by MSD. </a:t>
            </a:r>
          </a:p>
          <a:p>
            <a:r>
              <a:rPr lang="en-NZ" b="1" dirty="0"/>
              <a:t>Does the number of FTE’s include shareholder employees?</a:t>
            </a:r>
          </a:p>
          <a:p>
            <a:pPr lvl="1"/>
            <a:r>
              <a:rPr lang="en-NZ" dirty="0"/>
              <a:t>Yes, if those shareholder employees received the wage subsidy. If they did not apply for the wage subsidy but would have been eligible had they applied.</a:t>
            </a:r>
          </a:p>
          <a:p>
            <a:r>
              <a:rPr lang="en-NZ" b="1" dirty="0"/>
              <a:t>How is the number of FTE’s calculated for companies within the same group?</a:t>
            </a:r>
          </a:p>
          <a:p>
            <a:pPr lvl="1"/>
            <a:r>
              <a:rPr lang="en-NZ" dirty="0"/>
              <a:t>The number of employees across the entire group is used as the basis for the loan;</a:t>
            </a:r>
          </a:p>
          <a:p>
            <a:pPr lvl="1"/>
            <a:r>
              <a:rPr lang="en-NZ" dirty="0"/>
              <a:t>If the number of employees across the group exceeds 50 then the group is not eligible for the SBCS;</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04184499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example: How many FTE’s are employed?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Scott's Signage has 8 full-time and 4 part-time employees and </a:t>
            </a:r>
            <a:r>
              <a:rPr lang="en-NZ" i="1" dirty="0"/>
              <a:t>would have</a:t>
            </a:r>
            <a:r>
              <a:rPr lang="en-NZ" dirty="0"/>
              <a:t> received $73,036.80 in wage subsidies. </a:t>
            </a:r>
          </a:p>
          <a:p>
            <a:endParaRPr lang="en-NZ" dirty="0"/>
          </a:p>
          <a:p>
            <a:r>
              <a:rPr lang="en-NZ" dirty="0"/>
              <a:t>For the purposes of the maximum loan size, Scott's Signage is considered to have 11 full-time-equivalent employees.</a:t>
            </a:r>
          </a:p>
          <a:p>
            <a:endParaRPr lang="en-NZ" dirty="0"/>
          </a:p>
          <a:p>
            <a:r>
              <a:rPr lang="en-NZ" dirty="0"/>
              <a:t>$73,036.80 divided by $7,029.60 is 10.4 - rounded up to 11.</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6379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939F-4BA7-4488-A9B7-6386FB2E9D90}"/>
              </a:ext>
            </a:extLst>
          </p:cNvPr>
          <p:cNvSpPr>
            <a:spLocks noGrp="1"/>
          </p:cNvSpPr>
          <p:nvPr>
            <p:ph type="title"/>
          </p:nvPr>
        </p:nvSpPr>
        <p:spPr/>
        <p:txBody>
          <a:bodyPr/>
          <a:lstStyle/>
          <a:p>
            <a:r>
              <a:rPr lang="en-NZ"/>
              <a:t>Inland Revenue Policy Initiatives</a:t>
            </a:r>
          </a:p>
        </p:txBody>
      </p:sp>
      <p:sp>
        <p:nvSpPr>
          <p:cNvPr id="3" name="Content Placeholder 2">
            <a:extLst>
              <a:ext uri="{FF2B5EF4-FFF2-40B4-BE49-F238E27FC236}">
                <a16:creationId xmlns:a16="http://schemas.microsoft.com/office/drawing/2014/main" id="{75F53C3C-1647-40DC-9773-E95C438E5E63}"/>
              </a:ext>
            </a:extLst>
          </p:cNvPr>
          <p:cNvSpPr>
            <a:spLocks noGrp="1"/>
          </p:cNvSpPr>
          <p:nvPr>
            <p:ph idx="1"/>
          </p:nvPr>
        </p:nvSpPr>
        <p:spPr/>
        <p:txBody>
          <a:bodyPr/>
          <a:lstStyle/>
          <a:p>
            <a:r>
              <a:rPr lang="en-NZ" b="1" dirty="0"/>
              <a:t>The COVID-19 Response (Taxation and Social Assistance Urgent Measures) Bill </a:t>
            </a:r>
            <a:r>
              <a:rPr lang="en-NZ" dirty="0"/>
              <a:t>was passed on 27</a:t>
            </a:r>
            <a:r>
              <a:rPr lang="en-NZ" baseline="30000" dirty="0"/>
              <a:t>th</a:t>
            </a:r>
            <a:r>
              <a:rPr lang="en-NZ" dirty="0"/>
              <a:t>  March 2020, and enacted the following measures:</a:t>
            </a:r>
          </a:p>
          <a:p>
            <a:pPr marL="914400" lvl="1" indent="-457200">
              <a:buFont typeface="+mj-lt"/>
              <a:buAutoNum type="arabicPeriod"/>
            </a:pPr>
            <a:r>
              <a:rPr lang="en-NZ" dirty="0"/>
              <a:t>Reintroduction of depreciation on commercial buildings;</a:t>
            </a:r>
          </a:p>
          <a:p>
            <a:pPr marL="914400" lvl="1" indent="-457200">
              <a:buFont typeface="+mj-lt"/>
              <a:buAutoNum type="arabicPeriod"/>
            </a:pPr>
            <a:r>
              <a:rPr lang="en-NZ" dirty="0"/>
              <a:t>Increase in the provisional tax threshold;</a:t>
            </a:r>
          </a:p>
          <a:p>
            <a:pPr marL="914400" lvl="1" indent="-457200">
              <a:buFont typeface="+mj-lt"/>
              <a:buAutoNum type="arabicPeriod"/>
            </a:pPr>
            <a:r>
              <a:rPr lang="en-NZ" dirty="0"/>
              <a:t>Up-front deduction of low value assets threshold increase;</a:t>
            </a:r>
          </a:p>
          <a:p>
            <a:pPr marL="914400" lvl="1" indent="-457200">
              <a:buFont typeface="+mj-lt"/>
              <a:buAutoNum type="arabicPeriod"/>
            </a:pPr>
            <a:r>
              <a:rPr lang="en-NZ" dirty="0"/>
              <a:t>Research &amp; Development Tax Credit refundability;</a:t>
            </a:r>
          </a:p>
          <a:p>
            <a:pPr marL="914400" lvl="1" indent="-457200">
              <a:buFont typeface="+mj-lt"/>
              <a:buAutoNum type="arabicPeriod"/>
            </a:pPr>
            <a:r>
              <a:rPr lang="en-NZ" dirty="0"/>
              <a:t>Use of Money Interest relief;</a:t>
            </a:r>
          </a:p>
          <a:p>
            <a:pPr marL="914400" lvl="1" indent="-457200">
              <a:buFont typeface="+mj-lt"/>
              <a:buAutoNum type="arabicPeriod"/>
            </a:pPr>
            <a:r>
              <a:rPr lang="en-NZ" dirty="0"/>
              <a:t>Information sharing;</a:t>
            </a:r>
          </a:p>
          <a:p>
            <a:pPr marL="914400" lvl="1" indent="-457200">
              <a:buFont typeface="+mj-lt"/>
              <a:buAutoNum type="arabicPeriod"/>
            </a:pPr>
            <a:r>
              <a:rPr lang="en-NZ" dirty="0"/>
              <a:t>In Work Tax Credit eligibility criteria;</a:t>
            </a:r>
          </a:p>
          <a:p>
            <a:pPr marL="914400" lvl="1" indent="-457200">
              <a:buFont typeface="+mj-lt"/>
              <a:buAutoNum type="arabicPeriod"/>
            </a:pPr>
            <a:r>
              <a:rPr lang="en-NZ" dirty="0"/>
              <a:t>Working for families tax credit entitlement for emergency benefit recipients;</a:t>
            </a:r>
          </a:p>
          <a:p>
            <a:pPr marL="914400" lvl="1" indent="-457200">
              <a:buFont typeface="+mj-lt"/>
              <a:buAutoNum type="arabicPeriod"/>
            </a:pPr>
            <a:r>
              <a:rPr lang="en-NZ" dirty="0"/>
              <a:t>Increase in the winter energy payment</a:t>
            </a:r>
          </a:p>
          <a:p>
            <a:pPr marL="0" indent="0">
              <a:buNone/>
            </a:pPr>
            <a:endParaRPr lang="en-NZ" sz="2000" dirty="0"/>
          </a:p>
          <a:p>
            <a:pPr marL="0" indent="0" algn="r">
              <a:buNone/>
            </a:pPr>
            <a:r>
              <a:rPr lang="en-NZ" sz="2000" i="1" dirty="0"/>
              <a:t>Note, the final two initiatives are not administered by Inland Revenue</a:t>
            </a:r>
          </a:p>
          <a:p>
            <a:endParaRPr lang="en-NZ" dirty="0"/>
          </a:p>
          <a:p>
            <a:endParaRPr lang="en-NZ" dirty="0"/>
          </a:p>
        </p:txBody>
      </p:sp>
      <p:sp>
        <p:nvSpPr>
          <p:cNvPr id="8" name="Text Placeholder 7">
            <a:extLst>
              <a:ext uri="{FF2B5EF4-FFF2-40B4-BE49-F238E27FC236}">
                <a16:creationId xmlns:a16="http://schemas.microsoft.com/office/drawing/2014/main" id="{5B5C2EDE-C0E2-4DD0-85D6-E549B34777AC}"/>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7D321BB2-5386-46E0-B32A-49F98A649479}"/>
              </a:ext>
            </a:extLst>
          </p:cNvPr>
          <p:cNvSpPr>
            <a:spLocks noGrp="1"/>
          </p:cNvSpPr>
          <p:nvPr>
            <p:ph type="body" sz="quarter" idx="11"/>
          </p:nvPr>
        </p:nvSpPr>
        <p:spPr/>
        <p:txBody>
          <a:bodyPr/>
          <a:lstStyle/>
          <a:p>
            <a:r>
              <a:rPr lang="en-US"/>
              <a:t>Intended audience: All customers</a:t>
            </a:r>
            <a:endParaRPr lang="en-NZ"/>
          </a:p>
        </p:txBody>
      </p:sp>
    </p:spTree>
    <p:extLst>
      <p:ext uri="{BB962C8B-B14F-4D97-AF65-F5344CB8AC3E}">
        <p14:creationId xmlns:p14="http://schemas.microsoft.com/office/powerpoint/2010/main" val="79997264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example: Do I have to borrow the full amount?</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Scott's Signage is considered to have 11 full-time-equivalent employees and is eligible for a loan of $29,800;</a:t>
            </a:r>
          </a:p>
          <a:p>
            <a:endParaRPr lang="en-NZ" dirty="0"/>
          </a:p>
          <a:p>
            <a:r>
              <a:rPr lang="en-NZ" dirty="0"/>
              <a:t>Scott estimates that the core operating costs he needs the loan for are only $20,000;</a:t>
            </a:r>
          </a:p>
          <a:p>
            <a:endParaRPr lang="en-NZ" dirty="0"/>
          </a:p>
          <a:p>
            <a:r>
              <a:rPr lang="en-NZ" dirty="0"/>
              <a:t>Scott applies for a Small Business Cashflow Loan of just $20,000, he does not need to borrow the full amount the business is eligible for.</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31511978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example: Can I apply for some now and more later?</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Scott's Signage received a Small Business Cashflow Loan on $20,000 on 15</a:t>
            </a:r>
            <a:r>
              <a:rPr lang="en-NZ" baseline="30000" dirty="0"/>
              <a:t>th</a:t>
            </a:r>
            <a:r>
              <a:rPr lang="en-NZ" dirty="0"/>
              <a:t> May 2020;</a:t>
            </a:r>
          </a:p>
          <a:p>
            <a:endParaRPr lang="en-NZ" dirty="0"/>
          </a:p>
          <a:p>
            <a:r>
              <a:rPr lang="en-NZ" dirty="0"/>
              <a:t>Two weeks later Scott realises he underestimated his core operating costs and wants to borrow the remainder of the amount he was eligible for ($9,800);</a:t>
            </a:r>
          </a:p>
          <a:p>
            <a:endParaRPr lang="en-NZ" dirty="0"/>
          </a:p>
          <a:p>
            <a:r>
              <a:rPr lang="en-NZ" dirty="0"/>
              <a:t>Scott knows he has until 31</a:t>
            </a:r>
            <a:r>
              <a:rPr lang="en-NZ" baseline="30000" dirty="0"/>
              <a:t>st</a:t>
            </a:r>
            <a:r>
              <a:rPr lang="en-NZ" dirty="0"/>
              <a:t> December 2020 to apply for the loan so makes enquiries about how to submit a second application;</a:t>
            </a:r>
          </a:p>
          <a:p>
            <a:endParaRPr lang="en-NZ" dirty="0"/>
          </a:p>
          <a:p>
            <a:r>
              <a:rPr lang="en-NZ" dirty="0"/>
              <a:t>Unfortunately Scott can only make </a:t>
            </a:r>
            <a:r>
              <a:rPr lang="en-NZ" b="1" u="sng" dirty="0"/>
              <a:t>one</a:t>
            </a:r>
            <a:r>
              <a:rPr lang="en-NZ" dirty="0"/>
              <a:t> loan application so he can not apply for the remainder of the amount he was eligible for.</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a:xfrm>
            <a:off x="7484165" y="6529388"/>
            <a:ext cx="4707835" cy="328612"/>
          </a:xfrm>
        </p:spPr>
        <p:txBody>
          <a:bodyPr/>
          <a:lstStyle/>
          <a:p>
            <a:r>
              <a:rPr lang="en-NZ" dirty="0"/>
              <a:t>Published: 19/05/2020.  Updated 07/07/2020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45660797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Applying for the loan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Businesses and organisations will be able to apply for the SBCS loan through </a:t>
            </a:r>
            <a:r>
              <a:rPr lang="en-NZ" dirty="0" err="1"/>
              <a:t>myIR</a:t>
            </a:r>
            <a:r>
              <a:rPr lang="en-NZ" dirty="0"/>
              <a:t>. </a:t>
            </a:r>
          </a:p>
          <a:p>
            <a:pPr lvl="1"/>
            <a:r>
              <a:rPr lang="en-NZ" dirty="0"/>
              <a:t>In the ‘I want to’ section of </a:t>
            </a:r>
            <a:r>
              <a:rPr lang="en-NZ" dirty="0" err="1"/>
              <a:t>myIR</a:t>
            </a:r>
            <a:r>
              <a:rPr lang="en-NZ" dirty="0"/>
              <a:t>, select ‘Apply for a Small Business loan’. </a:t>
            </a:r>
          </a:p>
          <a:p>
            <a:r>
              <a:rPr lang="en-NZ" dirty="0"/>
              <a:t>Businesses without a </a:t>
            </a:r>
            <a:r>
              <a:rPr lang="en-NZ" dirty="0" err="1"/>
              <a:t>myIR</a:t>
            </a:r>
            <a:r>
              <a:rPr lang="en-NZ" dirty="0"/>
              <a:t> account will need to create one to apply for the SBCS loan. </a:t>
            </a:r>
          </a:p>
          <a:p>
            <a:r>
              <a:rPr lang="en-NZ" dirty="0"/>
              <a:t>Applications will be open from 12 May 2020 to 31</a:t>
            </a:r>
            <a:r>
              <a:rPr lang="en-NZ" baseline="30000" dirty="0"/>
              <a:t>st</a:t>
            </a:r>
            <a:r>
              <a:rPr lang="en-NZ" dirty="0"/>
              <a:t> December 2020 inclusive. </a:t>
            </a:r>
          </a:p>
          <a:p>
            <a:endParaRPr lang="en-NZ" b="1" dirty="0"/>
          </a:p>
          <a:p>
            <a:r>
              <a:rPr lang="en-NZ" b="1" dirty="0"/>
              <a:t>Financial or legal advice</a:t>
            </a:r>
          </a:p>
          <a:p>
            <a:pPr lvl="1"/>
            <a:r>
              <a:rPr lang="en-NZ" dirty="0"/>
              <a:t>For advice on whether the SBCS loan is right for you, speak to your financial advisor or tax agent. </a:t>
            </a:r>
          </a:p>
          <a:p>
            <a:pPr lvl="1"/>
            <a:r>
              <a:rPr lang="en-NZ" dirty="0"/>
              <a:t>You may also wish to seek legal advice on your obligations if you take out an SBCS loan and whether you need to obtain the consent of your bank or another lender to your business or organisation. </a:t>
            </a:r>
          </a:p>
          <a:p>
            <a:pPr lvl="1"/>
            <a:r>
              <a:rPr lang="en-NZ" dirty="0"/>
              <a:t>We </a:t>
            </a:r>
            <a:r>
              <a:rPr lang="en-NZ" b="1" dirty="0"/>
              <a:t>do not </a:t>
            </a:r>
            <a:r>
              <a:rPr lang="en-NZ" dirty="0"/>
              <a:t>provide financial or legal advice.</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a:xfrm>
            <a:off x="7772401" y="6529388"/>
            <a:ext cx="4419600" cy="328612"/>
          </a:xfrm>
        </p:spPr>
        <p:txBody>
          <a:bodyPr/>
          <a:lstStyle/>
          <a:p>
            <a:r>
              <a:rPr lang="en-NZ" dirty="0"/>
              <a:t>Published: 19/05/2020.  Updated 07/07/2020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46128615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Applying for the loan - what you need to do</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pPr>
              <a:spcBef>
                <a:spcPts val="0"/>
              </a:spcBef>
            </a:pPr>
            <a:r>
              <a:rPr lang="en-NZ" sz="1900" dirty="0"/>
              <a:t>Provide your New Zealand Business Number (NZBN) - businesses and organisations without an NZBN will need to obtain one before applying for the loan at </a:t>
            </a:r>
            <a:r>
              <a:rPr lang="en-NZ" sz="1900" dirty="0">
                <a:hlinkClick r:id="rId2"/>
              </a:rPr>
              <a:t>www.nbnz.govt.nz</a:t>
            </a:r>
            <a:r>
              <a:rPr lang="en-NZ" sz="1900" dirty="0"/>
              <a:t>. </a:t>
            </a:r>
          </a:p>
          <a:p>
            <a:pPr>
              <a:spcBef>
                <a:spcPts val="0"/>
              </a:spcBef>
            </a:pPr>
            <a:r>
              <a:rPr lang="en-NZ" sz="1900" dirty="0"/>
              <a:t>Confirm your business or organisation is experiencing a minimum 30% decline in actual or predicted revenue from Jan 2020 to June 2020 as defined in the </a:t>
            </a:r>
            <a:r>
              <a:rPr lang="en-NZ" sz="1900" dirty="0">
                <a:hlinkClick r:id="rId3"/>
              </a:rPr>
              <a:t>wage subsidy scheme</a:t>
            </a:r>
            <a:r>
              <a:rPr lang="en-NZ" sz="1900" dirty="0"/>
              <a:t>.</a:t>
            </a:r>
          </a:p>
          <a:p>
            <a:pPr>
              <a:spcBef>
                <a:spcPts val="0"/>
              </a:spcBef>
            </a:pPr>
            <a:r>
              <a:rPr lang="en-NZ" sz="1900" dirty="0"/>
              <a:t>Confirm your business or organisation existed before 1 April 2020. </a:t>
            </a:r>
          </a:p>
          <a:p>
            <a:pPr>
              <a:spcBef>
                <a:spcPts val="0"/>
              </a:spcBef>
            </a:pPr>
            <a:r>
              <a:rPr lang="en-NZ" sz="1900" dirty="0"/>
              <a:t>Confirm your business or organisation is viable and ongoing, you have a plan to ensure it remains viable and ongoing, and you are keeping evidence we can use to check this. </a:t>
            </a:r>
          </a:p>
          <a:p>
            <a:pPr>
              <a:spcBef>
                <a:spcPts val="0"/>
              </a:spcBef>
            </a:pPr>
            <a:r>
              <a:rPr lang="en-NZ" sz="1900" dirty="0"/>
              <a:t>Confirm you’ll use the loan to pay for core operating costs (i.e. rent, insurance, utilities, supplier payments, etc)</a:t>
            </a:r>
          </a:p>
          <a:p>
            <a:pPr>
              <a:spcBef>
                <a:spcPts val="0"/>
              </a:spcBef>
            </a:pPr>
            <a:r>
              <a:rPr lang="en-NZ" sz="1900" dirty="0"/>
              <a:t>Confirm the loan will not be passed through to the shareholders or owners of the business or organisation, for example, by a dividend or a loan to the shareholders or owners. </a:t>
            </a:r>
          </a:p>
          <a:p>
            <a:pPr>
              <a:spcBef>
                <a:spcPts val="0"/>
              </a:spcBef>
            </a:pPr>
            <a:r>
              <a:rPr lang="en-NZ" sz="1900" dirty="0"/>
              <a:t>Confirm you have the appropriate authority to commit your business or organisation to this loan. Tax agents, Bookkeepers, Nominated Persons and Other Representatives cannot apply for the loan on your behalf.</a:t>
            </a:r>
          </a:p>
          <a:p>
            <a:pPr>
              <a:spcBef>
                <a:spcPts val="0"/>
              </a:spcBef>
            </a:pPr>
            <a:r>
              <a:rPr lang="en-NZ" sz="1900" dirty="0"/>
              <a:t>Confirm you are 18 years or over and have the legal right to apply for the loan. </a:t>
            </a:r>
          </a:p>
          <a:p>
            <a:pPr>
              <a:spcBef>
                <a:spcPts val="0"/>
              </a:spcBef>
            </a:pPr>
            <a:r>
              <a:rPr lang="en-NZ" sz="1900" dirty="0"/>
              <a:t>Confirm you are aware we are not providing financial or other advice regarding this loan. </a:t>
            </a:r>
          </a:p>
          <a:p>
            <a:pPr>
              <a:spcBef>
                <a:spcPts val="0"/>
              </a:spcBef>
            </a:pPr>
            <a:r>
              <a:rPr lang="en-NZ" sz="1900" dirty="0"/>
              <a:t>Agree to the loan terms. </a:t>
            </a:r>
          </a:p>
          <a:p>
            <a:pPr>
              <a:spcBef>
                <a:spcPts val="0"/>
              </a:spcBef>
            </a:pPr>
            <a:endParaRPr lang="en-NZ" sz="1900"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84104439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Who can make an application for the loan</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Can an executive office holder of a company apply?</a:t>
            </a:r>
          </a:p>
          <a:p>
            <a:pPr lvl="1"/>
            <a:r>
              <a:rPr lang="en-NZ" dirty="0"/>
              <a:t>As long as the executive office holder is authorised to apply for the loan on behalf of the borrower and has an ‘owner’ logon for the companies </a:t>
            </a:r>
            <a:r>
              <a:rPr lang="en-NZ" dirty="0" err="1"/>
              <a:t>MyIR</a:t>
            </a:r>
            <a:r>
              <a:rPr lang="en-NZ" dirty="0"/>
              <a:t> account they will be able to apply;</a:t>
            </a:r>
          </a:p>
          <a:p>
            <a:pPr lvl="1"/>
            <a:r>
              <a:rPr lang="en-NZ" dirty="0"/>
              <a:t>They will be required to declare that they have the legal authority to apply for the loan.</a:t>
            </a:r>
          </a:p>
          <a:p>
            <a:r>
              <a:rPr lang="en-NZ" b="1" dirty="0"/>
              <a:t>Can my tax agent apply on my behalf?</a:t>
            </a:r>
          </a:p>
          <a:p>
            <a:pPr lvl="1"/>
            <a:r>
              <a:rPr lang="en-NZ" dirty="0"/>
              <a:t>No as completing the application confirms you are authorised to apply for the loan , that you meet the eligibility criteria for the loan and that you will repay it. It is important that you accurately complete your application and read the terms of the loan carefully to understand your obligations under it.  See the next two slides for more information on this.</a:t>
            </a:r>
          </a:p>
          <a:p>
            <a:r>
              <a:rPr lang="en-NZ" b="1" dirty="0"/>
              <a:t>Can someone nominated to act for me in relation to my tax affairs apply on my behalf?</a:t>
            </a:r>
          </a:p>
          <a:p>
            <a:pPr lvl="1"/>
            <a:r>
              <a:rPr lang="en-NZ" dirty="0"/>
              <a:t>No as completing the application confirms you are authorised to apply for the loan , that you meet the eligibility criteria for the loan and that you will repay it. It is important that you accurately complete your application and read the terms of the loan carefully to understand your obligations under it.</a:t>
            </a:r>
          </a:p>
          <a:p>
            <a:endParaRPr lang="en-NZ" dirty="0"/>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46160813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SBCS: Tax Agents cannot apply on behalf of their clients</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Our legal team have advised that as part of the Government’s COVID-19 response, Inland Revenue is administering the Small Business Cashflow (Loan) Scheme </a:t>
            </a:r>
            <a:r>
              <a:rPr lang="en-NZ" i="1" dirty="0"/>
              <a:t>on behalf</a:t>
            </a:r>
            <a:r>
              <a:rPr lang="en-NZ" dirty="0"/>
              <a:t> of the Crown.  There is authorising legislation to enable this but only to the extent required to support the Scheme’s administration by Inland Revenue.  </a:t>
            </a:r>
          </a:p>
          <a:p>
            <a:r>
              <a:rPr lang="en-NZ" dirty="0"/>
              <a:t>The Scheme is not a ’tax’ product.  The loan contract is entered into between the applicant and the Crown.  It is important that the applicant accurately completes their application and reads the terms of the loan carefully to understand their obligations under it. This is because completing the application confirms that the applicant:</a:t>
            </a:r>
          </a:p>
          <a:p>
            <a:pPr lvl="1"/>
            <a:r>
              <a:rPr lang="en-NZ" dirty="0"/>
              <a:t>is authorised to apply for the loan </a:t>
            </a:r>
          </a:p>
          <a:p>
            <a:pPr lvl="1"/>
            <a:r>
              <a:rPr lang="en-NZ" dirty="0"/>
              <a:t>meets the eligibility criteria for the loan, and </a:t>
            </a:r>
          </a:p>
          <a:p>
            <a:pPr lvl="1"/>
            <a:r>
              <a:rPr lang="en-NZ" dirty="0"/>
              <a:t>will repay it. </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13/05/2020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243112232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SBCS: Tax Agents cannot apply on behalf of their clients</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As this is not a ‘tax’ product, Inland Revenue has no way of knowing whether tax agents have been authorised to enter into loan contracts on behalf of their clients and, given the volume of expected applications, and the 4-week period for applications, the process has been designed to allow only the individual or entity concerned to apply for the loan.</a:t>
            </a:r>
          </a:p>
          <a:p>
            <a:r>
              <a:rPr lang="en-NZ" dirty="0"/>
              <a:t>Our design does recognise the important role tax agents and intermediaries play in supporting customers with their obligations. For example:</a:t>
            </a:r>
          </a:p>
          <a:p>
            <a:pPr lvl="1"/>
            <a:r>
              <a:rPr lang="en-NZ" dirty="0"/>
              <a:t>Before applying for the loan we have suggested customers seek advice from their financial advisor or tax agent;</a:t>
            </a:r>
          </a:p>
          <a:p>
            <a:pPr lvl="1"/>
            <a:r>
              <a:rPr lang="en-NZ" dirty="0"/>
              <a:t>Agents and intermediaries who have the appropriate authority to act for their clients, are able to link to their client’s loan account to see the loan balance and any interest or payments applied to the loan.</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13/05/2020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198298954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pPr>
              <a:spcBef>
                <a:spcPts val="0"/>
              </a:spcBef>
            </a:pPr>
            <a:r>
              <a:rPr lang="en-NZ" sz="2000" dirty="0"/>
              <a:t>The purpose of the loan scheme is to assist small to medium sized businesses of up to 50 full-time-equivalent employees.  </a:t>
            </a:r>
          </a:p>
          <a:p>
            <a:pPr>
              <a:spcBef>
                <a:spcPts val="0"/>
              </a:spcBef>
            </a:pPr>
            <a:r>
              <a:rPr lang="en-NZ" sz="2000" dirty="0"/>
              <a:t>A commonly owned group of businesses is (generally) considered to be one where each business has the same combination of owners.  It does not matter whether those owners have the same proportion of ownership in each business.  </a:t>
            </a:r>
          </a:p>
          <a:p>
            <a:pPr>
              <a:spcBef>
                <a:spcPts val="0"/>
              </a:spcBef>
            </a:pPr>
            <a:r>
              <a:rPr lang="en-NZ" sz="2000" dirty="0"/>
              <a:t>In addition, a business may also be treated as being in a commonly owned group if it is in substance part of a larger group of businesses.  For example, this may occur where:</a:t>
            </a:r>
          </a:p>
          <a:p>
            <a:pPr lvl="1">
              <a:spcBef>
                <a:spcPts val="0"/>
              </a:spcBef>
            </a:pPr>
            <a:r>
              <a:rPr lang="en-NZ" dirty="0"/>
              <a:t>The group has a dominating shareholder or group of shareholders and the businesses operate together as if they were one.  </a:t>
            </a:r>
          </a:p>
          <a:p>
            <a:pPr lvl="1">
              <a:spcBef>
                <a:spcPts val="0"/>
              </a:spcBef>
            </a:pPr>
            <a:r>
              <a:rPr lang="en-NZ" dirty="0"/>
              <a:t>The group of businesses involves a complex ownership structure where the overall control is centralised, and the businesses are in substance one enterprise.  </a:t>
            </a:r>
          </a:p>
          <a:p>
            <a:pPr>
              <a:spcBef>
                <a:spcPts val="0"/>
              </a:spcBef>
            </a:pPr>
            <a:r>
              <a:rPr lang="en-NZ" sz="2000" dirty="0"/>
              <a:t>We ask loan applicants to evaluate this requirement honestly and in good faith, on the basis that the loan scheme has been designed to assist small to medium sized businesses and is not intended to benefit large businesses or organisations, which control multiple small to medium sized businesses or organisations. </a:t>
            </a:r>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8605872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pPr>
              <a:spcBef>
                <a:spcPts val="0"/>
              </a:spcBef>
            </a:pPr>
            <a:r>
              <a:rPr lang="en-NZ" dirty="0"/>
              <a:t>Where a business or businesses which are in substance part of a larger group receive loans in contravention of the policy intent, the Commissioner may reconsider their eligibility for the loans and may ask the businesses to repay the loan amounts early. </a:t>
            </a:r>
          </a:p>
          <a:p>
            <a:pPr lvl="1">
              <a:spcBef>
                <a:spcPts val="0"/>
              </a:spcBef>
            </a:pPr>
            <a:endParaRPr lang="en-NZ" dirty="0"/>
          </a:p>
          <a:p>
            <a:pPr>
              <a:spcBef>
                <a:spcPts val="0"/>
              </a:spcBef>
            </a:pPr>
            <a:r>
              <a:rPr lang="en-NZ" dirty="0"/>
              <a:t>Where a commonly owned group of businesses and organisations collectively have no more than 50 full-time-equivalent employees, each business or organisation will be entitled to apply for a loan based on the number of employees employed by each individual business.</a:t>
            </a:r>
          </a:p>
          <a:p>
            <a:pPr lvl="1">
              <a:spcBef>
                <a:spcPts val="0"/>
              </a:spcBef>
            </a:pPr>
            <a:endParaRPr lang="en-NZ" dirty="0"/>
          </a:p>
          <a:p>
            <a:pPr>
              <a:spcBef>
                <a:spcPts val="0"/>
              </a:spcBef>
            </a:pPr>
            <a:r>
              <a:rPr lang="en-NZ" dirty="0"/>
              <a:t>Where a commonly owned group of businesses and organisations collectively have more than 50 full-time-equivalent employees, none of the businesses in the group will be eligible for a loan.</a:t>
            </a:r>
          </a:p>
          <a:p>
            <a:pPr>
              <a:spcBef>
                <a:spcPts val="0"/>
              </a:spcBef>
            </a:pPr>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62936189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NZ" dirty="0"/>
              <a:t>David and Brandon are brothers and are the shareholders in two companies.  </a:t>
            </a:r>
          </a:p>
          <a:p>
            <a:r>
              <a:rPr lang="en-NZ" dirty="0"/>
              <a:t>Each company operates a burger business.  </a:t>
            </a:r>
          </a:p>
          <a:p>
            <a:r>
              <a:rPr lang="en-NZ" dirty="0"/>
              <a:t>Each business employs 15 full-time-equivalent employees.  </a:t>
            </a:r>
          </a:p>
          <a:p>
            <a:r>
              <a:rPr lang="en-NZ" dirty="0"/>
              <a:t>David is a 60% shareholder in each company and Brandon is a 40% shareholder in each company.  </a:t>
            </a:r>
          </a:p>
          <a:p>
            <a:endParaRPr lang="en-NZ" dirty="0"/>
          </a:p>
          <a:p>
            <a:r>
              <a:rPr lang="en-NZ" dirty="0"/>
              <a:t>The two companies </a:t>
            </a:r>
            <a:r>
              <a:rPr lang="en-NZ" b="1" u="sng" dirty="0"/>
              <a:t>are eligible </a:t>
            </a:r>
            <a:r>
              <a:rPr lang="en-NZ" dirty="0"/>
              <a:t>for a Small Business Cash Flow Loan because they both have the same owners and, collectively, the companies have less than 50 full-time-equivalent employees.  </a:t>
            </a:r>
          </a:p>
          <a:p>
            <a:pPr>
              <a:spcBef>
                <a:spcPts val="0"/>
              </a:spcBef>
            </a:pPr>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77453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4A80BE-AE93-48BE-935F-F171214698A2}"/>
              </a:ext>
            </a:extLst>
          </p:cNvPr>
          <p:cNvSpPr>
            <a:spLocks noGrp="1"/>
          </p:cNvSpPr>
          <p:nvPr>
            <p:ph type="title"/>
          </p:nvPr>
        </p:nvSpPr>
        <p:spPr/>
        <p:txBody>
          <a:bodyPr/>
          <a:lstStyle/>
          <a:p>
            <a:r>
              <a:rPr lang="en-NZ"/>
              <a:t>Depreciation on Commercial Buildings</a:t>
            </a:r>
          </a:p>
        </p:txBody>
      </p:sp>
      <p:sp>
        <p:nvSpPr>
          <p:cNvPr id="5" name="Text Placeholder 4">
            <a:extLst>
              <a:ext uri="{FF2B5EF4-FFF2-40B4-BE49-F238E27FC236}">
                <a16:creationId xmlns:a16="http://schemas.microsoft.com/office/drawing/2014/main" id="{9B227ADA-2BFA-4211-9DD1-0BF3B2C67B84}"/>
              </a:ext>
            </a:extLst>
          </p:cNvPr>
          <p:cNvSpPr>
            <a:spLocks noGrp="1"/>
          </p:cNvSpPr>
          <p:nvPr>
            <p:ph type="body" idx="1"/>
          </p:nvPr>
        </p:nvSpPr>
        <p:spPr/>
        <p:txBody>
          <a:bodyPr/>
          <a:lstStyle/>
          <a:p>
            <a:r>
              <a:rPr lang="en-NZ"/>
              <a:t>Reintroduced from 1 April 2020</a:t>
            </a:r>
          </a:p>
          <a:p>
            <a:endParaRPr lang="en-NZ"/>
          </a:p>
          <a:p>
            <a:r>
              <a:rPr lang="en-NZ"/>
              <a:t>Does not apply to residential buildings</a:t>
            </a:r>
          </a:p>
          <a:p>
            <a:endParaRPr lang="en-NZ"/>
          </a:p>
          <a:p>
            <a:r>
              <a:rPr lang="en-NZ"/>
              <a:t>Applicable rates:</a:t>
            </a:r>
          </a:p>
          <a:p>
            <a:pPr lvl="1"/>
            <a:r>
              <a:rPr lang="en-NZ"/>
              <a:t>2% for the diminishing value method</a:t>
            </a:r>
          </a:p>
          <a:p>
            <a:pPr lvl="1"/>
            <a:r>
              <a:rPr lang="en-NZ"/>
              <a:t>1.5% for the straight line method</a:t>
            </a:r>
          </a:p>
        </p:txBody>
      </p:sp>
    </p:spTree>
    <p:extLst>
      <p:ext uri="{BB962C8B-B14F-4D97-AF65-F5344CB8AC3E}">
        <p14:creationId xmlns:p14="http://schemas.microsoft.com/office/powerpoint/2010/main" val="364524715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NZ" dirty="0"/>
              <a:t>Sabrina is the sole shareholder in two companies.  </a:t>
            </a:r>
          </a:p>
          <a:p>
            <a:r>
              <a:rPr lang="en-NZ" dirty="0"/>
              <a:t>Each company operates a bakery business.  </a:t>
            </a:r>
          </a:p>
          <a:p>
            <a:r>
              <a:rPr lang="en-NZ" dirty="0"/>
              <a:t>Each business employs 30 full-time-equivalent employees. </a:t>
            </a:r>
          </a:p>
          <a:p>
            <a:endParaRPr lang="en-NZ" dirty="0"/>
          </a:p>
          <a:p>
            <a:r>
              <a:rPr lang="en-NZ" dirty="0"/>
              <a:t>The two companies </a:t>
            </a:r>
            <a:r>
              <a:rPr lang="en-NZ" b="1" u="sng" dirty="0"/>
              <a:t>are not eligible </a:t>
            </a:r>
            <a:r>
              <a:rPr lang="en-NZ" dirty="0"/>
              <a:t>for a Small Business Cash Flow Loan because they both have the same owner and, collectively, the companies have more than 50 full-time-equivalent employees.  </a:t>
            </a:r>
          </a:p>
          <a:p>
            <a:endParaRPr lang="en-NZ" dirty="0"/>
          </a:p>
          <a:p>
            <a:r>
              <a:rPr lang="en-NZ" dirty="0"/>
              <a:t>Note: Sabrina cannot choose to apply for only one of her companies in order to receive the loan, all companies within the commonly owned group must be considered.</a:t>
            </a:r>
          </a:p>
          <a:p>
            <a:pPr>
              <a:spcBef>
                <a:spcPts val="0"/>
              </a:spcBef>
            </a:pPr>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55032971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pPr>
              <a:spcBef>
                <a:spcPts val="0"/>
              </a:spcBef>
            </a:pPr>
            <a:r>
              <a:rPr lang="en-NZ" dirty="0"/>
              <a:t>Rebekah and Naomi are sisters and are the shareholders in two companies.  </a:t>
            </a:r>
          </a:p>
          <a:p>
            <a:pPr>
              <a:spcBef>
                <a:spcPts val="0"/>
              </a:spcBef>
            </a:pPr>
            <a:r>
              <a:rPr lang="en-NZ" dirty="0"/>
              <a:t>Each company operates a plumbing business.  </a:t>
            </a:r>
          </a:p>
          <a:p>
            <a:pPr>
              <a:spcBef>
                <a:spcPts val="0"/>
              </a:spcBef>
            </a:pPr>
            <a:r>
              <a:rPr lang="en-NZ" dirty="0"/>
              <a:t>Each business employs 40 full-time-equivalent employees.  </a:t>
            </a:r>
          </a:p>
          <a:p>
            <a:pPr>
              <a:spcBef>
                <a:spcPts val="0"/>
              </a:spcBef>
            </a:pPr>
            <a:r>
              <a:rPr lang="en-NZ" dirty="0"/>
              <a:t>Rebekah is a 80% shareholder in company A and 20% shareholder in company B.  </a:t>
            </a:r>
          </a:p>
          <a:p>
            <a:pPr>
              <a:spcBef>
                <a:spcPts val="0"/>
              </a:spcBef>
            </a:pPr>
            <a:r>
              <a:rPr lang="en-NZ" dirty="0"/>
              <a:t>Naomi is a 20% shareholder in company A and 80% shareholder in company B.  </a:t>
            </a:r>
          </a:p>
          <a:p>
            <a:pPr>
              <a:spcBef>
                <a:spcPts val="0"/>
              </a:spcBef>
            </a:pPr>
            <a:endParaRPr lang="en-NZ" dirty="0"/>
          </a:p>
          <a:p>
            <a:pPr>
              <a:spcBef>
                <a:spcPts val="0"/>
              </a:spcBef>
            </a:pPr>
            <a:r>
              <a:rPr lang="en-NZ" dirty="0"/>
              <a:t>The two companies </a:t>
            </a:r>
            <a:r>
              <a:rPr lang="en-NZ" b="1" u="sng" dirty="0"/>
              <a:t>are not eligible </a:t>
            </a:r>
            <a:r>
              <a:rPr lang="en-NZ" dirty="0"/>
              <a:t>for a Small Business Cash Flow Loan because they have the same owners and, collectively, the entities have more than 50 full-time-equivalent employees. </a:t>
            </a:r>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1003543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SBCS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NZ" dirty="0"/>
              <a:t>Emma and Rachel are equal partners in a law partnership, which has 20 full-time-equivalent employees.  </a:t>
            </a:r>
          </a:p>
          <a:p>
            <a:r>
              <a:rPr lang="en-NZ" dirty="0"/>
              <a:t>Emma and Rachel are also 25:75 shareholders in a company that operates a real estate business and has 25 full-time-equivalent employees. </a:t>
            </a:r>
          </a:p>
          <a:p>
            <a:endParaRPr lang="en-NZ" dirty="0"/>
          </a:p>
          <a:p>
            <a:r>
              <a:rPr lang="en-NZ" dirty="0"/>
              <a:t>Both the law partnership and the real estate company </a:t>
            </a:r>
            <a:r>
              <a:rPr lang="en-NZ" b="1" u="sng" dirty="0"/>
              <a:t>are eligible </a:t>
            </a:r>
            <a:r>
              <a:rPr lang="en-NZ" dirty="0"/>
              <a:t>for a Small Business Cash Flow Loan because they both have the same owners and combined have no more than 50 full-time-equivalent employees. </a:t>
            </a:r>
          </a:p>
          <a:p>
            <a:endParaRPr lang="en-NZ" dirty="0"/>
          </a:p>
          <a:p>
            <a:r>
              <a:rPr lang="en-NZ" dirty="0"/>
              <a:t>Note: If combined the full-time-equivalent employees is more than 50, neither the partnership nor the company would be entitled to the loan.</a:t>
            </a:r>
          </a:p>
          <a:p>
            <a:pPr>
              <a:spcBef>
                <a:spcPts val="0"/>
              </a:spcBef>
            </a:pPr>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01794185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Receiving the loan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Once approved, most applicants will receive their loan payment in full from us within 5 working days. </a:t>
            </a:r>
          </a:p>
          <a:p>
            <a:endParaRPr lang="en-NZ" dirty="0"/>
          </a:p>
          <a:p>
            <a:r>
              <a:rPr lang="en-NZ" dirty="0"/>
              <a:t>It will be paid to the bank account shown in </a:t>
            </a:r>
            <a:r>
              <a:rPr lang="en-NZ" dirty="0" err="1"/>
              <a:t>myIR</a:t>
            </a:r>
            <a:r>
              <a:rPr lang="en-NZ" dirty="0"/>
              <a:t> (you can update your bank account in </a:t>
            </a:r>
            <a:r>
              <a:rPr lang="en-NZ" dirty="0" err="1"/>
              <a:t>myIR</a:t>
            </a:r>
            <a:r>
              <a:rPr lang="en-NZ" dirty="0"/>
              <a:t>). </a:t>
            </a:r>
          </a:p>
          <a:p>
            <a:endParaRPr lang="en-NZ" dirty="0"/>
          </a:p>
          <a:p>
            <a:r>
              <a:rPr lang="en-NZ" dirty="0"/>
              <a:t>You will be able to view the loan balance in </a:t>
            </a:r>
            <a:r>
              <a:rPr lang="en-NZ" dirty="0" err="1"/>
              <a:t>MyIR</a:t>
            </a:r>
            <a:r>
              <a:rPr lang="en-NZ" dirty="0"/>
              <a:t>.</a:t>
            </a:r>
          </a:p>
          <a:p>
            <a:endParaRPr lang="en-NZ" dirty="0"/>
          </a:p>
          <a:p>
            <a:r>
              <a:rPr lang="en-NZ" dirty="0"/>
              <a:t>There will be no loan adjustments for any tax debt owed and the loan is not subject to income tax or GST. You will be able to claim deductions for expenditure funded by the loan.</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42533736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 What can I use the loan for?</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What can I use the loan for?</a:t>
            </a:r>
          </a:p>
          <a:p>
            <a:pPr lvl="1"/>
            <a:r>
              <a:rPr lang="en-NZ" dirty="0"/>
              <a:t>The loan can only be used to pay for core operating costs, such as rent, insurance, utilities, supplier payments, rates, etc</a:t>
            </a:r>
          </a:p>
          <a:p>
            <a:pPr lvl="1"/>
            <a:r>
              <a:rPr lang="en-NZ" dirty="0"/>
              <a:t>You cannot use the loan to pay your staff or supplement staff wages or to pay outstanding tax debt.</a:t>
            </a:r>
          </a:p>
          <a:p>
            <a:pPr marL="457200" lvl="1" indent="0">
              <a:buNone/>
            </a:pPr>
            <a:endParaRPr lang="en-NZ" dirty="0"/>
          </a:p>
          <a:p>
            <a:pPr lvl="1"/>
            <a:endParaRPr lang="en-NZ" dirty="0"/>
          </a:p>
          <a:p>
            <a:r>
              <a:rPr lang="en-NZ" dirty="0"/>
              <a:t>What is the definition of ‘core operating costs?</a:t>
            </a:r>
          </a:p>
          <a:p>
            <a:pPr lvl="1"/>
            <a:r>
              <a:rPr lang="en-NZ" dirty="0"/>
              <a:t>Inland Revenue has provided examples of what ‘core operating costs’ are. </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47831512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Repaying the loan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You will have 5 years (60 months) to pay off the loan. Our usual repayment options will be available, including the ability to set up instalments.</a:t>
            </a:r>
          </a:p>
          <a:p>
            <a:r>
              <a:rPr lang="en-NZ" dirty="0"/>
              <a:t>Loans will be subject to an annual interest rate of 3% from the date it is provided by us. During the loan period, the following general rules apply: </a:t>
            </a:r>
          </a:p>
          <a:p>
            <a:pPr lvl="1"/>
            <a:r>
              <a:rPr lang="en-NZ" dirty="0"/>
              <a:t>If you repay the loan in full within 1 year you won’t be charged any interest. </a:t>
            </a:r>
          </a:p>
          <a:p>
            <a:pPr lvl="1"/>
            <a:r>
              <a:rPr lang="en-NZ" dirty="0"/>
              <a:t>If you do not repay the loan in full within 1 year, you will be charged interest for the entire term of the loan. </a:t>
            </a:r>
          </a:p>
          <a:p>
            <a:pPr lvl="1"/>
            <a:r>
              <a:rPr lang="en-NZ" dirty="0"/>
              <a:t>Repayments are not compulsory in the first 24 months, voluntary payments can still be made over this period. </a:t>
            </a:r>
          </a:p>
          <a:p>
            <a:pPr lvl="1"/>
            <a:r>
              <a:rPr lang="en-NZ" dirty="0"/>
              <a:t>After 24 months, you will be required to make regular payments for both the principal and interest. </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23649586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D097-ECBC-4D2A-8D1A-4A8341719446}"/>
              </a:ext>
            </a:extLst>
          </p:cNvPr>
          <p:cNvSpPr>
            <a:spLocks noGrp="1"/>
          </p:cNvSpPr>
          <p:nvPr>
            <p:ph type="title"/>
          </p:nvPr>
        </p:nvSpPr>
        <p:spPr/>
        <p:txBody>
          <a:bodyPr/>
          <a:lstStyle/>
          <a:p>
            <a:r>
              <a:rPr lang="en-NZ" dirty="0"/>
              <a:t>SCBS: Repaying the loan</a:t>
            </a:r>
          </a:p>
        </p:txBody>
      </p:sp>
      <p:sp>
        <p:nvSpPr>
          <p:cNvPr id="3" name="Content Placeholder 2">
            <a:extLst>
              <a:ext uri="{FF2B5EF4-FFF2-40B4-BE49-F238E27FC236}">
                <a16:creationId xmlns:a16="http://schemas.microsoft.com/office/drawing/2014/main" id="{BE292BD5-271C-488A-910C-C0CF7D6670C2}"/>
              </a:ext>
            </a:extLst>
          </p:cNvPr>
          <p:cNvSpPr>
            <a:spLocks noGrp="1"/>
          </p:cNvSpPr>
          <p:nvPr>
            <p:ph idx="1"/>
          </p:nvPr>
        </p:nvSpPr>
        <p:spPr/>
        <p:txBody>
          <a:bodyPr/>
          <a:lstStyle/>
          <a:p>
            <a:pPr>
              <a:spcBef>
                <a:spcPts val="0"/>
              </a:spcBef>
            </a:pPr>
            <a:r>
              <a:rPr lang="en-NZ" sz="2300" dirty="0"/>
              <a:t>You can make payments towards your SBC loan by the following methods: </a:t>
            </a:r>
          </a:p>
          <a:p>
            <a:pPr>
              <a:spcBef>
                <a:spcPts val="0"/>
              </a:spcBef>
            </a:pPr>
            <a:r>
              <a:rPr lang="en-NZ" sz="2300" dirty="0" err="1"/>
              <a:t>myIR</a:t>
            </a:r>
            <a:endParaRPr lang="en-NZ" sz="2300" dirty="0"/>
          </a:p>
          <a:p>
            <a:pPr lvl="1">
              <a:spcBef>
                <a:spcPts val="0"/>
              </a:spcBef>
            </a:pPr>
            <a:r>
              <a:rPr lang="en-NZ" sz="1900" dirty="0"/>
              <a:t>Direct debit (variable) as a one-off payment</a:t>
            </a:r>
          </a:p>
          <a:p>
            <a:pPr lvl="1">
              <a:spcBef>
                <a:spcPts val="0"/>
              </a:spcBef>
            </a:pPr>
            <a:r>
              <a:rPr lang="en-NZ" sz="1900" dirty="0"/>
              <a:t>Direct debit (recurring) establishing a regular payment either weekly, fortnightly or monthly (this option will be available soon).</a:t>
            </a:r>
          </a:p>
          <a:p>
            <a:pPr lvl="1">
              <a:spcBef>
                <a:spcPts val="0"/>
              </a:spcBef>
            </a:pPr>
            <a:r>
              <a:rPr lang="en-NZ" sz="1900" dirty="0"/>
              <a:t>Credit card </a:t>
            </a:r>
          </a:p>
          <a:p>
            <a:pPr>
              <a:spcBef>
                <a:spcPts val="0"/>
              </a:spcBef>
            </a:pPr>
            <a:r>
              <a:rPr lang="en-NZ" sz="2300" dirty="0"/>
              <a:t>Electronically</a:t>
            </a:r>
          </a:p>
          <a:p>
            <a:pPr lvl="1">
              <a:spcBef>
                <a:spcPts val="0"/>
              </a:spcBef>
            </a:pPr>
            <a:r>
              <a:rPr lang="en-NZ" sz="1900" dirty="0"/>
              <a:t>Through your bank’s pay tax function (most banks have this function). Banks are updating their systems to include SBC as a tax type.</a:t>
            </a:r>
          </a:p>
          <a:p>
            <a:pPr lvl="1">
              <a:spcBef>
                <a:spcPts val="0"/>
              </a:spcBef>
            </a:pPr>
            <a:r>
              <a:rPr lang="en-NZ" sz="1900" dirty="0"/>
              <a:t>You can make an internet payment to IR’s account number: 03-0049-0001100-27 using your IRD number and putting SBC as the reference. No period is required. </a:t>
            </a:r>
          </a:p>
          <a:p>
            <a:pPr lvl="1">
              <a:spcBef>
                <a:spcPts val="0"/>
              </a:spcBef>
            </a:pPr>
            <a:r>
              <a:rPr lang="en-NZ" sz="1900" dirty="0"/>
              <a:t>Credit card over the phone </a:t>
            </a:r>
          </a:p>
          <a:p>
            <a:pPr>
              <a:spcBef>
                <a:spcPts val="0"/>
              </a:spcBef>
            </a:pPr>
            <a:r>
              <a:rPr lang="en-NZ" sz="2300" dirty="0"/>
              <a:t>Over the counter </a:t>
            </a:r>
          </a:p>
          <a:p>
            <a:pPr lvl="1">
              <a:spcBef>
                <a:spcPts val="0"/>
              </a:spcBef>
            </a:pPr>
            <a:r>
              <a:rPr lang="en-NZ" sz="1900" dirty="0"/>
              <a:t>From 1 July 2020 you can pay over the counter at Westpac. These payments must be accompanied by a barcode.</a:t>
            </a:r>
          </a:p>
          <a:p>
            <a:pPr>
              <a:spcBef>
                <a:spcPts val="0"/>
              </a:spcBef>
            </a:pPr>
            <a:endParaRPr lang="en-NZ" dirty="0"/>
          </a:p>
        </p:txBody>
      </p:sp>
      <p:sp>
        <p:nvSpPr>
          <p:cNvPr id="4" name="Text Placeholder 3">
            <a:extLst>
              <a:ext uri="{FF2B5EF4-FFF2-40B4-BE49-F238E27FC236}">
                <a16:creationId xmlns:a16="http://schemas.microsoft.com/office/drawing/2014/main" id="{BEA43E06-4CD0-4D29-AA08-7D61518E223A}"/>
              </a:ext>
            </a:extLst>
          </p:cNvPr>
          <p:cNvSpPr>
            <a:spLocks noGrp="1"/>
          </p:cNvSpPr>
          <p:nvPr>
            <p:ph type="body" sz="quarter" idx="10"/>
          </p:nvPr>
        </p:nvSpPr>
        <p:spPr/>
        <p:txBody>
          <a:bodyPr/>
          <a:lstStyle/>
          <a:p>
            <a:r>
              <a:rPr lang="en-NZ" dirty="0"/>
              <a:t>Published: 17/06/2020</a:t>
            </a:r>
          </a:p>
        </p:txBody>
      </p:sp>
      <p:sp>
        <p:nvSpPr>
          <p:cNvPr id="5" name="Text Placeholder 4">
            <a:extLst>
              <a:ext uri="{FF2B5EF4-FFF2-40B4-BE49-F238E27FC236}">
                <a16:creationId xmlns:a16="http://schemas.microsoft.com/office/drawing/2014/main" id="{B9B30B4E-0DF2-46BD-A02B-37B79B1FFEB7}"/>
              </a:ext>
            </a:extLst>
          </p:cNvPr>
          <p:cNvSpPr>
            <a:spLocks noGrp="1"/>
          </p:cNvSpPr>
          <p:nvPr>
            <p:ph type="body" sz="quarter" idx="11"/>
          </p:nvPr>
        </p:nvSpPr>
        <p:spPr/>
        <p:txBody>
          <a:bodyPr/>
          <a:lstStyle/>
          <a:p>
            <a:r>
              <a:rPr lang="en-NZ" dirty="0"/>
              <a:t>Intended audience: Businesses &amp; Intermediaries</a:t>
            </a:r>
          </a:p>
          <a:p>
            <a:endParaRPr lang="en-NZ" dirty="0"/>
          </a:p>
        </p:txBody>
      </p:sp>
    </p:spTree>
    <p:extLst>
      <p:ext uri="{BB962C8B-B14F-4D97-AF65-F5344CB8AC3E}">
        <p14:creationId xmlns:p14="http://schemas.microsoft.com/office/powerpoint/2010/main" val="137045425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Repayment obligations</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How long will I have to pay off the loan?</a:t>
            </a:r>
          </a:p>
          <a:p>
            <a:pPr lvl="1"/>
            <a:r>
              <a:rPr lang="en-NZ" dirty="0"/>
              <a:t>5 years</a:t>
            </a:r>
          </a:p>
          <a:p>
            <a:pPr lvl="1"/>
            <a:endParaRPr lang="en-NZ" dirty="0"/>
          </a:p>
          <a:p>
            <a:r>
              <a:rPr lang="en-NZ" b="1" dirty="0"/>
              <a:t>How soon can I set up a payment plan to start repaying the loan?</a:t>
            </a:r>
          </a:p>
          <a:p>
            <a:pPr lvl="1"/>
            <a:r>
              <a:rPr lang="en-NZ" dirty="0"/>
              <a:t>Repayments are voluntary in the first 24 months however you can choose to set up one-off or regular repayments before this time if you wish</a:t>
            </a:r>
          </a:p>
          <a:p>
            <a:pPr lvl="1"/>
            <a:r>
              <a:rPr lang="en-NZ" dirty="0"/>
              <a:t>You can set this up in </a:t>
            </a:r>
            <a:r>
              <a:rPr lang="en-NZ" dirty="0" err="1"/>
              <a:t>MyIR</a:t>
            </a:r>
            <a:r>
              <a:rPr lang="en-NZ" dirty="0"/>
              <a:t>.</a:t>
            </a:r>
          </a:p>
          <a:p>
            <a:pPr lvl="1"/>
            <a:endParaRPr lang="en-NZ" dirty="0"/>
          </a:p>
          <a:p>
            <a:r>
              <a:rPr lang="en-NZ" b="1" dirty="0"/>
              <a:t>Will I be penalised for early repayment?</a:t>
            </a:r>
          </a:p>
          <a:p>
            <a:pPr lvl="1"/>
            <a:r>
              <a:rPr lang="en-NZ" dirty="0"/>
              <a:t>No, you are able to fully repay your loan at any time during the loan term, there is no penalty for early repayment.</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88983465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Repayment obligations</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What will the minimum repayments be after the payment free period?</a:t>
            </a:r>
          </a:p>
          <a:p>
            <a:pPr lvl="1"/>
            <a:r>
              <a:rPr lang="en-NZ" dirty="0"/>
              <a:t>The balance of the loan, plus interest will be spread over regular instalments for the remainder of the loan term;</a:t>
            </a:r>
          </a:p>
          <a:p>
            <a:pPr marL="457200" lvl="1" indent="0">
              <a:buNone/>
            </a:pPr>
            <a:endParaRPr lang="en-NZ" dirty="0"/>
          </a:p>
          <a:p>
            <a:r>
              <a:rPr lang="en-NZ" b="1" dirty="0"/>
              <a:t>What frequency of repayments are required?</a:t>
            </a:r>
          </a:p>
          <a:p>
            <a:pPr lvl="1"/>
            <a:r>
              <a:rPr lang="en-NZ" dirty="0"/>
              <a:t>After 24-months </a:t>
            </a:r>
            <a:r>
              <a:rPr lang="en-NZ" b="1" dirty="0"/>
              <a:t>regular</a:t>
            </a:r>
            <a:r>
              <a:rPr lang="en-NZ" dirty="0"/>
              <a:t> repayments of both principal and interest are required. We will tell you closer to the time what these amounts are and the frequency of these.</a:t>
            </a:r>
          </a:p>
          <a:p>
            <a:pPr lvl="1"/>
            <a:r>
              <a:rPr lang="en-NZ" dirty="0"/>
              <a:t>You may choose to make those payments weekly, fortnightly or monthly;</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64197819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Repayment obligations</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If my business fails how long will I have to pay the loan back?</a:t>
            </a:r>
          </a:p>
          <a:p>
            <a:pPr lvl="1"/>
            <a:r>
              <a:rPr lang="en-NZ" dirty="0"/>
              <a:t>If your business fails or you cease to carry on business you must notify us and we may give you notice that your loan is immediately payable..</a:t>
            </a:r>
          </a:p>
          <a:p>
            <a:pPr lvl="1"/>
            <a:endParaRPr lang="en-NZ" dirty="0"/>
          </a:p>
          <a:p>
            <a:r>
              <a:rPr lang="en-NZ" b="1" dirty="0"/>
              <a:t>If I can’t pay it back will it affect my credit rating?</a:t>
            </a:r>
          </a:p>
          <a:p>
            <a:pPr lvl="1"/>
            <a:r>
              <a:rPr lang="en-NZ" dirty="0"/>
              <a:t>The contract allows us to share information with any debt recovery agency for collection and with any credit reporting agency.</a:t>
            </a:r>
          </a:p>
          <a:p>
            <a:pPr lvl="1"/>
            <a:endParaRPr lang="en-NZ" dirty="0"/>
          </a:p>
          <a:p>
            <a:r>
              <a:rPr lang="en-NZ" b="1" dirty="0"/>
              <a:t>What happens if I haven’t paid it back within 5-years?</a:t>
            </a:r>
          </a:p>
          <a:p>
            <a:pPr lvl="1"/>
            <a:r>
              <a:rPr lang="en-NZ" dirty="0"/>
              <a:t>Inland Revenue will undertake collection activities, this includes taking into account business circumstances in terms of ability to address outstanding debts.</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39626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A5BB-D123-4B55-8710-6871163EAE06}"/>
              </a:ext>
            </a:extLst>
          </p:cNvPr>
          <p:cNvSpPr>
            <a:spLocks noGrp="1"/>
          </p:cNvSpPr>
          <p:nvPr>
            <p:ph type="title"/>
          </p:nvPr>
        </p:nvSpPr>
        <p:spPr/>
        <p:txBody>
          <a:bodyPr/>
          <a:lstStyle/>
          <a:p>
            <a:r>
              <a:rPr lang="en-NZ"/>
              <a:t>Depreciation: Why are deductions being restored?</a:t>
            </a:r>
          </a:p>
        </p:txBody>
      </p:sp>
      <p:sp>
        <p:nvSpPr>
          <p:cNvPr id="3" name="Content Placeholder 2">
            <a:extLst>
              <a:ext uri="{FF2B5EF4-FFF2-40B4-BE49-F238E27FC236}">
                <a16:creationId xmlns:a16="http://schemas.microsoft.com/office/drawing/2014/main" id="{DB215116-5CCE-4F4A-B674-115D9B84578A}"/>
              </a:ext>
            </a:extLst>
          </p:cNvPr>
          <p:cNvSpPr>
            <a:spLocks noGrp="1"/>
          </p:cNvSpPr>
          <p:nvPr>
            <p:ph idx="1"/>
          </p:nvPr>
        </p:nvSpPr>
        <p:spPr/>
        <p:txBody>
          <a:bodyPr/>
          <a:lstStyle/>
          <a:p>
            <a:r>
              <a:rPr lang="en-NZ" dirty="0"/>
              <a:t>The Bill reintroduces depreciation deductions for non-residential buildings.</a:t>
            </a:r>
          </a:p>
          <a:p>
            <a:r>
              <a:rPr lang="en-NZ" dirty="0"/>
              <a:t>International studies indicate that commercial and industrial buildings do depreciate.</a:t>
            </a:r>
          </a:p>
          <a:p>
            <a:r>
              <a:rPr lang="en-NZ" dirty="0"/>
              <a:t>Restoring depreciation deductions will help support businesses with cashflow in the near-term and assist with the broader economic recovery by encouraging business investment in new and existing buildings.</a:t>
            </a:r>
          </a:p>
          <a:p>
            <a:r>
              <a:rPr lang="en-NZ" dirty="0"/>
              <a:t>The applicable depreciation rates introduced are 2% DV and 1.5% SL.</a:t>
            </a:r>
          </a:p>
          <a:p>
            <a:endParaRPr lang="en-NZ" dirty="0"/>
          </a:p>
          <a:p>
            <a:r>
              <a:rPr lang="en-NZ" dirty="0"/>
              <a:t>Find out more on our website: </a:t>
            </a:r>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Depreciation &amp; low value assets</a:t>
            </a:r>
            <a:endParaRPr lang="en-NZ" dirty="0">
              <a:solidFill>
                <a:schemeClr val="accent1">
                  <a:lumMod val="50000"/>
                </a:schemeClr>
              </a:solidFill>
            </a:endParaRPr>
          </a:p>
          <a:p>
            <a:endParaRPr lang="en-NZ" dirty="0"/>
          </a:p>
          <a:p>
            <a:endParaRPr lang="en-NZ" dirty="0"/>
          </a:p>
        </p:txBody>
      </p:sp>
      <p:sp>
        <p:nvSpPr>
          <p:cNvPr id="6" name="Text Placeholder 5">
            <a:extLst>
              <a:ext uri="{FF2B5EF4-FFF2-40B4-BE49-F238E27FC236}">
                <a16:creationId xmlns:a16="http://schemas.microsoft.com/office/drawing/2014/main" id="{34062A29-0F07-4E3E-8B9F-62D202A4AB0B}"/>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4F9130A7-35C7-4BE9-B102-A7CEB9C8D6AA}"/>
              </a:ext>
            </a:extLst>
          </p:cNvPr>
          <p:cNvSpPr>
            <a:spLocks noGrp="1"/>
          </p:cNvSpPr>
          <p:nvPr>
            <p:ph type="body" sz="quarter" idx="11"/>
          </p:nvPr>
        </p:nvSpPr>
        <p:spPr/>
        <p:txBody>
          <a:bodyPr/>
          <a:lstStyle/>
          <a:p>
            <a:r>
              <a:rPr lang="en-US"/>
              <a:t>Intended audience: Businesses &amp; Intermediaries</a:t>
            </a:r>
            <a:endParaRPr lang="en-NZ"/>
          </a:p>
          <a:p>
            <a:endParaRPr lang="en-NZ"/>
          </a:p>
        </p:txBody>
      </p:sp>
    </p:spTree>
    <p:extLst>
      <p:ext uri="{BB962C8B-B14F-4D97-AF65-F5344CB8AC3E}">
        <p14:creationId xmlns:p14="http://schemas.microsoft.com/office/powerpoint/2010/main" val="55233551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SBCS: Contact us about the scheme</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Before you contact us, check out the </a:t>
            </a:r>
            <a:r>
              <a:rPr lang="en-NZ" dirty="0">
                <a:hlinkClick r:id="rId2"/>
              </a:rPr>
              <a:t>Small Business Cashflow Scheme (SBCS) </a:t>
            </a:r>
            <a:r>
              <a:rPr lang="en-NZ" dirty="0"/>
              <a:t>on our website, as it may have the answer you’re looking for. </a:t>
            </a:r>
          </a:p>
          <a:p>
            <a:endParaRPr lang="en-NZ" dirty="0"/>
          </a:p>
          <a:p>
            <a:r>
              <a:rPr lang="en-NZ" dirty="0"/>
              <a:t>If you have further questions or requests related to the SBCS you can either: </a:t>
            </a:r>
          </a:p>
          <a:p>
            <a:pPr lvl="1"/>
            <a:r>
              <a:rPr lang="en-NZ" dirty="0"/>
              <a:t>send a secure message through your </a:t>
            </a:r>
            <a:r>
              <a:rPr lang="en-NZ" dirty="0" err="1"/>
              <a:t>myIR</a:t>
            </a:r>
            <a:r>
              <a:rPr lang="en-NZ" dirty="0"/>
              <a:t> account – please select category Small Business Cashflow (Loan) Scheme (SBCS)</a:t>
            </a:r>
          </a:p>
          <a:p>
            <a:pPr lvl="1"/>
            <a:r>
              <a:rPr lang="en-NZ" dirty="0"/>
              <a:t>complete the 'Request a call-back' form on our website. </a:t>
            </a:r>
          </a:p>
          <a:p>
            <a:endParaRPr lang="en-NZ" dirty="0"/>
          </a:p>
          <a:p>
            <a:r>
              <a:rPr lang="en-NZ" dirty="0"/>
              <a:t>Our team will contact you as soon as they can.</a:t>
            </a:r>
            <a:endParaRPr lang="en-NZ" dirty="0">
              <a:effectLst/>
            </a:endParaRP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19/05/2020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195706190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Publication &amp; Reporting</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Will my name / a companies name be published as a result of taking up this loan?</a:t>
            </a:r>
          </a:p>
          <a:p>
            <a:pPr lvl="1"/>
            <a:r>
              <a:rPr lang="en-NZ" dirty="0"/>
              <a:t>No, there is no intention to have a publicly available record like the wage subsidy. </a:t>
            </a:r>
          </a:p>
          <a:p>
            <a:r>
              <a:rPr lang="en-NZ" b="1" dirty="0"/>
              <a:t>What reporting will be made publicly available?</a:t>
            </a:r>
          </a:p>
          <a:p>
            <a:pPr lvl="1"/>
            <a:r>
              <a:rPr lang="en-NZ" dirty="0"/>
              <a:t>Loan performance and value of the loan book will be subject to accounting standard requirements.</a:t>
            </a:r>
          </a:p>
          <a:p>
            <a:pPr lvl="1"/>
            <a:r>
              <a:rPr lang="en-NZ" dirty="0"/>
              <a:t>Regular reporting on loan performance, for instance number of applicants and number of loans granted, is planned.</a:t>
            </a:r>
          </a:p>
          <a:p>
            <a:r>
              <a:rPr lang="en-NZ" b="1" dirty="0"/>
              <a:t>What ongoing information are borrowers required to provide Inland Revenue?</a:t>
            </a:r>
          </a:p>
          <a:p>
            <a:pPr lvl="1"/>
            <a:r>
              <a:rPr lang="en-NZ" dirty="0"/>
              <a:t>No regular reporting is required however you must notify us if any event of default occurs. You must be able to show you are complying with the declarations as per the loan application should you be audited by Inland Revenue and provide us with information </a:t>
            </a:r>
            <a:r>
              <a:rPr lang="en-NZ"/>
              <a:t>if requested.</a:t>
            </a:r>
            <a:endParaRPr lang="en-NZ" dirty="0"/>
          </a:p>
          <a:p>
            <a:r>
              <a:rPr lang="en-NZ" b="1" dirty="0"/>
              <a:t>What will Inland Revenue be doing to identify fraudulent applications and/or make sure the funds have been used for core operating costs?</a:t>
            </a:r>
          </a:p>
          <a:p>
            <a:pPr lvl="1"/>
            <a:r>
              <a:rPr lang="en-NZ" dirty="0"/>
              <a:t>Compliance checks will be undertaken as part of Inland Revenue's audit programme.</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79525006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SBCS: Inland Revenue cannot give financial advice</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Inland Revenue cannot give financial or legal advice on the loan, so we cannot answer the following:</a:t>
            </a:r>
          </a:p>
          <a:p>
            <a:pPr lvl="1"/>
            <a:r>
              <a:rPr lang="en-NZ" dirty="0"/>
              <a:t>Is the SBCS loan right for me or my business?</a:t>
            </a:r>
          </a:p>
          <a:p>
            <a:pPr lvl="1"/>
            <a:r>
              <a:rPr lang="en-NZ" dirty="0"/>
              <a:t>Do I need to declare this as debt when applying for other loans?</a:t>
            </a:r>
          </a:p>
          <a:p>
            <a:pPr lvl="1"/>
            <a:r>
              <a:rPr lang="en-NZ" dirty="0"/>
              <a:t>Do I have to advise the bank if applying for a BFGS loan if my request for the new government scheme is declined?</a:t>
            </a:r>
          </a:p>
          <a:p>
            <a:pPr lvl="1"/>
            <a:r>
              <a:rPr lang="en-NZ" dirty="0"/>
              <a:t>Will my partner also be responsible for the debt?</a:t>
            </a:r>
          </a:p>
          <a:p>
            <a:pPr lvl="1"/>
            <a:r>
              <a:rPr lang="en-NZ" dirty="0"/>
              <a:t>My business is a company, if I take out the loan for the company and it fails will I be personally responsible to pay it back?</a:t>
            </a:r>
          </a:p>
          <a:p>
            <a:pPr lvl="1"/>
            <a:r>
              <a:rPr lang="en-NZ" dirty="0"/>
              <a:t>Are all the companies owners jointly liable for this debt?</a:t>
            </a:r>
          </a:p>
          <a:p>
            <a:pPr lvl="1"/>
            <a:r>
              <a:rPr lang="en-NZ" dirty="0"/>
              <a:t>What happens in the event of default, i.e. what claim could you have against my personal assets?</a:t>
            </a:r>
          </a:p>
          <a:p>
            <a:pPr lvl="1"/>
            <a:r>
              <a:rPr lang="en-NZ" dirty="0"/>
              <a:t>Will there be any penalties if I can't meet the minimum repayments?</a:t>
            </a:r>
          </a:p>
          <a:p>
            <a:pPr lvl="1"/>
            <a:endParaRPr lang="en-NZ" dirty="0"/>
          </a:p>
          <a:p>
            <a:pPr lvl="1"/>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22961180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Government Policy Initiatives</a:t>
            </a:r>
            <a:br>
              <a:rPr lang="en-US" altLang="en-US" sz="3100" dirty="0"/>
            </a:br>
            <a:r>
              <a:rPr lang="en-US" altLang="en-US" sz="3100" dirty="0"/>
              <a:t>[announced 25</a:t>
            </a:r>
            <a:r>
              <a:rPr lang="en-US" altLang="en-US" sz="3100" baseline="30000" dirty="0"/>
              <a:t>th</a:t>
            </a:r>
            <a:r>
              <a:rPr lang="en-US" altLang="en-US" sz="3100" dirty="0"/>
              <a:t> May 2020]</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p:txBody>
          <a:bodyPr/>
          <a:lstStyle/>
          <a:p>
            <a:r>
              <a:rPr lang="en-US" altLang="en-US" dirty="0"/>
              <a:t>COVID-19 Income Relief Payment</a:t>
            </a:r>
            <a:endParaRPr lang="en-NZ" dirty="0"/>
          </a:p>
        </p:txBody>
      </p:sp>
    </p:spTree>
    <p:extLst>
      <p:ext uri="{BB962C8B-B14F-4D97-AF65-F5344CB8AC3E}">
        <p14:creationId xmlns:p14="http://schemas.microsoft.com/office/powerpoint/2010/main" val="113335044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A9F5C-9618-4938-8A6B-93381111D856}"/>
              </a:ext>
            </a:extLst>
          </p:cNvPr>
          <p:cNvSpPr>
            <a:spLocks noGrp="1"/>
          </p:cNvSpPr>
          <p:nvPr>
            <p:ph type="title"/>
          </p:nvPr>
        </p:nvSpPr>
        <p:spPr/>
        <p:txBody>
          <a:bodyPr/>
          <a:lstStyle/>
          <a:p>
            <a:r>
              <a:rPr lang="en-NZ" dirty="0"/>
              <a:t>COVID-19 Income Relief Payment</a:t>
            </a:r>
          </a:p>
        </p:txBody>
      </p:sp>
      <p:sp>
        <p:nvSpPr>
          <p:cNvPr id="3" name="Text Placeholder 2">
            <a:extLst>
              <a:ext uri="{FF2B5EF4-FFF2-40B4-BE49-F238E27FC236}">
                <a16:creationId xmlns:a16="http://schemas.microsoft.com/office/drawing/2014/main" id="{383DC81D-01D2-46AA-ACBF-00F6C30F9A05}"/>
              </a:ext>
            </a:extLst>
          </p:cNvPr>
          <p:cNvSpPr>
            <a:spLocks noGrp="1"/>
          </p:cNvSpPr>
          <p:nvPr>
            <p:ph type="body" idx="1"/>
          </p:nvPr>
        </p:nvSpPr>
        <p:spPr/>
        <p:txBody>
          <a:bodyPr/>
          <a:lstStyle/>
          <a:p>
            <a:r>
              <a:rPr lang="en-NZ" dirty="0"/>
              <a:t>Administered by Work &amp; Income</a:t>
            </a:r>
          </a:p>
          <a:p>
            <a:endParaRPr lang="en-NZ" dirty="0"/>
          </a:p>
          <a:p>
            <a:r>
              <a:rPr lang="en-NZ" dirty="0"/>
              <a:t>Available for 12 weeks from 8 June</a:t>
            </a:r>
          </a:p>
          <a:p>
            <a:endParaRPr lang="en-NZ" dirty="0"/>
          </a:p>
          <a:p>
            <a:r>
              <a:rPr lang="en-NZ" dirty="0"/>
              <a:t>$490 or $250 per week </a:t>
            </a:r>
          </a:p>
          <a:p>
            <a:endParaRPr lang="en-NZ" dirty="0"/>
          </a:p>
          <a:p>
            <a:r>
              <a:rPr lang="en-NZ" dirty="0"/>
              <a:t>Not subject to Income Tax</a:t>
            </a:r>
          </a:p>
        </p:txBody>
      </p:sp>
    </p:spTree>
    <p:extLst>
      <p:ext uri="{BB962C8B-B14F-4D97-AF65-F5344CB8AC3E}">
        <p14:creationId xmlns:p14="http://schemas.microsoft.com/office/powerpoint/2010/main" val="193505533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A22F-E053-4353-963E-241A63CF2F5A}"/>
              </a:ext>
            </a:extLst>
          </p:cNvPr>
          <p:cNvSpPr>
            <a:spLocks noGrp="1"/>
          </p:cNvSpPr>
          <p:nvPr>
            <p:ph type="title"/>
          </p:nvPr>
        </p:nvSpPr>
        <p:spPr/>
        <p:txBody>
          <a:bodyPr/>
          <a:lstStyle/>
          <a:p>
            <a:r>
              <a:rPr lang="en-NZ" dirty="0"/>
              <a:t>COVID-19 Income Relief Payment</a:t>
            </a:r>
          </a:p>
        </p:txBody>
      </p:sp>
      <p:sp>
        <p:nvSpPr>
          <p:cNvPr id="3" name="Content Placeholder 2">
            <a:extLst>
              <a:ext uri="{FF2B5EF4-FFF2-40B4-BE49-F238E27FC236}">
                <a16:creationId xmlns:a16="http://schemas.microsoft.com/office/drawing/2014/main" id="{692F937C-504D-4752-8324-66B98531BCBA}"/>
              </a:ext>
            </a:extLst>
          </p:cNvPr>
          <p:cNvSpPr>
            <a:spLocks noGrp="1"/>
          </p:cNvSpPr>
          <p:nvPr>
            <p:ph idx="1"/>
          </p:nvPr>
        </p:nvSpPr>
        <p:spPr/>
        <p:txBody>
          <a:bodyPr/>
          <a:lstStyle/>
          <a:p>
            <a:r>
              <a:rPr lang="en-NZ" dirty="0"/>
              <a:t>On 25</a:t>
            </a:r>
            <a:r>
              <a:rPr lang="en-NZ" baseline="30000" dirty="0"/>
              <a:t>th</a:t>
            </a:r>
            <a:r>
              <a:rPr lang="en-NZ" dirty="0"/>
              <a:t> May 2020 the Government announced a new temporary payment to support New Zealanders who lose their jobs due to the global COVID-19 pandemic, to adjust and find new employment, or retrain.</a:t>
            </a:r>
          </a:p>
          <a:p>
            <a:r>
              <a:rPr lang="en-NZ" dirty="0"/>
              <a:t>The payment will be available for 12 weeks from 8 June to anyone who has lost their job due to the impact of COVID-19 since March 1</a:t>
            </a:r>
            <a:r>
              <a:rPr lang="en-NZ" baseline="30000" dirty="0"/>
              <a:t>st</a:t>
            </a:r>
            <a:r>
              <a:rPr lang="en-NZ" dirty="0"/>
              <a:t>.  It will pay $490 per week to those who lost full-time work and $250 for part-time.  The payment will not be taxed.</a:t>
            </a:r>
          </a:p>
          <a:p>
            <a:r>
              <a:rPr lang="en-NZ" dirty="0"/>
              <a:t>The scheme is administered by Work and Income: </a:t>
            </a:r>
            <a:r>
              <a:rPr lang="en-NZ" dirty="0">
                <a:hlinkClick r:id="rId2"/>
              </a:rPr>
              <a:t>COVID-19 Income Relief payment</a:t>
            </a:r>
            <a:r>
              <a:rPr lang="en-NZ" dirty="0"/>
              <a:t>.</a:t>
            </a:r>
          </a:p>
          <a:p>
            <a:r>
              <a:rPr lang="en-NZ" dirty="0"/>
              <a:t>Read more:</a:t>
            </a:r>
          </a:p>
          <a:p>
            <a:pPr lvl="1"/>
            <a:r>
              <a:rPr lang="en-NZ" dirty="0">
                <a:hlinkClick r:id="rId3"/>
              </a:rPr>
              <a:t>Government announcement</a:t>
            </a:r>
            <a:endParaRPr lang="en-NZ" dirty="0"/>
          </a:p>
          <a:p>
            <a:pPr lvl="1"/>
            <a:r>
              <a:rPr lang="en-NZ" dirty="0">
                <a:hlinkClick r:id="rId4"/>
              </a:rPr>
              <a:t>Policy factsheet</a:t>
            </a:r>
            <a:endParaRPr lang="en-NZ" dirty="0"/>
          </a:p>
          <a:p>
            <a:pPr lvl="1"/>
            <a:r>
              <a:rPr lang="en-NZ" dirty="0">
                <a:hlinkClick r:id="rId5"/>
              </a:rPr>
              <a:t>Questions &amp; Answers</a:t>
            </a:r>
            <a:endParaRPr lang="en-NZ" dirty="0"/>
          </a:p>
        </p:txBody>
      </p:sp>
      <p:sp>
        <p:nvSpPr>
          <p:cNvPr id="4" name="Text Placeholder 3">
            <a:extLst>
              <a:ext uri="{FF2B5EF4-FFF2-40B4-BE49-F238E27FC236}">
                <a16:creationId xmlns:a16="http://schemas.microsoft.com/office/drawing/2014/main" id="{A16AA668-8568-4A78-A1EB-9BB0ABB5D11C}"/>
              </a:ext>
            </a:extLst>
          </p:cNvPr>
          <p:cNvSpPr>
            <a:spLocks noGrp="1"/>
          </p:cNvSpPr>
          <p:nvPr>
            <p:ph type="body" sz="quarter" idx="10"/>
          </p:nvPr>
        </p:nvSpPr>
        <p:spPr/>
        <p:txBody>
          <a:bodyPr/>
          <a:lstStyle/>
          <a:p>
            <a:r>
              <a:rPr lang="en-NZ" dirty="0"/>
              <a:t>Published: 26/05/2020</a:t>
            </a:r>
          </a:p>
        </p:txBody>
      </p:sp>
      <p:sp>
        <p:nvSpPr>
          <p:cNvPr id="5" name="Text Placeholder 4">
            <a:extLst>
              <a:ext uri="{FF2B5EF4-FFF2-40B4-BE49-F238E27FC236}">
                <a16:creationId xmlns:a16="http://schemas.microsoft.com/office/drawing/2014/main" id="{B719BDB6-ED3C-48E4-876B-1AA3063C6EBF}"/>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381545341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24FD-7A54-4A09-B041-4FD29A24660D}"/>
              </a:ext>
            </a:extLst>
          </p:cNvPr>
          <p:cNvSpPr>
            <a:spLocks noGrp="1"/>
          </p:cNvSpPr>
          <p:nvPr>
            <p:ph type="title"/>
          </p:nvPr>
        </p:nvSpPr>
        <p:spPr/>
        <p:txBody>
          <a:bodyPr/>
          <a:lstStyle/>
          <a:p>
            <a:r>
              <a:rPr lang="en-NZ" dirty="0"/>
              <a:t>COVID-19 Income Relief Payment: Tax treatment</a:t>
            </a:r>
          </a:p>
        </p:txBody>
      </p:sp>
      <p:sp>
        <p:nvSpPr>
          <p:cNvPr id="3" name="Content Placeholder 2">
            <a:extLst>
              <a:ext uri="{FF2B5EF4-FFF2-40B4-BE49-F238E27FC236}">
                <a16:creationId xmlns:a16="http://schemas.microsoft.com/office/drawing/2014/main" id="{CFBB3DF9-ADCC-4A4D-B3F1-F855AA4A149F}"/>
              </a:ext>
            </a:extLst>
          </p:cNvPr>
          <p:cNvSpPr>
            <a:spLocks noGrp="1"/>
          </p:cNvSpPr>
          <p:nvPr>
            <p:ph idx="1"/>
          </p:nvPr>
        </p:nvSpPr>
        <p:spPr/>
        <p:txBody>
          <a:bodyPr/>
          <a:lstStyle/>
          <a:p>
            <a:r>
              <a:rPr lang="en-NZ" dirty="0"/>
              <a:t>The Government have confirmed that the COVID-19 Income Relief payment is </a:t>
            </a:r>
            <a:r>
              <a:rPr lang="en-NZ" b="1" u="sng" dirty="0"/>
              <a:t>not</a:t>
            </a:r>
            <a:r>
              <a:rPr lang="en-NZ" dirty="0"/>
              <a:t> subject to tax.</a:t>
            </a:r>
          </a:p>
          <a:p>
            <a:pPr lvl="1"/>
            <a:endParaRPr lang="en-NZ" dirty="0"/>
          </a:p>
          <a:p>
            <a:r>
              <a:rPr lang="en-NZ" dirty="0"/>
              <a:t>We have been asked to consider whether there are any other consequences for social policy products that Inland Revenue administers:</a:t>
            </a:r>
          </a:p>
          <a:p>
            <a:pPr lvl="1"/>
            <a:endParaRPr lang="en-NZ" dirty="0"/>
          </a:p>
          <a:p>
            <a:pPr lvl="1"/>
            <a:r>
              <a:rPr lang="en-NZ" dirty="0"/>
              <a:t>The payment is </a:t>
            </a:r>
            <a:r>
              <a:rPr lang="en-NZ" u="sng" dirty="0"/>
              <a:t>not</a:t>
            </a:r>
            <a:r>
              <a:rPr lang="en-NZ" dirty="0"/>
              <a:t> income and is therefore not liable for student loan deductions;</a:t>
            </a:r>
          </a:p>
          <a:p>
            <a:pPr lvl="1"/>
            <a:endParaRPr lang="en-NZ" dirty="0"/>
          </a:p>
          <a:p>
            <a:pPr lvl="1"/>
            <a:r>
              <a:rPr lang="en-NZ" dirty="0"/>
              <a:t>The payment is </a:t>
            </a:r>
            <a:r>
              <a:rPr lang="en-NZ" u="sng" dirty="0"/>
              <a:t>not</a:t>
            </a:r>
            <a:r>
              <a:rPr lang="en-NZ" dirty="0"/>
              <a:t> income and is therefore not liable for KiwiSaver deductions;</a:t>
            </a:r>
          </a:p>
          <a:p>
            <a:pPr lvl="1"/>
            <a:endParaRPr lang="en-NZ" dirty="0"/>
          </a:p>
          <a:p>
            <a:pPr lvl="1"/>
            <a:r>
              <a:rPr lang="en-NZ" dirty="0"/>
              <a:t>The payment is </a:t>
            </a:r>
            <a:r>
              <a:rPr lang="en-NZ" u="sng" dirty="0"/>
              <a:t>not</a:t>
            </a:r>
            <a:r>
              <a:rPr lang="en-NZ" dirty="0"/>
              <a:t> income so is not included in a persons Child Support liability calculation;</a:t>
            </a:r>
          </a:p>
          <a:p>
            <a:pPr lvl="1"/>
            <a:endParaRPr lang="en-NZ" dirty="0"/>
          </a:p>
          <a:p>
            <a:pPr lvl="1"/>
            <a:r>
              <a:rPr lang="en-NZ" dirty="0"/>
              <a:t>The amount is </a:t>
            </a:r>
            <a:r>
              <a:rPr lang="en-NZ" u="sng" dirty="0"/>
              <a:t>excluded</a:t>
            </a:r>
            <a:r>
              <a:rPr lang="en-NZ" dirty="0"/>
              <a:t> from Family Scheme Income for the purposes of Working for Families Tax Credit entitlements.</a:t>
            </a:r>
          </a:p>
          <a:p>
            <a:endParaRPr lang="en-NZ" dirty="0"/>
          </a:p>
        </p:txBody>
      </p:sp>
      <p:sp>
        <p:nvSpPr>
          <p:cNvPr id="4" name="Text Placeholder 3">
            <a:extLst>
              <a:ext uri="{FF2B5EF4-FFF2-40B4-BE49-F238E27FC236}">
                <a16:creationId xmlns:a16="http://schemas.microsoft.com/office/drawing/2014/main" id="{BB7A91DD-0574-4BB6-89C9-6D8DE38FDB9F}"/>
              </a:ext>
            </a:extLst>
          </p:cNvPr>
          <p:cNvSpPr>
            <a:spLocks noGrp="1"/>
          </p:cNvSpPr>
          <p:nvPr>
            <p:ph type="body" sz="quarter" idx="10"/>
          </p:nvPr>
        </p:nvSpPr>
        <p:spPr/>
        <p:txBody>
          <a:bodyPr/>
          <a:lstStyle/>
          <a:p>
            <a:r>
              <a:rPr lang="en-NZ" dirty="0"/>
              <a:t>Published: 26/05/2020</a:t>
            </a:r>
          </a:p>
        </p:txBody>
      </p:sp>
      <p:sp>
        <p:nvSpPr>
          <p:cNvPr id="5" name="Text Placeholder 4">
            <a:extLst>
              <a:ext uri="{FF2B5EF4-FFF2-40B4-BE49-F238E27FC236}">
                <a16:creationId xmlns:a16="http://schemas.microsoft.com/office/drawing/2014/main" id="{BDDC6840-7658-4291-9C87-8F8CC390F6E3}"/>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9304465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4A54-2BFF-4A0A-97BE-C816E8D2AB75}"/>
              </a:ext>
            </a:extLst>
          </p:cNvPr>
          <p:cNvSpPr>
            <a:spLocks noGrp="1"/>
          </p:cNvSpPr>
          <p:nvPr>
            <p:ph type="title"/>
          </p:nvPr>
        </p:nvSpPr>
        <p:spPr/>
        <p:txBody>
          <a:bodyPr/>
          <a:lstStyle/>
          <a:p>
            <a:r>
              <a:rPr lang="en-NZ" dirty="0"/>
              <a:t>United States IRS Stimulus payments – Income tax</a:t>
            </a:r>
          </a:p>
        </p:txBody>
      </p:sp>
      <p:sp>
        <p:nvSpPr>
          <p:cNvPr id="3" name="Content Placeholder 2">
            <a:extLst>
              <a:ext uri="{FF2B5EF4-FFF2-40B4-BE49-F238E27FC236}">
                <a16:creationId xmlns:a16="http://schemas.microsoft.com/office/drawing/2014/main" id="{66C84073-0FC0-4449-9E72-F4C7A29F7FCD}"/>
              </a:ext>
            </a:extLst>
          </p:cNvPr>
          <p:cNvSpPr>
            <a:spLocks noGrp="1"/>
          </p:cNvSpPr>
          <p:nvPr>
            <p:ph idx="1"/>
          </p:nvPr>
        </p:nvSpPr>
        <p:spPr/>
        <p:txBody>
          <a:bodyPr/>
          <a:lstStyle/>
          <a:p>
            <a:r>
              <a:rPr lang="en-NZ" dirty="0"/>
              <a:t>The United States Government is providing US citizens with a USD$1,200 stimulus payment in response to COVID-19. The payment (referred to as “economic impact payment” or “recovery rebate”) is made to all eligible US citizens, including those living abroad. </a:t>
            </a:r>
          </a:p>
          <a:p>
            <a:endParaRPr lang="en-NZ" dirty="0"/>
          </a:p>
          <a:p>
            <a:r>
              <a:rPr lang="en-NZ" dirty="0"/>
              <a:t>These payments are not taxable income of the recipients in New Zealand for New Zealand tax purposes. Recipients will still need to comply with any US tax obligations, if any, in respect of the payments.</a:t>
            </a:r>
          </a:p>
          <a:p>
            <a:endParaRPr lang="en-NZ" dirty="0"/>
          </a:p>
        </p:txBody>
      </p:sp>
      <p:sp>
        <p:nvSpPr>
          <p:cNvPr id="4" name="Text Placeholder 3">
            <a:extLst>
              <a:ext uri="{FF2B5EF4-FFF2-40B4-BE49-F238E27FC236}">
                <a16:creationId xmlns:a16="http://schemas.microsoft.com/office/drawing/2014/main" id="{3BA6CE79-A140-485B-8050-3CD28AD702F3}"/>
              </a:ext>
            </a:extLst>
          </p:cNvPr>
          <p:cNvSpPr>
            <a:spLocks noGrp="1"/>
          </p:cNvSpPr>
          <p:nvPr>
            <p:ph type="body" sz="quarter" idx="10"/>
          </p:nvPr>
        </p:nvSpPr>
        <p:spPr/>
        <p:txBody>
          <a:bodyPr/>
          <a:lstStyle/>
          <a:p>
            <a:r>
              <a:rPr lang="en-NZ" dirty="0"/>
              <a:t>Published: 10/08/2020</a:t>
            </a:r>
          </a:p>
        </p:txBody>
      </p:sp>
      <p:sp>
        <p:nvSpPr>
          <p:cNvPr id="5" name="Text Placeholder 4">
            <a:extLst>
              <a:ext uri="{FF2B5EF4-FFF2-40B4-BE49-F238E27FC236}">
                <a16:creationId xmlns:a16="http://schemas.microsoft.com/office/drawing/2014/main" id="{7CC6D698-B533-44D6-96A8-5083239E04C9}"/>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322229378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4A54-2BFF-4A0A-97BE-C816E8D2AB75}"/>
              </a:ext>
            </a:extLst>
          </p:cNvPr>
          <p:cNvSpPr>
            <a:spLocks noGrp="1"/>
          </p:cNvSpPr>
          <p:nvPr>
            <p:ph type="title"/>
          </p:nvPr>
        </p:nvSpPr>
        <p:spPr/>
        <p:txBody>
          <a:bodyPr/>
          <a:lstStyle/>
          <a:p>
            <a:r>
              <a:rPr lang="en-NZ" dirty="0"/>
              <a:t>Example: United States IRS Stimulus payments – Income tax</a:t>
            </a:r>
          </a:p>
        </p:txBody>
      </p:sp>
      <p:sp>
        <p:nvSpPr>
          <p:cNvPr id="3" name="Content Placeholder 2">
            <a:extLst>
              <a:ext uri="{FF2B5EF4-FFF2-40B4-BE49-F238E27FC236}">
                <a16:creationId xmlns:a16="http://schemas.microsoft.com/office/drawing/2014/main" id="{66C84073-0FC0-4449-9E72-F4C7A29F7FCD}"/>
              </a:ext>
            </a:extLst>
          </p:cNvPr>
          <p:cNvSpPr>
            <a:spLocks noGrp="1"/>
          </p:cNvSpPr>
          <p:nvPr>
            <p:ph idx="1"/>
          </p:nvPr>
        </p:nvSpPr>
        <p:spPr/>
        <p:txBody>
          <a:bodyPr/>
          <a:lstStyle/>
          <a:p>
            <a:r>
              <a:rPr lang="en-NZ" dirty="0"/>
              <a:t>Nancy was born in the US but moved to Waiheke when she retired. She is now a New Zealand tax resident but has retained her US citizenship to make her regular travel between the US and New Zealander easier. </a:t>
            </a:r>
          </a:p>
          <a:p>
            <a:endParaRPr lang="en-NZ" dirty="0"/>
          </a:p>
          <a:p>
            <a:r>
              <a:rPr lang="en-NZ" dirty="0"/>
              <a:t>As she is still a US citizen and is eligible for the US stimulus payment Nancy receives a payment of US$1,200 from the US Government, which converts to approximately NZD$1,800.</a:t>
            </a:r>
          </a:p>
          <a:p>
            <a:endParaRPr lang="en-NZ" dirty="0"/>
          </a:p>
          <a:p>
            <a:r>
              <a:rPr lang="en-NZ" dirty="0"/>
              <a:t>Nancy is not required to include this US stimulus payment in her New Zealand tax return as it is not subject to New Zealand tax. </a:t>
            </a:r>
          </a:p>
        </p:txBody>
      </p:sp>
      <p:sp>
        <p:nvSpPr>
          <p:cNvPr id="4" name="Text Placeholder 3">
            <a:extLst>
              <a:ext uri="{FF2B5EF4-FFF2-40B4-BE49-F238E27FC236}">
                <a16:creationId xmlns:a16="http://schemas.microsoft.com/office/drawing/2014/main" id="{3BA6CE79-A140-485B-8050-3CD28AD702F3}"/>
              </a:ext>
            </a:extLst>
          </p:cNvPr>
          <p:cNvSpPr>
            <a:spLocks noGrp="1"/>
          </p:cNvSpPr>
          <p:nvPr>
            <p:ph type="body" sz="quarter" idx="10"/>
          </p:nvPr>
        </p:nvSpPr>
        <p:spPr/>
        <p:txBody>
          <a:bodyPr/>
          <a:lstStyle/>
          <a:p>
            <a:r>
              <a:rPr lang="en-NZ" dirty="0"/>
              <a:t>Published: 10/08/2020</a:t>
            </a:r>
          </a:p>
        </p:txBody>
      </p:sp>
      <p:sp>
        <p:nvSpPr>
          <p:cNvPr id="5" name="Text Placeholder 4">
            <a:extLst>
              <a:ext uri="{FF2B5EF4-FFF2-40B4-BE49-F238E27FC236}">
                <a16:creationId xmlns:a16="http://schemas.microsoft.com/office/drawing/2014/main" id="{7CC6D698-B533-44D6-96A8-5083239E04C9}"/>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348208986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4A54-2BFF-4A0A-97BE-C816E8D2AB75}"/>
              </a:ext>
            </a:extLst>
          </p:cNvPr>
          <p:cNvSpPr>
            <a:spLocks noGrp="1"/>
          </p:cNvSpPr>
          <p:nvPr>
            <p:ph type="title"/>
          </p:nvPr>
        </p:nvSpPr>
        <p:spPr/>
        <p:txBody>
          <a:bodyPr/>
          <a:lstStyle/>
          <a:p>
            <a:r>
              <a:rPr lang="en-NZ" dirty="0"/>
              <a:t>United States IRS Stimulus payments - </a:t>
            </a:r>
            <a:r>
              <a:rPr lang="en-NZ" dirty="0" err="1"/>
              <a:t>WfFTC</a:t>
            </a:r>
            <a:endParaRPr lang="en-NZ" dirty="0"/>
          </a:p>
        </p:txBody>
      </p:sp>
      <p:sp>
        <p:nvSpPr>
          <p:cNvPr id="3" name="Content Placeholder 2">
            <a:extLst>
              <a:ext uri="{FF2B5EF4-FFF2-40B4-BE49-F238E27FC236}">
                <a16:creationId xmlns:a16="http://schemas.microsoft.com/office/drawing/2014/main" id="{66C84073-0FC0-4449-9E72-F4C7A29F7FCD}"/>
              </a:ext>
            </a:extLst>
          </p:cNvPr>
          <p:cNvSpPr>
            <a:spLocks noGrp="1"/>
          </p:cNvSpPr>
          <p:nvPr>
            <p:ph idx="1"/>
          </p:nvPr>
        </p:nvSpPr>
        <p:spPr/>
        <p:txBody>
          <a:bodyPr/>
          <a:lstStyle/>
          <a:p>
            <a:r>
              <a:rPr lang="en-NZ" dirty="0"/>
              <a:t>For those recipients of the US stimulus payment living in New Zealand who are eligible for Working for Families, the payment may need to be included in calculating the person’s family scheme income. </a:t>
            </a:r>
          </a:p>
          <a:p>
            <a:endParaRPr lang="en-NZ" dirty="0"/>
          </a:p>
          <a:p>
            <a:r>
              <a:rPr lang="en-NZ" dirty="0"/>
              <a:t>However, if the family only receives amounts of family scheme income from other payments (that are not otherwise already excluded from the family scheme income calculation) that total less than $5,000, the stimulus payment will be excluded for the purposes of calculating family scheme income. This means that if the US stimulus payment is the only other amount  the family receives that could be family scheme income it will be excluded from the calculation for Working for Families.</a:t>
            </a:r>
          </a:p>
          <a:p>
            <a:pPr marL="0" indent="0">
              <a:buNone/>
            </a:pPr>
            <a:endParaRPr lang="en-NZ" dirty="0"/>
          </a:p>
        </p:txBody>
      </p:sp>
      <p:sp>
        <p:nvSpPr>
          <p:cNvPr id="4" name="Text Placeholder 3">
            <a:extLst>
              <a:ext uri="{FF2B5EF4-FFF2-40B4-BE49-F238E27FC236}">
                <a16:creationId xmlns:a16="http://schemas.microsoft.com/office/drawing/2014/main" id="{3BA6CE79-A140-485B-8050-3CD28AD702F3}"/>
              </a:ext>
            </a:extLst>
          </p:cNvPr>
          <p:cNvSpPr>
            <a:spLocks noGrp="1"/>
          </p:cNvSpPr>
          <p:nvPr>
            <p:ph type="body" sz="quarter" idx="10"/>
          </p:nvPr>
        </p:nvSpPr>
        <p:spPr/>
        <p:txBody>
          <a:bodyPr/>
          <a:lstStyle/>
          <a:p>
            <a:r>
              <a:rPr lang="en-NZ" dirty="0"/>
              <a:t>Published: 10/08/2020</a:t>
            </a:r>
          </a:p>
        </p:txBody>
      </p:sp>
      <p:sp>
        <p:nvSpPr>
          <p:cNvPr id="5" name="Text Placeholder 4">
            <a:extLst>
              <a:ext uri="{FF2B5EF4-FFF2-40B4-BE49-F238E27FC236}">
                <a16:creationId xmlns:a16="http://schemas.microsoft.com/office/drawing/2014/main" id="{7CC6D698-B533-44D6-96A8-5083239E04C9}"/>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34810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DCA2-55CE-407F-B56A-8F7160A0DFBD}"/>
              </a:ext>
            </a:extLst>
          </p:cNvPr>
          <p:cNvSpPr>
            <a:spLocks noGrp="1"/>
          </p:cNvSpPr>
          <p:nvPr>
            <p:ph type="title"/>
          </p:nvPr>
        </p:nvSpPr>
        <p:spPr/>
        <p:txBody>
          <a:bodyPr/>
          <a:lstStyle/>
          <a:p>
            <a:r>
              <a:rPr lang="en-NZ"/>
              <a:t>Depreciation: Common questions</a:t>
            </a:r>
          </a:p>
        </p:txBody>
      </p:sp>
      <p:sp>
        <p:nvSpPr>
          <p:cNvPr id="3" name="Content Placeholder 2">
            <a:extLst>
              <a:ext uri="{FF2B5EF4-FFF2-40B4-BE49-F238E27FC236}">
                <a16:creationId xmlns:a16="http://schemas.microsoft.com/office/drawing/2014/main" id="{603A6878-DC6E-479C-90A7-2D2FCA400966}"/>
              </a:ext>
            </a:extLst>
          </p:cNvPr>
          <p:cNvSpPr>
            <a:spLocks noGrp="1"/>
          </p:cNvSpPr>
          <p:nvPr>
            <p:ph idx="1"/>
          </p:nvPr>
        </p:nvSpPr>
        <p:spPr/>
        <p:txBody>
          <a:bodyPr/>
          <a:lstStyle/>
          <a:p>
            <a:r>
              <a:rPr lang="en-NZ" b="1" dirty="0"/>
              <a:t>Why are deductions not available for residential buildings?</a:t>
            </a:r>
          </a:p>
          <a:p>
            <a:pPr lvl="1"/>
            <a:r>
              <a:rPr lang="en-NZ" dirty="0"/>
              <a:t>Research shows these buildings have a slower rate of economic depreciation than other buildings.</a:t>
            </a:r>
          </a:p>
          <a:p>
            <a:endParaRPr lang="en-NZ" b="1" dirty="0"/>
          </a:p>
          <a:p>
            <a:r>
              <a:rPr lang="en-NZ" b="1" dirty="0"/>
              <a:t>Can I claim depreciation deductions for my </a:t>
            </a:r>
            <a:r>
              <a:rPr lang="en-NZ" b="1" dirty="0" err="1"/>
              <a:t>AirB&amp;B</a:t>
            </a:r>
            <a:r>
              <a:rPr lang="en-NZ" b="1" dirty="0"/>
              <a:t> property?</a:t>
            </a:r>
          </a:p>
          <a:p>
            <a:pPr lvl="1"/>
            <a:r>
              <a:rPr lang="en-NZ" dirty="0"/>
              <a:t>The definition of residential buildings includes dwellings and buildings used for short-term accommodation (such as </a:t>
            </a:r>
            <a:r>
              <a:rPr lang="en-NZ" dirty="0" err="1"/>
              <a:t>AirB&amp;B</a:t>
            </a:r>
            <a:r>
              <a:rPr lang="en-NZ" dirty="0"/>
              <a:t>) with less than 4 individual units. </a:t>
            </a:r>
          </a:p>
          <a:p>
            <a:pPr lvl="1"/>
            <a:r>
              <a:rPr lang="en-NZ" dirty="0"/>
              <a:t>Houses and rooms used as </a:t>
            </a:r>
            <a:r>
              <a:rPr lang="en-NZ" dirty="0" err="1"/>
              <a:t>AirB&amp;B</a:t>
            </a:r>
            <a:r>
              <a:rPr lang="en-NZ" dirty="0"/>
              <a:t> properties will therefore be “residential buildings” and will not be entitled to depreciation deductions. These buildings are not impacted by the depreciation changes as part of the Bill.</a:t>
            </a:r>
          </a:p>
          <a:p>
            <a:pPr lvl="1"/>
            <a:r>
              <a:rPr lang="en-NZ" dirty="0"/>
              <a:t>If there are 4 or more separate units within the same property and the property is used for short term accommodation such as </a:t>
            </a:r>
            <a:r>
              <a:rPr lang="en-NZ" dirty="0" err="1"/>
              <a:t>AirB&amp;B</a:t>
            </a:r>
            <a:r>
              <a:rPr lang="en-NZ" dirty="0"/>
              <a:t>, it can be depreciated. </a:t>
            </a:r>
          </a:p>
          <a:p>
            <a:endParaRPr lang="en-NZ" dirty="0"/>
          </a:p>
        </p:txBody>
      </p:sp>
      <p:sp>
        <p:nvSpPr>
          <p:cNvPr id="6" name="Text Placeholder 5">
            <a:extLst>
              <a:ext uri="{FF2B5EF4-FFF2-40B4-BE49-F238E27FC236}">
                <a16:creationId xmlns:a16="http://schemas.microsoft.com/office/drawing/2014/main" id="{D9322188-EDFB-45F0-8515-194E73A7D8B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5C957ABF-131C-4C1B-BCA1-F5EE2D349988}"/>
              </a:ext>
            </a:extLst>
          </p:cNvPr>
          <p:cNvSpPr>
            <a:spLocks noGrp="1"/>
          </p:cNvSpPr>
          <p:nvPr>
            <p:ph type="body" sz="quarter" idx="11"/>
          </p:nvPr>
        </p:nvSpPr>
        <p:spPr/>
        <p:txBody>
          <a:bodyPr/>
          <a:lstStyle/>
          <a:p>
            <a:r>
              <a:rPr lang="en-US"/>
              <a:t>Intended audience: Businesses &amp; Intermediaries</a:t>
            </a:r>
            <a:endParaRPr lang="en-NZ"/>
          </a:p>
          <a:p>
            <a:endParaRPr lang="en-NZ"/>
          </a:p>
        </p:txBody>
      </p:sp>
    </p:spTree>
    <p:extLst>
      <p:ext uri="{BB962C8B-B14F-4D97-AF65-F5344CB8AC3E}">
        <p14:creationId xmlns:p14="http://schemas.microsoft.com/office/powerpoint/2010/main" val="323576305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4A54-2BFF-4A0A-97BE-C816E8D2AB75}"/>
              </a:ext>
            </a:extLst>
          </p:cNvPr>
          <p:cNvSpPr>
            <a:spLocks noGrp="1"/>
          </p:cNvSpPr>
          <p:nvPr>
            <p:ph type="title"/>
          </p:nvPr>
        </p:nvSpPr>
        <p:spPr/>
        <p:txBody>
          <a:bodyPr/>
          <a:lstStyle/>
          <a:p>
            <a:r>
              <a:rPr lang="en-NZ" dirty="0"/>
              <a:t>Example: United States IRS Stimulus payments - </a:t>
            </a:r>
            <a:r>
              <a:rPr lang="en-NZ" dirty="0" err="1"/>
              <a:t>WfFTC</a:t>
            </a:r>
            <a:endParaRPr lang="en-NZ" dirty="0"/>
          </a:p>
        </p:txBody>
      </p:sp>
      <p:sp>
        <p:nvSpPr>
          <p:cNvPr id="3" name="Content Placeholder 2">
            <a:extLst>
              <a:ext uri="{FF2B5EF4-FFF2-40B4-BE49-F238E27FC236}">
                <a16:creationId xmlns:a16="http://schemas.microsoft.com/office/drawing/2014/main" id="{66C84073-0FC0-4449-9E72-F4C7A29F7FCD}"/>
              </a:ext>
            </a:extLst>
          </p:cNvPr>
          <p:cNvSpPr>
            <a:spLocks noGrp="1"/>
          </p:cNvSpPr>
          <p:nvPr>
            <p:ph idx="1"/>
          </p:nvPr>
        </p:nvSpPr>
        <p:spPr/>
        <p:txBody>
          <a:bodyPr/>
          <a:lstStyle/>
          <a:p>
            <a:r>
              <a:rPr lang="en-NZ" dirty="0"/>
              <a:t>Abe is a New Zealand tax resident that has lived in Hamilton for a number of years with his New Zealand-born wife and children, however he has retained his US citizenship. Abe currently receives the in-work tax credit Working for Families payment.</a:t>
            </a:r>
          </a:p>
          <a:p>
            <a:endParaRPr lang="en-NZ" sz="1800" dirty="0"/>
          </a:p>
          <a:p>
            <a:r>
              <a:rPr lang="en-NZ" dirty="0"/>
              <a:t>As an eligible US citizen Abe has received the US Government’s stimulus payment which, when converted to New Zealand dollars, is approximately NZD$1800. Abe has received no other payments or income during the income year besides his regular wages. </a:t>
            </a:r>
          </a:p>
          <a:p>
            <a:endParaRPr lang="en-NZ" sz="1800" dirty="0"/>
          </a:p>
          <a:p>
            <a:r>
              <a:rPr lang="en-NZ" dirty="0"/>
              <a:t>As the US stimulus payment is under $5,000 and Abe received no other payments that would need to be included in his family scheme income from other payments the $5,000 threshold is satisfied. </a:t>
            </a:r>
          </a:p>
          <a:p>
            <a:endParaRPr lang="en-NZ" dirty="0"/>
          </a:p>
        </p:txBody>
      </p:sp>
      <p:sp>
        <p:nvSpPr>
          <p:cNvPr id="4" name="Text Placeholder 3">
            <a:extLst>
              <a:ext uri="{FF2B5EF4-FFF2-40B4-BE49-F238E27FC236}">
                <a16:creationId xmlns:a16="http://schemas.microsoft.com/office/drawing/2014/main" id="{3BA6CE79-A140-485B-8050-3CD28AD702F3}"/>
              </a:ext>
            </a:extLst>
          </p:cNvPr>
          <p:cNvSpPr>
            <a:spLocks noGrp="1"/>
          </p:cNvSpPr>
          <p:nvPr>
            <p:ph type="body" sz="quarter" idx="10"/>
          </p:nvPr>
        </p:nvSpPr>
        <p:spPr/>
        <p:txBody>
          <a:bodyPr/>
          <a:lstStyle/>
          <a:p>
            <a:r>
              <a:rPr lang="en-NZ" dirty="0"/>
              <a:t>Published: 10/08/2020</a:t>
            </a:r>
          </a:p>
        </p:txBody>
      </p:sp>
      <p:sp>
        <p:nvSpPr>
          <p:cNvPr id="5" name="Text Placeholder 4">
            <a:extLst>
              <a:ext uri="{FF2B5EF4-FFF2-40B4-BE49-F238E27FC236}">
                <a16:creationId xmlns:a16="http://schemas.microsoft.com/office/drawing/2014/main" id="{7CC6D698-B533-44D6-96A8-5083239E04C9}"/>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403426605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Government Policy Initiatives</a:t>
            </a:r>
            <a:br>
              <a:rPr lang="en-US" altLang="en-US" sz="3100" dirty="0"/>
            </a:br>
            <a:r>
              <a:rPr lang="en-US" altLang="en-US" sz="3100" dirty="0"/>
              <a:t>[announced 15</a:t>
            </a:r>
            <a:r>
              <a:rPr lang="en-US" altLang="en-US" sz="3100" baseline="30000" dirty="0"/>
              <a:t>th</a:t>
            </a:r>
            <a:r>
              <a:rPr lang="en-US" altLang="en-US" sz="3100" dirty="0"/>
              <a:t> December 2020]</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p:txBody>
          <a:bodyPr/>
          <a:lstStyle/>
          <a:p>
            <a:r>
              <a:rPr lang="en-US" altLang="en-US" dirty="0"/>
              <a:t>COVID-19 Resurgence Support Payment</a:t>
            </a:r>
            <a:endParaRPr lang="en-NZ" dirty="0"/>
          </a:p>
        </p:txBody>
      </p:sp>
    </p:spTree>
    <p:extLst>
      <p:ext uri="{BB962C8B-B14F-4D97-AF65-F5344CB8AC3E}">
        <p14:creationId xmlns:p14="http://schemas.microsoft.com/office/powerpoint/2010/main" val="79614940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dirty="0"/>
              <a:t>Resurgence </a:t>
            </a:r>
            <a:r>
              <a:rPr lang="en-NZ"/>
              <a:t>support payment</a:t>
            </a:r>
            <a:endParaRPr lang="en-NZ" dirty="0"/>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dirty="0"/>
              <a:t>Read the </a:t>
            </a:r>
            <a:r>
              <a:rPr lang="en-NZ" dirty="0">
                <a:hlinkClick r:id="rId2"/>
              </a:rPr>
              <a:t>announcement</a:t>
            </a:r>
            <a:r>
              <a:rPr lang="en-NZ" dirty="0"/>
              <a:t> from the Government</a:t>
            </a:r>
          </a:p>
          <a:p>
            <a:pPr lvl="1"/>
            <a:endParaRPr lang="en-NZ" dirty="0"/>
          </a:p>
          <a:p>
            <a:pPr lvl="1"/>
            <a:endParaRPr lang="en-NZ" dirty="0"/>
          </a:p>
          <a:p>
            <a:r>
              <a:rPr lang="en-NZ" dirty="0"/>
              <a:t>Apply via myIR 7 days after a raise to Alert Level 2 or above</a:t>
            </a:r>
          </a:p>
        </p:txBody>
      </p:sp>
    </p:spTree>
    <p:extLst>
      <p:ext uri="{BB962C8B-B14F-4D97-AF65-F5344CB8AC3E}">
        <p14:creationId xmlns:p14="http://schemas.microsoft.com/office/powerpoint/2010/main" val="19048612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A22F-E053-4353-963E-241A63CF2F5A}"/>
              </a:ext>
            </a:extLst>
          </p:cNvPr>
          <p:cNvSpPr>
            <a:spLocks noGrp="1"/>
          </p:cNvSpPr>
          <p:nvPr>
            <p:ph type="title"/>
          </p:nvPr>
        </p:nvSpPr>
        <p:spPr/>
        <p:txBody>
          <a:bodyPr/>
          <a:lstStyle/>
          <a:p>
            <a:r>
              <a:rPr lang="en-NZ" dirty="0"/>
              <a:t>COVID-19 Resurgence Support Payment</a:t>
            </a:r>
          </a:p>
        </p:txBody>
      </p:sp>
      <p:sp>
        <p:nvSpPr>
          <p:cNvPr id="3" name="Content Placeholder 2">
            <a:extLst>
              <a:ext uri="{FF2B5EF4-FFF2-40B4-BE49-F238E27FC236}">
                <a16:creationId xmlns:a16="http://schemas.microsoft.com/office/drawing/2014/main" id="{692F937C-504D-4752-8324-66B98531BCBA}"/>
              </a:ext>
            </a:extLst>
          </p:cNvPr>
          <p:cNvSpPr>
            <a:spLocks noGrp="1"/>
          </p:cNvSpPr>
          <p:nvPr>
            <p:ph idx="1"/>
          </p:nvPr>
        </p:nvSpPr>
        <p:spPr/>
        <p:txBody>
          <a:bodyPr/>
          <a:lstStyle/>
          <a:p>
            <a:r>
              <a:rPr lang="en-NZ" dirty="0"/>
              <a:t>On 15</a:t>
            </a:r>
            <a:r>
              <a:rPr lang="en-NZ" baseline="30000" dirty="0"/>
              <a:t>th</a:t>
            </a:r>
            <a:r>
              <a:rPr lang="en-NZ" dirty="0"/>
              <a:t> December 2020 the Government </a:t>
            </a:r>
            <a:r>
              <a:rPr lang="en-GB" dirty="0"/>
              <a:t>proposed a package to support businesses and individuals in the event of Alert Level escalations due to resurgences of COVID-19 in the community. </a:t>
            </a:r>
          </a:p>
          <a:p>
            <a:r>
              <a:rPr lang="en-GB" dirty="0"/>
              <a:t>The package retains some key existing financial support and adds new elements based on experience and business feedback. </a:t>
            </a:r>
          </a:p>
          <a:p>
            <a:r>
              <a:rPr lang="en-GB" dirty="0"/>
              <a:t>This allows businesses to plan knowing what support they will receive if Alert Levels rise to 2 or above and they are directly impacted.</a:t>
            </a:r>
            <a:r>
              <a:rPr lang="en-NZ" dirty="0"/>
              <a:t> </a:t>
            </a:r>
          </a:p>
          <a:p>
            <a:r>
              <a:rPr lang="en-NZ" dirty="0"/>
              <a:t>Read more:</a:t>
            </a:r>
          </a:p>
          <a:p>
            <a:pPr lvl="1"/>
            <a:r>
              <a:rPr lang="en-NZ" dirty="0">
                <a:hlinkClick r:id="rId2"/>
              </a:rPr>
              <a:t>Government announcement</a:t>
            </a:r>
            <a:endParaRPr lang="en-NZ" dirty="0"/>
          </a:p>
          <a:p>
            <a:pPr lvl="1"/>
            <a:r>
              <a:rPr lang="en-NZ" dirty="0">
                <a:hlinkClick r:id="rId3"/>
              </a:rPr>
              <a:t>Policy factsheet</a:t>
            </a:r>
            <a:endParaRPr lang="en-NZ" dirty="0"/>
          </a:p>
          <a:p>
            <a:pPr lvl="1"/>
            <a:r>
              <a:rPr lang="en-NZ" dirty="0">
                <a:hlinkClick r:id="rId3"/>
              </a:rPr>
              <a:t>Resurgence support factsheet.pdf (beehive.govt.nz)</a:t>
            </a:r>
            <a:endParaRPr lang="en-NZ" dirty="0"/>
          </a:p>
          <a:p>
            <a:pPr lvl="1"/>
            <a:endParaRPr lang="en-NZ" dirty="0"/>
          </a:p>
        </p:txBody>
      </p:sp>
      <p:sp>
        <p:nvSpPr>
          <p:cNvPr id="4" name="Text Placeholder 3">
            <a:extLst>
              <a:ext uri="{FF2B5EF4-FFF2-40B4-BE49-F238E27FC236}">
                <a16:creationId xmlns:a16="http://schemas.microsoft.com/office/drawing/2014/main" id="{A16AA668-8568-4A78-A1EB-9BB0ABB5D11C}"/>
              </a:ext>
            </a:extLst>
          </p:cNvPr>
          <p:cNvSpPr>
            <a:spLocks noGrp="1"/>
          </p:cNvSpPr>
          <p:nvPr>
            <p:ph type="body" sz="quarter" idx="10"/>
          </p:nvPr>
        </p:nvSpPr>
        <p:spPr/>
        <p:txBody>
          <a:bodyPr/>
          <a:lstStyle/>
          <a:p>
            <a:r>
              <a:rPr lang="en-NZ" dirty="0"/>
              <a:t>Published: 15/12/2020</a:t>
            </a:r>
          </a:p>
        </p:txBody>
      </p:sp>
      <p:sp>
        <p:nvSpPr>
          <p:cNvPr id="5" name="Text Placeholder 4">
            <a:extLst>
              <a:ext uri="{FF2B5EF4-FFF2-40B4-BE49-F238E27FC236}">
                <a16:creationId xmlns:a16="http://schemas.microsoft.com/office/drawing/2014/main" id="{B719BDB6-ED3C-48E4-876B-1AA3063C6EBF}"/>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73638582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A22F-E053-4353-963E-241A63CF2F5A}"/>
              </a:ext>
            </a:extLst>
          </p:cNvPr>
          <p:cNvSpPr>
            <a:spLocks noGrp="1"/>
          </p:cNvSpPr>
          <p:nvPr>
            <p:ph type="title"/>
          </p:nvPr>
        </p:nvSpPr>
        <p:spPr/>
        <p:txBody>
          <a:bodyPr/>
          <a:lstStyle/>
          <a:p>
            <a:r>
              <a:rPr lang="en-NZ" dirty="0"/>
              <a:t>COVID-19 Resurgence Support Payment – support measures</a:t>
            </a:r>
          </a:p>
        </p:txBody>
      </p:sp>
      <p:sp>
        <p:nvSpPr>
          <p:cNvPr id="3" name="Content Placeholder 2">
            <a:extLst>
              <a:ext uri="{FF2B5EF4-FFF2-40B4-BE49-F238E27FC236}">
                <a16:creationId xmlns:a16="http://schemas.microsoft.com/office/drawing/2014/main" id="{692F937C-504D-4752-8324-66B98531BCBA}"/>
              </a:ext>
            </a:extLst>
          </p:cNvPr>
          <p:cNvSpPr>
            <a:spLocks noGrp="1"/>
          </p:cNvSpPr>
          <p:nvPr>
            <p:ph idx="1"/>
          </p:nvPr>
        </p:nvSpPr>
        <p:spPr/>
        <p:txBody>
          <a:bodyPr/>
          <a:lstStyle/>
          <a:p>
            <a:r>
              <a:rPr lang="en-GB" sz="2000" dirty="0"/>
              <a:t>The Resurgence Support Payment (RSP) is a payment to help support viable and ongoing business or organisations due to a COVID-19 alert level increase to level 2 or higher. If your business or organisation is facing a reduction in revenue due to an alert level increase, you may be eligible for the RSP.</a:t>
            </a:r>
          </a:p>
          <a:p>
            <a:r>
              <a:rPr lang="en-GB" sz="2000" dirty="0"/>
              <a:t>Each time the COVID-19 alert level is increased from level 1, the Government may decide to activate the RSP. It will generally be activated when the period of increased alert level is 7 days or longer, but this is not guaranteed. Once the RSP has been activated it will be available nationally, even if the alert level isn't increased across the whole country. Inland Revenue will administer the RSP</a:t>
            </a:r>
          </a:p>
          <a:p>
            <a:r>
              <a:rPr lang="en-GB" sz="2000" dirty="0"/>
              <a:t>When the RSP is activated, eligible businesses and organisations can apply to receive the lesser of:</a:t>
            </a:r>
          </a:p>
          <a:p>
            <a:pPr lvl="1"/>
            <a:r>
              <a:rPr lang="en-GB" sz="1800" dirty="0"/>
              <a:t>$1,500 plus $400 per full-time equivalent (FTE) employee, up to a maximum of 50 FTEs</a:t>
            </a:r>
          </a:p>
          <a:p>
            <a:pPr lvl="1"/>
            <a:r>
              <a:rPr lang="en-GB" sz="1800" dirty="0"/>
              <a:t>four times (4x) the actual revenue decline experienced by the applicant.</a:t>
            </a:r>
          </a:p>
          <a:p>
            <a:r>
              <a:rPr lang="en-GB" sz="2000" dirty="0"/>
              <a:t>Applications for the payment will open in </a:t>
            </a:r>
            <a:r>
              <a:rPr lang="en-GB" sz="2000" dirty="0" err="1"/>
              <a:t>myIR</a:t>
            </a:r>
            <a:r>
              <a:rPr lang="en-GB" sz="2000" dirty="0"/>
              <a:t> for eligible business and organisations 7 days after the alert level increase. They will remain open for one month after the return to alert level 1.</a:t>
            </a:r>
          </a:p>
          <a:p>
            <a:r>
              <a:rPr lang="en-GB" sz="2000" dirty="0"/>
              <a:t>Businesses and organisations can apply for the RSP each time the Alert Level is increased, as long as they meet the eligibility criteria.</a:t>
            </a:r>
          </a:p>
        </p:txBody>
      </p:sp>
      <p:sp>
        <p:nvSpPr>
          <p:cNvPr id="4" name="Text Placeholder 3">
            <a:extLst>
              <a:ext uri="{FF2B5EF4-FFF2-40B4-BE49-F238E27FC236}">
                <a16:creationId xmlns:a16="http://schemas.microsoft.com/office/drawing/2014/main" id="{A16AA668-8568-4A78-A1EB-9BB0ABB5D11C}"/>
              </a:ext>
            </a:extLst>
          </p:cNvPr>
          <p:cNvSpPr>
            <a:spLocks noGrp="1"/>
          </p:cNvSpPr>
          <p:nvPr>
            <p:ph type="body" sz="quarter" idx="10"/>
          </p:nvPr>
        </p:nvSpPr>
        <p:spPr/>
        <p:txBody>
          <a:bodyPr/>
          <a:lstStyle/>
          <a:p>
            <a:r>
              <a:rPr lang="en-NZ" dirty="0"/>
              <a:t>Published: 15/12/2020</a:t>
            </a:r>
          </a:p>
        </p:txBody>
      </p:sp>
      <p:sp>
        <p:nvSpPr>
          <p:cNvPr id="5" name="Text Placeholder 4">
            <a:extLst>
              <a:ext uri="{FF2B5EF4-FFF2-40B4-BE49-F238E27FC236}">
                <a16:creationId xmlns:a16="http://schemas.microsoft.com/office/drawing/2014/main" id="{B719BDB6-ED3C-48E4-876B-1AA3063C6EBF}"/>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25259498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68BD-3597-48AD-937F-1F885F7FE1A1}"/>
              </a:ext>
            </a:extLst>
          </p:cNvPr>
          <p:cNvSpPr>
            <a:spLocks noGrp="1"/>
          </p:cNvSpPr>
          <p:nvPr>
            <p:ph type="title"/>
          </p:nvPr>
        </p:nvSpPr>
        <p:spPr/>
        <p:txBody>
          <a:bodyPr/>
          <a:lstStyle/>
          <a:p>
            <a:r>
              <a:rPr lang="en-NZ" dirty="0"/>
              <a:t>RSP – Application timeframes</a:t>
            </a:r>
          </a:p>
        </p:txBody>
      </p:sp>
      <p:graphicFrame>
        <p:nvGraphicFramePr>
          <p:cNvPr id="8" name="Content Placeholder 7">
            <a:extLst>
              <a:ext uri="{FF2B5EF4-FFF2-40B4-BE49-F238E27FC236}">
                <a16:creationId xmlns:a16="http://schemas.microsoft.com/office/drawing/2014/main" id="{E5FA9ED6-490B-47F0-8060-4D0DBE91A780}"/>
              </a:ext>
            </a:extLst>
          </p:cNvPr>
          <p:cNvGraphicFramePr>
            <a:graphicFrameLocks noGrp="1"/>
          </p:cNvGraphicFramePr>
          <p:nvPr>
            <p:ph idx="1"/>
            <p:extLst>
              <p:ext uri="{D42A27DB-BD31-4B8C-83A1-F6EECF244321}">
                <p14:modId xmlns:p14="http://schemas.microsoft.com/office/powerpoint/2010/main" val="589603861"/>
              </p:ext>
            </p:extLst>
          </p:nvPr>
        </p:nvGraphicFramePr>
        <p:xfrm>
          <a:off x="273050" y="1438275"/>
          <a:ext cx="11252200" cy="431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B9D4276-AAD7-4A25-A44B-D61FC7D8483B}"/>
              </a:ext>
            </a:extLst>
          </p:cNvPr>
          <p:cNvSpPr>
            <a:spLocks noGrp="1"/>
          </p:cNvSpPr>
          <p:nvPr>
            <p:ph type="body" sz="quarter" idx="10"/>
          </p:nvPr>
        </p:nvSpPr>
        <p:spPr/>
        <p:txBody>
          <a:bodyPr/>
          <a:lstStyle/>
          <a:p>
            <a:r>
              <a:rPr lang="en-NZ" dirty="0"/>
              <a:t>Published: 22/03/2021</a:t>
            </a:r>
          </a:p>
        </p:txBody>
      </p:sp>
      <p:sp>
        <p:nvSpPr>
          <p:cNvPr id="5" name="Text Placeholder 4">
            <a:extLst>
              <a:ext uri="{FF2B5EF4-FFF2-40B4-BE49-F238E27FC236}">
                <a16:creationId xmlns:a16="http://schemas.microsoft.com/office/drawing/2014/main" id="{2652F0BE-AD0E-45D9-92EF-9C87DD7B3CEB}"/>
              </a:ext>
            </a:extLst>
          </p:cNvPr>
          <p:cNvSpPr>
            <a:spLocks noGrp="1"/>
          </p:cNvSpPr>
          <p:nvPr>
            <p:ph type="body" sz="quarter" idx="11"/>
          </p:nvPr>
        </p:nvSpPr>
        <p:spPr/>
        <p:txBody>
          <a:bodyPr/>
          <a:lstStyle/>
          <a:p>
            <a:r>
              <a:rPr lang="en-NZ" dirty="0"/>
              <a:t>Intended audience: Businesses &amp; Intermediaries</a:t>
            </a:r>
          </a:p>
          <a:p>
            <a:endParaRPr lang="en-NZ" dirty="0"/>
          </a:p>
        </p:txBody>
      </p:sp>
    </p:spTree>
    <p:extLst>
      <p:ext uri="{BB962C8B-B14F-4D97-AF65-F5344CB8AC3E}">
        <p14:creationId xmlns:p14="http://schemas.microsoft.com/office/powerpoint/2010/main" val="425990597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Eligible businesses &amp; organisations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Your business or organisation is eligible to apply for the RSP if:</a:t>
            </a:r>
          </a:p>
          <a:p>
            <a:pPr lvl="1"/>
            <a:r>
              <a:rPr lang="en-GB" dirty="0"/>
              <a:t>You have  experienced a decrease of revenue or capital-raising ability of at least 30% over a consecutive 7 day period at the increased alert level, and the decrease in revenue as attributable to the increase in the alert level.</a:t>
            </a:r>
          </a:p>
          <a:p>
            <a:pPr lvl="1"/>
            <a:r>
              <a:rPr lang="en-GB" dirty="0"/>
              <a:t>Your business or organisation (including sole traders) has been in business for at least 6 months.</a:t>
            </a:r>
          </a:p>
          <a:p>
            <a:pPr lvl="1"/>
            <a:r>
              <a:rPr lang="en-GB" dirty="0"/>
              <a:t>The business or organisation is be viable and ongoing.</a:t>
            </a:r>
          </a:p>
          <a:p>
            <a:endParaRPr lang="en-GB" dirty="0"/>
          </a:p>
          <a:p>
            <a:r>
              <a:rPr lang="en-NZ" dirty="0"/>
              <a:t>Commonly owned groups of businesses and organisations</a:t>
            </a:r>
          </a:p>
          <a:p>
            <a:pPr lvl="1"/>
            <a:r>
              <a:rPr lang="en-GB" dirty="0"/>
              <a:t>Businesses or organisations with common ownership are eligible and must apply as one group. The revenue drop test is measured across the group as a whole. </a:t>
            </a: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03050964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Are any industries or sectors excluded?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GB" dirty="0"/>
              <a:t>State sector organisations are excluded from the RSP, but can apply to the Minister of Finance for an exemption to apply for the scheme.</a:t>
            </a:r>
          </a:p>
          <a:p>
            <a:endParaRPr lang="en-NZ" dirty="0"/>
          </a:p>
          <a:p>
            <a:r>
              <a:rPr lang="en-GB" dirty="0"/>
              <a:t>Income that is received passively – such as interest and dividends, and all forms of residential and commercial rent – is excluded from the measurement of revenue.</a:t>
            </a: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704817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Maximum payment</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The maximum size of the RSP you can get depends on the number of full-time-equivalent employees calculated from wage subsidy funding. </a:t>
            </a:r>
          </a:p>
          <a:p>
            <a:pPr lvl="1"/>
            <a:r>
              <a:rPr lang="en-NZ" dirty="0"/>
              <a:t>It is $1,500 plus $400 per full-time-equivalent employee (FTE) to a maximum of 50FTE. </a:t>
            </a:r>
          </a:p>
          <a:p>
            <a:pPr lvl="2"/>
            <a:r>
              <a:rPr lang="en-GB" dirty="0"/>
              <a:t>Employees working up to 20 hours per week are considered part time (0.6 FTE)</a:t>
            </a:r>
          </a:p>
          <a:p>
            <a:pPr lvl="2"/>
            <a:r>
              <a:rPr lang="en-GB" dirty="0"/>
              <a:t>Employees working 20 hours or more per week are considered fulltime (1.0 FTE)</a:t>
            </a:r>
          </a:p>
          <a:p>
            <a:pPr lvl="2"/>
            <a:r>
              <a:rPr lang="en-GB" dirty="0"/>
              <a:t>When calculating FTE part time employees are added together and rounded up to the nearest whole number e.g. 4 part-time employees × 0.6 FTE = 2.4. This is rounded up to the nearest whole number, in this case 3.</a:t>
            </a:r>
          </a:p>
          <a:p>
            <a:pPr lvl="1"/>
            <a:r>
              <a:rPr lang="en-NZ" dirty="0"/>
              <a:t>The maximum payment is $21,500.  </a:t>
            </a:r>
          </a:p>
          <a:p>
            <a:r>
              <a:rPr lang="en-GB" dirty="0"/>
              <a:t>Businesses with low revenue will have their payment capped at four times (4x) the amount their revenue has dropped over the 7-day period. </a:t>
            </a:r>
          </a:p>
          <a:p>
            <a:r>
              <a:rPr lang="en-NZ" dirty="0"/>
              <a:t>There is no option to apply for a reduced amount</a:t>
            </a:r>
          </a:p>
          <a:p>
            <a:r>
              <a:rPr lang="en-NZ" dirty="0"/>
              <a:t>Use the calculator on our website to work out the total payment -  </a:t>
            </a:r>
            <a:r>
              <a:rPr lang="en-NZ" dirty="0">
                <a:hlinkClick r:id="rId2"/>
              </a:rPr>
              <a:t>RSP Calculator</a:t>
            </a: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1CB89E28-F0B9-465E-96A8-31E87FDD280E}"/>
              </a:ext>
            </a:extLst>
          </p:cNvPr>
          <p:cNvPicPr>
            <a:picLocks noChangeAspect="1"/>
          </p:cNvPicPr>
          <p:nvPr/>
        </p:nvPicPr>
        <p:blipFill>
          <a:blip r:embed="rId3"/>
          <a:stretch>
            <a:fillRect/>
          </a:stretch>
        </p:blipFill>
        <p:spPr>
          <a:xfrm>
            <a:off x="11525251" y="5427402"/>
            <a:ext cx="516511" cy="612000"/>
          </a:xfrm>
          <a:prstGeom prst="rect">
            <a:avLst/>
          </a:prstGeom>
        </p:spPr>
      </p:pic>
    </p:spTree>
    <p:extLst>
      <p:ext uri="{BB962C8B-B14F-4D97-AF65-F5344CB8AC3E}">
        <p14:creationId xmlns:p14="http://schemas.microsoft.com/office/powerpoint/2010/main" val="91353906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Your business must be viable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pPr>
              <a:spcBef>
                <a:spcPts val="0"/>
              </a:spcBef>
            </a:pPr>
            <a:r>
              <a:rPr lang="en-NZ" dirty="0"/>
              <a:t>To be eligible for the RSP your business or organisation needs to be viable and you must have a plan to ensure it remains viable. This generally means the directors or owners have good reason to believe it is more likely than not the business or organisation will be able to pay its debts as they fall due within the next 18 months. Your accountant may be able to provide this advice. </a:t>
            </a:r>
          </a:p>
          <a:p>
            <a:pPr>
              <a:spcBef>
                <a:spcPts val="0"/>
              </a:spcBef>
            </a:pPr>
            <a:r>
              <a:rPr lang="en-NZ" dirty="0"/>
              <a:t>You must keep any evidence of the business or organisation’s ongoing viability at the time of requesting the RSP, as we may audit your application.   </a:t>
            </a:r>
          </a:p>
          <a:p>
            <a:pPr>
              <a:spcBef>
                <a:spcPts val="0"/>
              </a:spcBef>
            </a:pPr>
            <a:r>
              <a:rPr lang="en-NZ" dirty="0"/>
              <a:t>Evidence might include, for example:</a:t>
            </a:r>
          </a:p>
          <a:p>
            <a:pPr lvl="1">
              <a:spcBef>
                <a:spcPts val="0"/>
              </a:spcBef>
            </a:pPr>
            <a:r>
              <a:rPr lang="en-NZ" dirty="0"/>
              <a:t>A cash-flow forecast for the business or organisation for the short term.</a:t>
            </a:r>
          </a:p>
          <a:p>
            <a:pPr lvl="1">
              <a:spcBef>
                <a:spcPts val="0"/>
              </a:spcBef>
            </a:pPr>
            <a:r>
              <a:rPr lang="en-NZ" dirty="0"/>
              <a:t>A plan for where revenue will come from in future market conditions, and a forecast of that revenue.</a:t>
            </a:r>
          </a:p>
          <a:p>
            <a:pPr lvl="1">
              <a:spcBef>
                <a:spcPts val="0"/>
              </a:spcBef>
            </a:pPr>
            <a:r>
              <a:rPr lang="en-NZ" dirty="0"/>
              <a:t>Financial statements showing how the business or organisation will sustain itself.</a:t>
            </a:r>
          </a:p>
          <a:p>
            <a:pPr lvl="1">
              <a:spcBef>
                <a:spcPts val="0"/>
              </a:spcBef>
            </a:pPr>
            <a:r>
              <a:rPr lang="en-NZ" dirty="0"/>
              <a:t>Your accountant’s assessment that the business or organisation is viable and ongoing.</a:t>
            </a:r>
          </a:p>
          <a:p>
            <a:pPr>
              <a:spcBef>
                <a:spcPts val="0"/>
              </a:spcBef>
            </a:pP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862694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DCA2-55CE-407F-B56A-8F7160A0DFBD}"/>
              </a:ext>
            </a:extLst>
          </p:cNvPr>
          <p:cNvSpPr>
            <a:spLocks noGrp="1"/>
          </p:cNvSpPr>
          <p:nvPr>
            <p:ph type="title"/>
          </p:nvPr>
        </p:nvSpPr>
        <p:spPr/>
        <p:txBody>
          <a:bodyPr/>
          <a:lstStyle/>
          <a:p>
            <a:r>
              <a:rPr lang="en-NZ" dirty="0"/>
              <a:t>Depreciation example: Commercial investment property</a:t>
            </a:r>
          </a:p>
        </p:txBody>
      </p:sp>
      <p:sp>
        <p:nvSpPr>
          <p:cNvPr id="3" name="Content Placeholder 2">
            <a:extLst>
              <a:ext uri="{FF2B5EF4-FFF2-40B4-BE49-F238E27FC236}">
                <a16:creationId xmlns:a16="http://schemas.microsoft.com/office/drawing/2014/main" id="{603A6878-DC6E-479C-90A7-2D2FCA400966}"/>
              </a:ext>
            </a:extLst>
          </p:cNvPr>
          <p:cNvSpPr>
            <a:spLocks noGrp="1"/>
          </p:cNvSpPr>
          <p:nvPr>
            <p:ph idx="1"/>
          </p:nvPr>
        </p:nvSpPr>
        <p:spPr/>
        <p:txBody>
          <a:bodyPr/>
          <a:lstStyle/>
          <a:p>
            <a:r>
              <a:rPr lang="en-NZ" dirty="0"/>
              <a:t>High Street Hotel Limited owns several stand-alone motel buildings which have a tax book value of $3m. </a:t>
            </a:r>
          </a:p>
          <a:p>
            <a:pPr lvl="1"/>
            <a:endParaRPr lang="en-NZ" dirty="0"/>
          </a:p>
          <a:p>
            <a:r>
              <a:rPr lang="en-NZ" dirty="0"/>
              <a:t>Under the current tax law, these motel buildings are not depreciated for tax purposes. </a:t>
            </a:r>
          </a:p>
          <a:p>
            <a:pPr lvl="1"/>
            <a:endParaRPr lang="en-NZ" dirty="0"/>
          </a:p>
          <a:p>
            <a:r>
              <a:rPr lang="en-NZ" dirty="0"/>
              <a:t>From 2020/2021, High Street Hotel will be able to depreciate the motel buildings.</a:t>
            </a:r>
          </a:p>
          <a:p>
            <a:pPr lvl="1"/>
            <a:endParaRPr lang="en-NZ" dirty="0"/>
          </a:p>
          <a:p>
            <a:r>
              <a:rPr lang="en-NZ" dirty="0"/>
              <a:t>The applicable depreciation rate is 2% (diminishing value).</a:t>
            </a:r>
          </a:p>
          <a:p>
            <a:pPr lvl="1"/>
            <a:endParaRPr lang="en-NZ" dirty="0"/>
          </a:p>
          <a:p>
            <a:r>
              <a:rPr lang="en-NZ" dirty="0"/>
              <a:t>High Street Hotel will therefore be able to claim a deduction of $60,000 in the 2020/2021 year.</a:t>
            </a:r>
          </a:p>
        </p:txBody>
      </p:sp>
      <p:sp>
        <p:nvSpPr>
          <p:cNvPr id="6" name="Text Placeholder 5">
            <a:extLst>
              <a:ext uri="{FF2B5EF4-FFF2-40B4-BE49-F238E27FC236}">
                <a16:creationId xmlns:a16="http://schemas.microsoft.com/office/drawing/2014/main" id="{D9322188-EDFB-45F0-8515-194E73A7D8B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5C957ABF-131C-4C1B-BCA1-F5EE2D349988}"/>
              </a:ext>
            </a:extLst>
          </p:cNvPr>
          <p:cNvSpPr>
            <a:spLocks noGrp="1"/>
          </p:cNvSpPr>
          <p:nvPr>
            <p:ph type="body" sz="quarter" idx="11"/>
          </p:nvPr>
        </p:nvSpPr>
        <p:spPr/>
        <p:txBody>
          <a:bodyPr/>
          <a:lstStyle/>
          <a:p>
            <a:r>
              <a:rPr lang="en-US"/>
              <a:t>Intended audience: Businesses &amp; Intermediaries</a:t>
            </a:r>
            <a:endParaRPr lang="en-NZ"/>
          </a:p>
          <a:p>
            <a:endParaRPr lang="en-NZ"/>
          </a:p>
        </p:txBody>
      </p:sp>
      <p:pic>
        <p:nvPicPr>
          <p:cNvPr id="7" name="Picture 6">
            <a:extLst>
              <a:ext uri="{FF2B5EF4-FFF2-40B4-BE49-F238E27FC236}">
                <a16:creationId xmlns:a16="http://schemas.microsoft.com/office/drawing/2014/main" id="{B4E364A2-2831-41C5-824E-B07B3D0E11C2}"/>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712739345"/>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How will IR determine if the business is viable?</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What is the definition of a viable business?</a:t>
            </a:r>
          </a:p>
          <a:p>
            <a:pPr lvl="1"/>
            <a:r>
              <a:rPr lang="en-NZ" dirty="0"/>
              <a:t>This generally means the Directors or owners have good reason to believe it is more likely than not the business or organisation will be able to pay its debts as they fall due within the next 18 months.</a:t>
            </a:r>
          </a:p>
          <a:p>
            <a:r>
              <a:rPr lang="en-NZ" dirty="0"/>
              <a:t>What does a business have to provide to evidence that they are solvent when applying for the RSP?</a:t>
            </a:r>
          </a:p>
          <a:p>
            <a:pPr lvl="1"/>
            <a:r>
              <a:rPr lang="en-NZ" dirty="0"/>
              <a:t>To apply for the RSP you must be considered viable and have a plan in place to remain viable. You must keep evidence of the ongoing viability of the business.  You do not need to provide this information to Inland Revenue at the time of applying for the RSP but must retain it so that you are able to supply it if you are audited later.</a:t>
            </a:r>
          </a:p>
          <a:p>
            <a:r>
              <a:rPr lang="en-NZ" dirty="0"/>
              <a:t>If a customer is having cashflow difficulties and is unable to pay tax will Inland Revenue use this information to conclude that the business is not viable?</a:t>
            </a:r>
          </a:p>
          <a:p>
            <a:pPr lvl="1"/>
            <a:r>
              <a:rPr lang="en-NZ" dirty="0"/>
              <a:t>The business or organisation is required to declare that it has a plan to remain viable. That plan will need to address any cashflow issues and how they intend to deal with those to remain viable.</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44C07823-20E1-452E-AB47-7FC964D4846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00021963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How is revenue drop calculated?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GB" dirty="0"/>
              <a:t>Revenue refers to income generating activity by a business or organisation. Standard accounting principles relating to income recognition apply.</a:t>
            </a:r>
          </a:p>
          <a:p>
            <a:pPr lvl="1"/>
            <a:r>
              <a:rPr lang="en-GB" sz="1800" dirty="0"/>
              <a:t>For a cashflow business, such as a restaurant, this is likely to be the daily takings.</a:t>
            </a:r>
          </a:p>
          <a:p>
            <a:pPr lvl="1"/>
            <a:r>
              <a:rPr lang="en-GB" sz="1800" dirty="0"/>
              <a:t>For a business that invoices clients, this will be the activities the business carries out that would entitle it to bill or invoice either immediately or at a later date</a:t>
            </a:r>
            <a:r>
              <a:rPr lang="en-GB" dirty="0"/>
              <a:t>.</a:t>
            </a:r>
          </a:p>
          <a:p>
            <a:endParaRPr lang="en-GB" dirty="0"/>
          </a:p>
          <a:p>
            <a:r>
              <a:rPr lang="en-GB" dirty="0"/>
              <a:t>To calculate affected revenue due to an increase in alert levels, businesses and organisations need to measure their revenue over a continuous 7-day period where the first day is on or after the first day of the increased alert level.</a:t>
            </a:r>
          </a:p>
          <a:p>
            <a:endParaRPr lang="en-GB" dirty="0"/>
          </a:p>
          <a:p>
            <a:r>
              <a:rPr lang="en-GB" dirty="0"/>
              <a:t>All 7 days must be within the period of the increased alert level.</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C69D35DA-B492-48EE-BA4A-7B9CB7A22A5B}"/>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70013977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How is revenue drop calculated?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GB" dirty="0"/>
              <a:t>The affected revenue period needs to be compared against a typical 7-day revenue period that starts and ends in the 6 weeks prior to the increased alert level. </a:t>
            </a:r>
          </a:p>
          <a:p>
            <a:r>
              <a:rPr lang="en-GB" dirty="0"/>
              <a:t>For the increased alert level of 28 February, the 2 weeks leading up to it may not have been typical revenue periods. Instead the 6 week period before the increased alert level that started on 15 February can be used.</a:t>
            </a:r>
          </a:p>
          <a:p>
            <a:r>
              <a:rPr lang="en-GB" dirty="0"/>
              <a:t>Both the affected revenue period and the comparison period must be calculated retrospectively. The calculations must be based on what has happened, not a forecast of what might happen.</a:t>
            </a:r>
          </a:p>
          <a:p>
            <a:r>
              <a:rPr lang="en-GB" dirty="0"/>
              <a:t>Make sure a record of calculations is kept. This includes:.</a:t>
            </a:r>
          </a:p>
          <a:p>
            <a:pPr lvl="1"/>
            <a:r>
              <a:rPr lang="en-GB" sz="1800" dirty="0"/>
              <a:t>dates of the affected revenue period and comparison period</a:t>
            </a:r>
          </a:p>
          <a:p>
            <a:pPr lvl="1"/>
            <a:r>
              <a:rPr lang="en-GB" sz="1800" dirty="0"/>
              <a:t>amount of revenue earned in each period</a:t>
            </a:r>
          </a:p>
          <a:p>
            <a:pPr lvl="1"/>
            <a:r>
              <a:rPr lang="en-GB" sz="1800" dirty="0"/>
              <a:t>how the revenue drop has been calculated.</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1107918-C4A8-4E9A-9570-CA6131E7205E}"/>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0362450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Pre–revenue eligibility</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GB" dirty="0"/>
              <a:t>Pre-revenue businesses and organisations may be eligible if they both:</a:t>
            </a:r>
          </a:p>
          <a:p>
            <a:pPr lvl="1"/>
            <a:r>
              <a:rPr lang="en-GB" dirty="0"/>
              <a:t>have experienced a minimum of 30% reduction in their capital-raising ability over a 7-day period as a result of an increased alert level</a:t>
            </a:r>
          </a:p>
          <a:p>
            <a:pPr lvl="1"/>
            <a:r>
              <a:rPr lang="en-GB" dirty="0"/>
              <a:t>meet the other RSP eligibility criteria.</a:t>
            </a:r>
          </a:p>
          <a:p>
            <a:endParaRPr lang="en-GB" dirty="0"/>
          </a:p>
          <a:p>
            <a:r>
              <a:rPr lang="en-GB" dirty="0"/>
              <a:t>A pre-revenue business or organisation is one that has taken active steps towards being market-ready but has not yet begun trading. </a:t>
            </a:r>
          </a:p>
          <a:p>
            <a:endParaRPr lang="en-GB" dirty="0"/>
          </a:p>
          <a:p>
            <a:r>
              <a:rPr lang="en-GB" dirty="0"/>
              <a:t>They will need to keep records of how their ability to raise capital or begin trading was affected by the raised alert level.</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92878288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How many FTE’s are employed?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a:xfrm>
            <a:off x="201489" y="1072516"/>
            <a:ext cx="11252200" cy="4314825"/>
          </a:xfrm>
        </p:spPr>
        <p:txBody>
          <a:bodyPr/>
          <a:lstStyle/>
          <a:p>
            <a:r>
              <a:rPr lang="en-NZ" b="1" dirty="0"/>
              <a:t>Is the number of FTE’s calculated on pre alert level rise staff numbers if some of those staff are no longer employed by the business?</a:t>
            </a:r>
          </a:p>
          <a:p>
            <a:pPr lvl="1"/>
            <a:r>
              <a:rPr lang="en-NZ" dirty="0"/>
              <a:t>Staff must be employed at the time of the Alert Level rise</a:t>
            </a:r>
          </a:p>
          <a:p>
            <a:r>
              <a:rPr lang="en-NZ" b="1" dirty="0"/>
              <a:t>Does the number of FTE’s include shareholder employees?</a:t>
            </a:r>
          </a:p>
          <a:p>
            <a:pPr lvl="1"/>
            <a:r>
              <a:rPr lang="en-NZ" dirty="0"/>
              <a:t>Yes, if those shareholder employees receive regular salary and wages or a </a:t>
            </a:r>
            <a:r>
              <a:rPr lang="en-GB" dirty="0"/>
              <a:t>shareholder salary from the company and shows this in the company’s income tax return</a:t>
            </a:r>
            <a:r>
              <a:rPr lang="en-NZ" dirty="0"/>
              <a:t>.</a:t>
            </a:r>
          </a:p>
          <a:p>
            <a:r>
              <a:rPr lang="en-NZ" b="1" dirty="0"/>
              <a:t>How is the number of FTE’s calculated for companies within the same group?</a:t>
            </a:r>
          </a:p>
          <a:p>
            <a:pPr lvl="1"/>
            <a:r>
              <a:rPr lang="en-NZ" dirty="0"/>
              <a:t>The number of employees across the entire group is used as the basis for the RSP;</a:t>
            </a:r>
          </a:p>
          <a:p>
            <a:pPr lvl="1"/>
            <a:r>
              <a:rPr lang="en-NZ" dirty="0"/>
              <a:t>The group can apply for up to 50FTE;</a:t>
            </a:r>
          </a:p>
          <a:p>
            <a:r>
              <a:rPr lang="en-GB" b="1" dirty="0">
                <a:ea typeface="+mn-ea"/>
              </a:rPr>
              <a:t>Can contractors be included as employees?</a:t>
            </a:r>
          </a:p>
          <a:p>
            <a:pPr lvl="1"/>
            <a:r>
              <a:rPr lang="en-GB" dirty="0"/>
              <a:t>No, contractors  are not considered employees and will need to apply for themselves.</a:t>
            </a:r>
            <a:endParaRPr lang="en-NZ" dirty="0"/>
          </a:p>
          <a:p>
            <a:r>
              <a:rPr lang="en-GB" b="1" dirty="0"/>
              <a:t>How are FTE calculated for sole traders who aren’t employers?</a:t>
            </a:r>
          </a:p>
          <a:p>
            <a:pPr lvl="1"/>
            <a:r>
              <a:rPr lang="en-GB" dirty="0"/>
              <a:t>If the sole trader contributes to the day-to-day business of the company, then they will count as an employee for the purposes of the FTE count</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173CF55-BDE4-42F4-B59E-8B8E580385B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419219937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example: How many FTE’s are employed?</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GB" dirty="0"/>
              <a:t>Scott has 8 full-time and 4 part-time employees. </a:t>
            </a:r>
          </a:p>
          <a:p>
            <a:endParaRPr lang="en-GB" dirty="0"/>
          </a:p>
          <a:p>
            <a:r>
              <a:rPr lang="en-GB" dirty="0"/>
              <a:t>To work out his total FTE, Scott does the following calculations.</a:t>
            </a:r>
          </a:p>
          <a:p>
            <a:pPr lvl="1"/>
            <a:r>
              <a:rPr lang="en-GB" dirty="0"/>
              <a:t>8 full-time employees × 1 FTE = 8.</a:t>
            </a:r>
          </a:p>
          <a:p>
            <a:pPr lvl="1"/>
            <a:r>
              <a:rPr lang="en-GB" dirty="0"/>
              <a:t>4 part-time employees × 0.6 FTE = 2.4. This is rounded up to the nearest whole number, in this case 3.</a:t>
            </a:r>
          </a:p>
          <a:p>
            <a:pPr lvl="1"/>
            <a:r>
              <a:rPr lang="en-GB" dirty="0"/>
              <a:t>8 + 3 = 11 FTEs</a:t>
            </a:r>
          </a:p>
          <a:p>
            <a:endParaRPr lang="en-GB" dirty="0"/>
          </a:p>
          <a:p>
            <a:r>
              <a:rPr lang="en-GB" dirty="0"/>
              <a:t>Scott can apply for the RSP for 11 FTEs.</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pic>
        <p:nvPicPr>
          <p:cNvPr id="7" name="Picture 6">
            <a:extLst>
              <a:ext uri="{FF2B5EF4-FFF2-40B4-BE49-F238E27FC236}">
                <a16:creationId xmlns:a16="http://schemas.microsoft.com/office/drawing/2014/main" id="{E9A1DF0B-9D0C-4DA1-8F15-913A8D7DD4BC}"/>
              </a:ext>
            </a:extLst>
          </p:cNvPr>
          <p:cNvPicPr>
            <a:picLocks noChangeAspect="1"/>
          </p:cNvPicPr>
          <p:nvPr/>
        </p:nvPicPr>
        <p:blipFill>
          <a:blip r:embed="rId2"/>
          <a:stretch>
            <a:fillRect/>
          </a:stretch>
        </p:blipFill>
        <p:spPr>
          <a:xfrm>
            <a:off x="11677653" y="5577473"/>
            <a:ext cx="666747" cy="611397"/>
          </a:xfrm>
          <a:prstGeom prst="rect">
            <a:avLst/>
          </a:prstGeom>
        </p:spPr>
      </p:pic>
    </p:spTree>
    <p:extLst>
      <p:ext uri="{BB962C8B-B14F-4D97-AF65-F5344CB8AC3E}">
        <p14:creationId xmlns:p14="http://schemas.microsoft.com/office/powerpoint/2010/main" val="417596589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Applying for the payment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Businesses and organisations will be able to apply for the RSP loan through myIR. </a:t>
            </a:r>
          </a:p>
          <a:p>
            <a:pPr lvl="1"/>
            <a:r>
              <a:rPr lang="en-NZ" dirty="0"/>
              <a:t>In the ‘I want to’ section of myIR, select ‘Apply for a Resurgence Support Payment’. </a:t>
            </a:r>
          </a:p>
          <a:p>
            <a:pPr lvl="1"/>
            <a:r>
              <a:rPr lang="en-NZ" dirty="0"/>
              <a:t>Tax agents can use the tax preparer tab to apply</a:t>
            </a:r>
          </a:p>
          <a:p>
            <a:endParaRPr lang="en-NZ" dirty="0"/>
          </a:p>
          <a:p>
            <a:r>
              <a:rPr lang="en-NZ" dirty="0"/>
              <a:t>Businesses without a myIR account will need to create one to apply for the RSP. </a:t>
            </a:r>
          </a:p>
          <a:p>
            <a:endParaRPr lang="en-NZ" dirty="0"/>
          </a:p>
          <a:p>
            <a:r>
              <a:rPr lang="en-NZ" dirty="0"/>
              <a:t>Applications will open 7 days after an alert level rise to 2 or above and the RSP has been activated</a:t>
            </a:r>
          </a:p>
          <a:p>
            <a:endParaRPr lang="en-NZ" dirty="0"/>
          </a:p>
          <a:p>
            <a:r>
              <a:rPr lang="en-NZ" dirty="0"/>
              <a:t>Applications will close one month after a nationwide return to Alert level 1. </a:t>
            </a:r>
          </a:p>
          <a:p>
            <a:endParaRPr lang="en-NZ" b="1" dirty="0"/>
          </a:p>
          <a:p>
            <a:pPr marL="0" indent="0">
              <a:buNone/>
            </a:pP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a:xfrm>
            <a:off x="7772401" y="6529388"/>
            <a:ext cx="4419600" cy="328612"/>
          </a:xfrm>
        </p:spPr>
        <p:txBody>
          <a:bodyPr/>
          <a:lstStyle/>
          <a:p>
            <a:r>
              <a:rPr lang="en-NZ" dirty="0"/>
              <a:t>Published: 19/05/2020.  Updated 07/07/2020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62941646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Applying for the payment - what you need to do</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sz="1900" dirty="0"/>
              <a:t>Provide your New Zealand Business Number (NZBN) - businesses and organisations without an NZBN will need to obtain one before applying for the loan at </a:t>
            </a:r>
            <a:r>
              <a:rPr lang="en-NZ" sz="1900" dirty="0">
                <a:hlinkClick r:id="rId2"/>
              </a:rPr>
              <a:t>www.nbnz.govt.nz</a:t>
            </a:r>
            <a:r>
              <a:rPr lang="en-NZ" sz="1900" dirty="0"/>
              <a:t>. </a:t>
            </a:r>
          </a:p>
          <a:p>
            <a:r>
              <a:rPr lang="en-NZ" sz="1900" dirty="0"/>
              <a:t>Confirm your business or organisation has experienced a minimum 30% decline in actual revenue or capital raising ability when compared to a typical 7 day period in the 6 weeks leading up to the Alert Level Rise</a:t>
            </a:r>
          </a:p>
          <a:p>
            <a:r>
              <a:rPr lang="en-NZ" sz="1900" dirty="0"/>
              <a:t>Confirm your business or organisation existed at least 6 months before the Alert Level Rise date. </a:t>
            </a:r>
          </a:p>
          <a:p>
            <a:r>
              <a:rPr lang="en-NZ" sz="1900" dirty="0"/>
              <a:t>Confirm your business or organisation is viable and ongoing, you have a plan to ensure it remains viable and ongoing, and you are keeping evidence we can use to check this. </a:t>
            </a:r>
          </a:p>
          <a:p>
            <a:r>
              <a:rPr lang="en-NZ" sz="1900" dirty="0"/>
              <a:t>Confirm you’ll use the RSP to pay for core operating costs (e.g. wages, rent, insurance, utilities, supplier payments)</a:t>
            </a:r>
          </a:p>
          <a:p>
            <a:r>
              <a:rPr lang="en-NZ" sz="1900" dirty="0"/>
              <a:t>Confirm the RSP will not be passed through to the shareholders or owners of the business or organisation, for example, by a dividend or a loan to the shareholders or owners. </a:t>
            </a:r>
          </a:p>
          <a:p>
            <a:r>
              <a:rPr lang="en-NZ" sz="1900" dirty="0"/>
              <a:t>Tax agents, can apply for the loan on your behalf.</a:t>
            </a:r>
          </a:p>
          <a:p>
            <a:r>
              <a:rPr lang="en-NZ" sz="1900" dirty="0"/>
              <a:t>Confirm you are 18 years or over and have the legal right to apply for the RSP. </a:t>
            </a:r>
          </a:p>
          <a:p>
            <a:r>
              <a:rPr lang="en-NZ" sz="1900" dirty="0"/>
              <a:t>Agree to the RSP terms and conditions. </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002445348"/>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Who can make an application for the payment</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Can an executive office holder of a company apply?</a:t>
            </a:r>
          </a:p>
          <a:p>
            <a:pPr lvl="1"/>
            <a:r>
              <a:rPr lang="en-NZ" dirty="0"/>
              <a:t>As long as the executive office holder is authorised to apply for the RSP on behalf of the applicant and has an ‘owner’ logon for the companies MyIR account they will be able to apply;</a:t>
            </a:r>
          </a:p>
          <a:p>
            <a:pPr lvl="1"/>
            <a:r>
              <a:rPr lang="en-NZ" dirty="0"/>
              <a:t>They will be required to declare that they have the legal authority to apply for the RSP.</a:t>
            </a:r>
          </a:p>
          <a:p>
            <a:pPr lvl="1"/>
            <a:endParaRPr lang="en-NZ" dirty="0"/>
          </a:p>
          <a:p>
            <a:r>
              <a:rPr lang="en-NZ" b="1" dirty="0"/>
              <a:t>Can my tax agent apply on my behalf?</a:t>
            </a:r>
          </a:p>
          <a:p>
            <a:pPr lvl="1"/>
            <a:r>
              <a:rPr lang="en-NZ" dirty="0"/>
              <a:t>Yes as long as they have authority to act for you. </a:t>
            </a:r>
          </a:p>
          <a:p>
            <a:pPr lvl="1"/>
            <a:endParaRPr lang="en-NZ" dirty="0"/>
          </a:p>
          <a:p>
            <a:r>
              <a:rPr lang="en-NZ" b="1" dirty="0"/>
              <a:t>Can someone nominated to act for me in relation to my tax affairs apply on my behalf?</a:t>
            </a:r>
          </a:p>
          <a:p>
            <a:pPr lvl="1"/>
            <a:r>
              <a:rPr lang="en-NZ" dirty="0"/>
              <a:t>Only if the nominated person has </a:t>
            </a:r>
            <a:r>
              <a:rPr lang="en-GB" dirty="0"/>
              <a:t>has a myIR logon with owner access for the business</a:t>
            </a:r>
          </a:p>
          <a:p>
            <a:pPr marL="457200" lvl="1" indent="0">
              <a:buNone/>
            </a:pPr>
            <a:endParaRPr lang="en-NZ" dirty="0"/>
          </a:p>
          <a:p>
            <a:endParaRPr lang="en-NZ" dirty="0"/>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F553F8F6-822E-4B0C-9EDE-38127F099256}"/>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420954506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RSP: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GB" dirty="0"/>
              <a:t>Businesses or organisations with common ownership (commonly owned groups) must apply as one group and the revenue drop test is measured across the group as a whole.</a:t>
            </a:r>
          </a:p>
          <a:p>
            <a:r>
              <a:rPr lang="en-GB" dirty="0"/>
              <a:t>A commonly owned group of businesses is considered to be one where each business has the same combination of owners.  It does not matter whether those owners have the same proportion of ownership in each business.  </a:t>
            </a:r>
          </a:p>
          <a:p>
            <a:r>
              <a:rPr lang="en-NZ" dirty="0"/>
              <a:t>In addition, a business may also be treated as being in a commonly owned group if it is in substance part of a larger group of businesses.  </a:t>
            </a:r>
          </a:p>
          <a:p>
            <a:r>
              <a:rPr lang="en-NZ" dirty="0"/>
              <a:t>For example, this may occur where:</a:t>
            </a:r>
          </a:p>
          <a:p>
            <a:pPr lvl="1"/>
            <a:r>
              <a:rPr lang="en-NZ" dirty="0"/>
              <a:t>The group has a dominating shareholder or group of shareholders and the businesses operate together as if they were one.  </a:t>
            </a:r>
          </a:p>
          <a:p>
            <a:pPr lvl="1"/>
            <a:r>
              <a:rPr lang="en-NZ" dirty="0"/>
              <a:t>The group of businesses involves a complex ownership structure where the overall control is centralised, and the businesses are in substance one enterprise.</a:t>
            </a:r>
            <a:endParaRPr lang="en-GB" dirty="0"/>
          </a:p>
          <a:p>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878078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17</a:t>
            </a:r>
            <a:r>
              <a:rPr lang="en-NZ" baseline="30000" dirty="0"/>
              <a:t>th</a:t>
            </a:r>
            <a:r>
              <a:rPr lang="en-NZ" dirty="0"/>
              <a:t> March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1873428448"/>
              </p:ext>
            </p:extLst>
          </p:nvPr>
        </p:nvGraphicFramePr>
        <p:xfrm>
          <a:off x="133352" y="482600"/>
          <a:ext cx="11906248" cy="524256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r>
                        <a:rPr lang="en-NZ" sz="1000" b="1" dirty="0"/>
                        <a:t>COVID-19 Response (Taxation and Social Assistance Urgent Measures) Bill</a:t>
                      </a:r>
                    </a:p>
                  </a:txBody>
                  <a:tcPr/>
                </a:tc>
                <a:tc>
                  <a:txBody>
                    <a:bodyPr/>
                    <a:lstStyle/>
                    <a:p>
                      <a:pPr algn="ctr"/>
                      <a:r>
                        <a:rPr lang="en-NZ" sz="1000" dirty="0"/>
                        <a:t>17/03/2020</a:t>
                      </a:r>
                    </a:p>
                    <a:p>
                      <a:pPr algn="ctr"/>
                      <a:r>
                        <a:rPr lang="en-NZ" sz="1000" dirty="0"/>
                        <a:t>17/03/2020</a:t>
                      </a:r>
                    </a:p>
                  </a:txBody>
                  <a:tcPr/>
                </a:tc>
                <a:tc>
                  <a:txBody>
                    <a:bodyPr/>
                    <a:lstStyle/>
                    <a:p>
                      <a:pPr algn="r"/>
                      <a:r>
                        <a:rPr lang="en-NZ" sz="1000" dirty="0">
                          <a:solidFill>
                            <a:srgbClr val="00664D"/>
                          </a:solidFill>
                          <a:hlinkClick r:id="rId2"/>
                        </a:rPr>
                        <a:t>Announcement</a:t>
                      </a:r>
                      <a:endParaRPr lang="en-NZ" sz="1000" dirty="0">
                        <a:solidFill>
                          <a:srgbClr val="00664D"/>
                        </a:solidFill>
                        <a:hlinkClick r:id="rId3" action="ppaction://hlinksldjump"/>
                      </a:endParaRPr>
                    </a:p>
                    <a:p>
                      <a:pPr algn="r"/>
                      <a:r>
                        <a:rPr lang="en-NZ" sz="1000" dirty="0">
                          <a:solidFill>
                            <a:srgbClr val="00664D"/>
                          </a:solidFill>
                          <a:hlinkClick r:id="rId3" action="ppaction://hlinksldjump"/>
                        </a:rPr>
                        <a:t>Link to slide</a:t>
                      </a:r>
                      <a:endParaRPr lang="en-NZ" sz="1000" dirty="0">
                        <a:solidFill>
                          <a:srgbClr val="00664D"/>
                        </a:solidFill>
                      </a:endParaRPr>
                    </a:p>
                  </a:txBody>
                  <a:tcPr/>
                </a:tc>
                <a:extLst>
                  <a:ext uri="{0D108BD9-81ED-4DB2-BD59-A6C34878D82A}">
                    <a16:rowId xmlns:a16="http://schemas.microsoft.com/office/drawing/2014/main" val="2236913951"/>
                  </a:ext>
                </a:extLst>
              </a:tr>
              <a:tr h="216000">
                <a:tc>
                  <a:txBody>
                    <a:bodyPr/>
                    <a:lstStyle/>
                    <a:p>
                      <a:r>
                        <a:rPr lang="en-NZ" sz="1000" b="1" dirty="0"/>
                        <a:t>Depreciation on commercial buildings</a:t>
                      </a:r>
                    </a:p>
                    <a:p>
                      <a:pPr lvl="1"/>
                      <a:r>
                        <a:rPr lang="en-NZ" sz="1000" dirty="0"/>
                        <a:t>Why are deductions being restored?</a:t>
                      </a:r>
                    </a:p>
                    <a:p>
                      <a:pPr lvl="1"/>
                      <a:r>
                        <a:rPr lang="en-NZ" sz="1000" dirty="0"/>
                        <a:t>Why are deductions not available for residential buildings?</a:t>
                      </a:r>
                    </a:p>
                    <a:p>
                      <a:pPr lvl="1"/>
                      <a:r>
                        <a:rPr lang="en-NZ" sz="1000" dirty="0"/>
                        <a:t>Can I claim depreciation deductions for my Air B&amp;B?</a:t>
                      </a:r>
                    </a:p>
                    <a:p>
                      <a:pPr lvl="1"/>
                      <a:r>
                        <a:rPr lang="en-NZ" sz="1000" dirty="0"/>
                        <a:t>Example: Commercial investment property</a:t>
                      </a:r>
                    </a:p>
                    <a:p>
                      <a:pPr lvl="1"/>
                      <a:r>
                        <a:rPr lang="en-NZ" sz="1000" dirty="0"/>
                        <a:t>Example: Residential investment property</a:t>
                      </a:r>
                    </a:p>
                    <a:p>
                      <a:pPr lvl="1"/>
                      <a:r>
                        <a:rPr lang="en-NZ" sz="1000" dirty="0"/>
                        <a:t>Example: Commercial business premises</a:t>
                      </a:r>
                    </a:p>
                  </a:txBody>
                  <a:tcPr/>
                </a:tc>
                <a:tc>
                  <a:txBody>
                    <a:bodyPr/>
                    <a:lstStyle/>
                    <a:p>
                      <a:pPr algn="ctr"/>
                      <a:r>
                        <a:rPr lang="en-NZ" sz="1000" dirty="0"/>
                        <a:t>01/04/2020</a:t>
                      </a:r>
                    </a:p>
                    <a:p>
                      <a:pPr algn="ctr"/>
                      <a:r>
                        <a:rPr lang="en-NZ" sz="1000" dirty="0"/>
                        <a:t>01/04/2020</a:t>
                      </a:r>
                    </a:p>
                    <a:p>
                      <a:pPr algn="ctr"/>
                      <a:r>
                        <a:rPr lang="en-NZ" sz="1000" dirty="0"/>
                        <a:t>01/04/2020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01/04/2020</a:t>
                      </a:r>
                    </a:p>
                    <a:p>
                      <a:pPr algn="ctr"/>
                      <a:r>
                        <a:rPr lang="en-NZ" sz="1000" dirty="0"/>
                        <a:t>01/04/2020</a:t>
                      </a:r>
                    </a:p>
                    <a:p>
                      <a:pPr algn="ctr"/>
                      <a:r>
                        <a:rPr lang="en-NZ" sz="1000" dirty="0"/>
                        <a:t>01/04/2020</a:t>
                      </a:r>
                    </a:p>
                    <a:p>
                      <a:pPr algn="ctr"/>
                      <a:r>
                        <a:rPr lang="en-NZ" sz="1000" dirty="0"/>
                        <a:t>01/04/2020</a:t>
                      </a:r>
                    </a:p>
                  </a:txBody>
                  <a:tcPr/>
                </a:tc>
                <a:tc>
                  <a:txBody>
                    <a:bodyPr/>
                    <a:lstStyle/>
                    <a:p>
                      <a:pPr algn="r"/>
                      <a:r>
                        <a:rPr lang="en-NZ" sz="1000" dirty="0">
                          <a:solidFill>
                            <a:srgbClr val="00664D"/>
                          </a:solidFill>
                          <a:hlinkClick r:id="rId4" action="ppaction://hlinksldjump"/>
                        </a:rPr>
                        <a:t>Link to slide</a:t>
                      </a:r>
                      <a:endParaRPr lang="en-NZ" sz="1000" dirty="0">
                        <a:solidFill>
                          <a:srgbClr val="00664D"/>
                        </a:solidFill>
                      </a:endParaRPr>
                    </a:p>
                    <a:p>
                      <a:pPr algn="r"/>
                      <a:r>
                        <a:rPr lang="en-NZ" sz="1000" dirty="0">
                          <a:solidFill>
                            <a:srgbClr val="00664D"/>
                          </a:solidFill>
                          <a:hlinkClick r:id="rId5" action="ppaction://hlinksldjump"/>
                        </a:rPr>
                        <a:t>Link to slide</a:t>
                      </a:r>
                      <a:endParaRPr lang="en-NZ" sz="1000" dirty="0">
                        <a:solidFill>
                          <a:srgbClr val="00664D"/>
                        </a:solidFill>
                      </a:endParaRPr>
                    </a:p>
                    <a:p>
                      <a:pPr algn="r"/>
                      <a:r>
                        <a:rPr lang="en-NZ" sz="1000" dirty="0">
                          <a:solidFill>
                            <a:srgbClr val="00664D"/>
                          </a:solidFill>
                          <a:hlinkClick r:id="rId6" action="ppaction://hlinksldjump"/>
                        </a:rPr>
                        <a:t>Link to slide</a:t>
                      </a:r>
                      <a:endParaRPr lang="en-NZ" sz="1000" dirty="0">
                        <a:solidFill>
                          <a:srgbClr val="00664D"/>
                        </a:solidFill>
                      </a:endParaRPr>
                    </a:p>
                    <a:p>
                      <a:pPr algn="r"/>
                      <a:r>
                        <a:rPr lang="en-NZ" sz="1000" dirty="0">
                          <a:solidFill>
                            <a:srgbClr val="00664D"/>
                          </a:solidFill>
                          <a:hlinkClick r:id="rId6" action="ppaction://hlinksldjump"/>
                        </a:rPr>
                        <a:t>Link to slide</a:t>
                      </a:r>
                      <a:endParaRPr lang="en-NZ" sz="1000" dirty="0">
                        <a:solidFill>
                          <a:srgbClr val="00664D"/>
                        </a:solidFill>
                      </a:endParaRPr>
                    </a:p>
                    <a:p>
                      <a:pPr algn="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txBody>
                  <a:tcPr/>
                </a:tc>
                <a:extLst>
                  <a:ext uri="{0D108BD9-81ED-4DB2-BD59-A6C34878D82A}">
                    <a16:rowId xmlns:a16="http://schemas.microsoft.com/office/drawing/2014/main" val="3122066555"/>
                  </a:ext>
                </a:extLst>
              </a:tr>
              <a:tr h="216000">
                <a:tc>
                  <a:txBody>
                    <a:bodyPr/>
                    <a:lstStyle/>
                    <a:p>
                      <a:r>
                        <a:rPr lang="en-NZ" sz="1000" b="1" dirty="0"/>
                        <a:t>Increased provisional tax threshold</a:t>
                      </a:r>
                    </a:p>
                    <a:p>
                      <a:pPr lvl="1"/>
                      <a:r>
                        <a:rPr lang="en-NZ" sz="1000" dirty="0"/>
                        <a:t>Is this a permanent change?</a:t>
                      </a:r>
                    </a:p>
                    <a:p>
                      <a:pPr lvl="1"/>
                      <a:r>
                        <a:rPr lang="en-NZ" sz="1000" dirty="0"/>
                        <a:t>How many taxpayers will be taken out of provisional tax from this measure?</a:t>
                      </a:r>
                    </a:p>
                    <a:p>
                      <a:pPr lvl="1"/>
                      <a:r>
                        <a:rPr lang="en-NZ" sz="1000" dirty="0"/>
                        <a:t>Won’t this measure just increase debt levels at the end of the year?</a:t>
                      </a:r>
                    </a:p>
                    <a:p>
                      <a:pPr lvl="1"/>
                      <a:r>
                        <a:rPr lang="en-NZ" sz="1000" dirty="0"/>
                        <a:t>When will this take effect?</a:t>
                      </a:r>
                    </a:p>
                    <a:p>
                      <a:pPr lvl="1"/>
                      <a:r>
                        <a:rPr lang="en-NZ" sz="1000" dirty="0"/>
                        <a:t>Example: provisional tax threshold</a:t>
                      </a:r>
                    </a:p>
                  </a:txBody>
                  <a:tcPr/>
                </a:tc>
                <a:tc>
                  <a:txBody>
                    <a:bodyPr/>
                    <a:lstStyle/>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r>
                        <a:rPr lang="en-NZ" sz="1000" dirty="0"/>
                        <a:t>01/04/2020</a:t>
                      </a:r>
                    </a:p>
                  </a:txBody>
                  <a:tcPr/>
                </a:tc>
                <a:tc>
                  <a:txBody>
                    <a:bodyPr/>
                    <a:lstStyle/>
                    <a:p>
                      <a:pPr algn="r"/>
                      <a:r>
                        <a:rPr lang="en-NZ" sz="1000" dirty="0">
                          <a:solidFill>
                            <a:srgbClr val="00664D"/>
                          </a:solidFill>
                          <a:hlinkClick r:id="rId10" action="ppaction://hlinksldjump"/>
                        </a:rPr>
                        <a:t>Link to slide</a:t>
                      </a:r>
                      <a:endParaRPr lang="en-NZ" sz="1000" dirty="0">
                        <a:solidFill>
                          <a:srgbClr val="00664D"/>
                        </a:solidFill>
                      </a:endParaRPr>
                    </a:p>
                    <a:p>
                      <a:pPr algn="r"/>
                      <a:r>
                        <a:rPr lang="en-NZ" sz="1000" dirty="0">
                          <a:solidFill>
                            <a:srgbClr val="00664D"/>
                          </a:solidFill>
                          <a:hlinkClick r:id="rId11" action="ppaction://hlinksldjump"/>
                        </a:rPr>
                        <a:t>Link to slide</a:t>
                      </a:r>
                      <a:endParaRPr lang="en-NZ" sz="1000" dirty="0">
                        <a:solidFill>
                          <a:srgbClr val="00664D"/>
                        </a:solidFill>
                      </a:endParaRPr>
                    </a:p>
                    <a:p>
                      <a:pPr algn="r"/>
                      <a:r>
                        <a:rPr lang="en-NZ" sz="1000" dirty="0">
                          <a:solidFill>
                            <a:srgbClr val="00664D"/>
                          </a:solidFill>
                          <a:hlinkClick r:id="rId11" action="ppaction://hlinksldjump"/>
                        </a:rPr>
                        <a:t>Link to slide</a:t>
                      </a:r>
                      <a:endParaRPr lang="en-NZ" sz="1000" dirty="0">
                        <a:solidFill>
                          <a:srgbClr val="00664D"/>
                        </a:solidFill>
                      </a:endParaRPr>
                    </a:p>
                    <a:p>
                      <a:pPr algn="r"/>
                      <a:r>
                        <a:rPr lang="en-NZ" sz="1000" dirty="0">
                          <a:solidFill>
                            <a:srgbClr val="00664D"/>
                          </a:solidFill>
                          <a:hlinkClick r:id="rId12" action="ppaction://hlinksldjump"/>
                        </a:rPr>
                        <a:t>Link to slide</a:t>
                      </a:r>
                      <a:endParaRPr lang="en-NZ" sz="1000" dirty="0">
                        <a:solidFill>
                          <a:srgbClr val="00664D"/>
                        </a:solidFill>
                      </a:endParaRPr>
                    </a:p>
                    <a:p>
                      <a:pPr algn="r"/>
                      <a:r>
                        <a:rPr lang="en-NZ" sz="1000" dirty="0">
                          <a:solidFill>
                            <a:srgbClr val="00664D"/>
                          </a:solidFill>
                          <a:hlinkClick r:id="rId12" action="ppaction://hlinksldjump"/>
                        </a:rPr>
                        <a:t>Link to slide</a:t>
                      </a:r>
                      <a:endParaRPr lang="en-NZ" sz="1000" dirty="0">
                        <a:solidFill>
                          <a:srgbClr val="00664D"/>
                        </a:solidFill>
                      </a:endParaRPr>
                    </a:p>
                    <a:p>
                      <a:pPr algn="r"/>
                      <a:r>
                        <a:rPr lang="en-NZ" sz="1000" dirty="0">
                          <a:solidFill>
                            <a:srgbClr val="00664D"/>
                          </a:solidFill>
                          <a:hlinkClick r:id="rId13" action="ppaction://hlinksldjump"/>
                        </a:rPr>
                        <a:t>Link to slide</a:t>
                      </a:r>
                      <a:endParaRPr lang="en-NZ" sz="1000" dirty="0">
                        <a:solidFill>
                          <a:srgbClr val="00664D"/>
                        </a:solidFill>
                      </a:endParaRPr>
                    </a:p>
                  </a:txBody>
                  <a:tcPr/>
                </a:tc>
                <a:extLst>
                  <a:ext uri="{0D108BD9-81ED-4DB2-BD59-A6C34878D82A}">
                    <a16:rowId xmlns:a16="http://schemas.microsoft.com/office/drawing/2014/main" val="768842575"/>
                  </a:ext>
                </a:extLst>
              </a:tr>
              <a:tr h="216000">
                <a:tc>
                  <a:txBody>
                    <a:bodyPr/>
                    <a:lstStyle/>
                    <a:p>
                      <a:r>
                        <a:rPr lang="en-NZ" sz="1000" b="1" dirty="0"/>
                        <a:t>Low value assets</a:t>
                      </a:r>
                    </a:p>
                    <a:p>
                      <a:pPr lvl="1"/>
                      <a:r>
                        <a:rPr lang="en-NZ" sz="1000" dirty="0"/>
                        <a:t>Why is the increase temporary?</a:t>
                      </a:r>
                    </a:p>
                    <a:p>
                      <a:pPr lvl="2" algn="l"/>
                      <a:r>
                        <a:rPr lang="en-NZ" sz="1000" dirty="0"/>
                        <a:t>Example: Low value asset purchase</a:t>
                      </a:r>
                    </a:p>
                  </a:txBody>
                  <a:tcPr/>
                </a:tc>
                <a:tc>
                  <a:txBody>
                    <a:bodyPr/>
                    <a:lstStyle/>
                    <a:p>
                      <a:pPr algn="ctr"/>
                      <a:r>
                        <a:rPr lang="en-NZ" sz="1000" dirty="0"/>
                        <a:t>01/04/2020</a:t>
                      </a:r>
                    </a:p>
                    <a:p>
                      <a:pPr algn="ctr"/>
                      <a:r>
                        <a:rPr lang="en-NZ" sz="1000" dirty="0"/>
                        <a:t>01/04/2020</a:t>
                      </a:r>
                    </a:p>
                    <a:p>
                      <a:pPr algn="ctr"/>
                      <a:r>
                        <a:rPr lang="en-NZ" sz="1000" dirty="0"/>
                        <a:t>01/04/2020</a:t>
                      </a:r>
                    </a:p>
                  </a:txBody>
                  <a:tcPr/>
                </a:tc>
                <a:tc>
                  <a:txBody>
                    <a:bodyPr/>
                    <a:lstStyle/>
                    <a:p>
                      <a:pPr algn="r"/>
                      <a:r>
                        <a:rPr lang="en-NZ" sz="1000" dirty="0">
                          <a:solidFill>
                            <a:srgbClr val="00664D"/>
                          </a:solidFill>
                          <a:hlinkClick r:id="rId14" action="ppaction://hlinksldjump"/>
                        </a:rPr>
                        <a:t>Link to slide</a:t>
                      </a:r>
                      <a:endParaRPr lang="en-NZ" sz="1000" dirty="0">
                        <a:solidFill>
                          <a:srgbClr val="00664D"/>
                        </a:solidFill>
                      </a:endParaRPr>
                    </a:p>
                    <a:p>
                      <a:pPr algn="r"/>
                      <a:r>
                        <a:rPr lang="en-NZ" sz="1000" dirty="0">
                          <a:solidFill>
                            <a:srgbClr val="00664D"/>
                          </a:solidFill>
                          <a:hlinkClick r:id="rId15" action="ppaction://hlinksldjump"/>
                        </a:rPr>
                        <a:t>Link to slide</a:t>
                      </a:r>
                      <a:endParaRPr lang="en-NZ" sz="1000" dirty="0">
                        <a:solidFill>
                          <a:srgbClr val="00664D"/>
                        </a:solidFill>
                      </a:endParaRPr>
                    </a:p>
                    <a:p>
                      <a:pPr algn="r"/>
                      <a:r>
                        <a:rPr lang="en-NZ" sz="1000" dirty="0">
                          <a:solidFill>
                            <a:srgbClr val="00664D"/>
                          </a:solidFill>
                          <a:hlinkClick r:id="rId16" action="ppaction://hlinksldjump"/>
                        </a:rPr>
                        <a:t>Link to slide</a:t>
                      </a:r>
                      <a:endParaRPr lang="en-NZ" sz="1000" dirty="0">
                        <a:solidFill>
                          <a:srgbClr val="00664D"/>
                        </a:solidFill>
                      </a:endParaRPr>
                    </a:p>
                  </a:txBody>
                  <a:tcPr/>
                </a:tc>
                <a:extLst>
                  <a:ext uri="{0D108BD9-81ED-4DB2-BD59-A6C34878D82A}">
                    <a16:rowId xmlns:a16="http://schemas.microsoft.com/office/drawing/2014/main" val="2395063448"/>
                  </a:ext>
                </a:extLst>
              </a:tr>
              <a:tr h="216000">
                <a:tc>
                  <a:txBody>
                    <a:bodyPr/>
                    <a:lstStyle/>
                    <a:p>
                      <a:pPr lvl="0" algn="l"/>
                      <a:r>
                        <a:rPr lang="en-NZ" sz="1000" b="1" dirty="0"/>
                        <a:t>Research &amp; Development tax credit refundability</a:t>
                      </a:r>
                    </a:p>
                    <a:p>
                      <a:pPr lvl="1" algn="l"/>
                      <a:r>
                        <a:rPr lang="en-NZ" sz="1000" dirty="0"/>
                        <a:t>If the new rules are more generous, why didn’t you do this in the first place?</a:t>
                      </a:r>
                    </a:p>
                    <a:p>
                      <a:pPr lvl="1" algn="l"/>
                      <a:r>
                        <a:rPr lang="en-NZ" sz="1000" dirty="0"/>
                        <a:t>Can businesses still access the old limited refundability rules in year 1?</a:t>
                      </a:r>
                    </a:p>
                    <a:p>
                      <a:pPr lvl="1" algn="l"/>
                      <a:r>
                        <a:rPr lang="en-NZ" sz="1000" dirty="0"/>
                        <a:t>How much support will this provide businesses?</a:t>
                      </a:r>
                    </a:p>
                    <a:p>
                      <a:pPr lvl="1" algn="l"/>
                      <a:r>
                        <a:rPr lang="en-NZ" sz="1000" dirty="0"/>
                        <a:t>The Government has already announced business support measures – why are R&amp;D performers getting extra support</a:t>
                      </a:r>
                    </a:p>
                    <a:p>
                      <a:pPr lvl="1" algn="l"/>
                      <a:r>
                        <a:rPr lang="en-NZ" sz="1000" dirty="0"/>
                        <a:t>Example: R&amp;DTC</a:t>
                      </a:r>
                    </a:p>
                  </a:txBody>
                  <a:tcPr/>
                </a:tc>
                <a:tc>
                  <a:txBody>
                    <a:bodyPr/>
                    <a:lstStyle/>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r>
                        <a:rPr lang="en-NZ" sz="1000" dirty="0"/>
                        <a:t>01/04/2020</a:t>
                      </a:r>
                    </a:p>
                  </a:txBody>
                  <a:tcPr/>
                </a:tc>
                <a:tc>
                  <a:txBody>
                    <a:bodyPr/>
                    <a:lstStyle/>
                    <a:p>
                      <a:pPr algn="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txBody>
                  <a:tcPr/>
                </a:tc>
                <a:extLst>
                  <a:ext uri="{0D108BD9-81ED-4DB2-BD59-A6C34878D82A}">
                    <a16:rowId xmlns:a16="http://schemas.microsoft.com/office/drawing/2014/main" val="1845677902"/>
                  </a:ext>
                </a:extLst>
              </a:tr>
              <a:tr h="216000">
                <a:tc>
                  <a:txBody>
                    <a:bodyPr/>
                    <a:lstStyle/>
                    <a:p>
                      <a:pPr lvl="0" algn="l"/>
                      <a:r>
                        <a:rPr lang="en-NZ" sz="1000" b="1" dirty="0"/>
                        <a:t>Information sharing</a:t>
                      </a:r>
                    </a:p>
                    <a:p>
                      <a:pPr lvl="1" algn="l"/>
                      <a:r>
                        <a:rPr lang="en-NZ" sz="1000" dirty="0"/>
                        <a:t>How will information sharing help a struggling business or someone who has lost their job?</a:t>
                      </a:r>
                    </a:p>
                    <a:p>
                      <a:pPr lvl="1" algn="l"/>
                      <a:r>
                        <a:rPr lang="en-NZ" sz="1000" dirty="0"/>
                        <a:t>Why can’t Inland Revenue use existing legislation to share information? Why do you need more legislation?</a:t>
                      </a:r>
                    </a:p>
                    <a:p>
                      <a:pPr lvl="1" algn="l"/>
                      <a:r>
                        <a:rPr lang="en-NZ" sz="1000" dirty="0"/>
                        <a:t>Will the information be kept safe?</a:t>
                      </a:r>
                    </a:p>
                    <a:p>
                      <a:pPr lvl="1" algn="l"/>
                      <a:r>
                        <a:rPr lang="en-NZ" sz="1000" dirty="0"/>
                        <a:t>How much information will be shared with the receiving agency? Will they be able to use the information for other purposes?</a:t>
                      </a:r>
                    </a:p>
                  </a:txBody>
                  <a:tcPr/>
                </a:tc>
                <a:tc>
                  <a:txBody>
                    <a:bodyPr/>
                    <a:lstStyle/>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r>
                        <a:rPr lang="en-NZ" sz="1000" dirty="0"/>
                        <a:t>01/04/2020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txBody>
                  <a:tcPr/>
                </a:tc>
                <a:extLst>
                  <a:ext uri="{0D108BD9-81ED-4DB2-BD59-A6C34878D82A}">
                    <a16:rowId xmlns:a16="http://schemas.microsoft.com/office/drawing/2014/main" val="232476369"/>
                  </a:ext>
                </a:extLst>
              </a:tr>
            </a:tbl>
          </a:graphicData>
        </a:graphic>
      </p:graphicFrame>
    </p:spTree>
    <p:extLst>
      <p:ext uri="{BB962C8B-B14F-4D97-AF65-F5344CB8AC3E}">
        <p14:creationId xmlns:p14="http://schemas.microsoft.com/office/powerpoint/2010/main" val="157735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DCA2-55CE-407F-B56A-8F7160A0DFBD}"/>
              </a:ext>
            </a:extLst>
          </p:cNvPr>
          <p:cNvSpPr>
            <a:spLocks noGrp="1"/>
          </p:cNvSpPr>
          <p:nvPr>
            <p:ph type="title"/>
          </p:nvPr>
        </p:nvSpPr>
        <p:spPr/>
        <p:txBody>
          <a:bodyPr/>
          <a:lstStyle/>
          <a:p>
            <a:r>
              <a:rPr lang="en-NZ" dirty="0"/>
              <a:t>Depreciation example: Residential investment property</a:t>
            </a:r>
          </a:p>
        </p:txBody>
      </p:sp>
      <p:sp>
        <p:nvSpPr>
          <p:cNvPr id="3" name="Content Placeholder 2">
            <a:extLst>
              <a:ext uri="{FF2B5EF4-FFF2-40B4-BE49-F238E27FC236}">
                <a16:creationId xmlns:a16="http://schemas.microsoft.com/office/drawing/2014/main" id="{603A6878-DC6E-479C-90A7-2D2FCA400966}"/>
              </a:ext>
            </a:extLst>
          </p:cNvPr>
          <p:cNvSpPr>
            <a:spLocks noGrp="1"/>
          </p:cNvSpPr>
          <p:nvPr>
            <p:ph idx="1"/>
          </p:nvPr>
        </p:nvSpPr>
        <p:spPr/>
        <p:txBody>
          <a:bodyPr/>
          <a:lstStyle/>
          <a:p>
            <a:r>
              <a:rPr lang="en-NZ" dirty="0"/>
              <a:t>Ivy Mundell owns a number of residential rental properties around Auckland that are all tenanted. </a:t>
            </a:r>
          </a:p>
          <a:p>
            <a:pPr lvl="1"/>
            <a:endParaRPr lang="en-NZ" dirty="0"/>
          </a:p>
          <a:p>
            <a:r>
              <a:rPr lang="en-NZ" dirty="0"/>
              <a:t>Under the current law these buildings are not depreciated for tax. </a:t>
            </a:r>
          </a:p>
          <a:p>
            <a:pPr lvl="1"/>
            <a:endParaRPr lang="en-NZ" dirty="0"/>
          </a:p>
          <a:p>
            <a:r>
              <a:rPr lang="en-NZ" dirty="0"/>
              <a:t>The tax depreciation changes introduced as part of the COVID-19 relief measures do not apply to residential buildings </a:t>
            </a:r>
          </a:p>
          <a:p>
            <a:pPr lvl="1"/>
            <a:endParaRPr lang="en-NZ" dirty="0"/>
          </a:p>
          <a:p>
            <a:r>
              <a:rPr lang="en-NZ" dirty="0"/>
              <a:t>Therefore Ivy will still </a:t>
            </a:r>
            <a:r>
              <a:rPr lang="en-NZ" b="1" dirty="0"/>
              <a:t>not</a:t>
            </a:r>
            <a:r>
              <a:rPr lang="en-NZ" dirty="0"/>
              <a:t> be able to depreciate the rental properties in the 2020/2021 year.</a:t>
            </a:r>
          </a:p>
        </p:txBody>
      </p:sp>
      <p:sp>
        <p:nvSpPr>
          <p:cNvPr id="6" name="Text Placeholder 5">
            <a:extLst>
              <a:ext uri="{FF2B5EF4-FFF2-40B4-BE49-F238E27FC236}">
                <a16:creationId xmlns:a16="http://schemas.microsoft.com/office/drawing/2014/main" id="{D9322188-EDFB-45F0-8515-194E73A7D8B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5C957ABF-131C-4C1B-BCA1-F5EE2D349988}"/>
              </a:ext>
            </a:extLst>
          </p:cNvPr>
          <p:cNvSpPr>
            <a:spLocks noGrp="1"/>
          </p:cNvSpPr>
          <p:nvPr>
            <p:ph type="body" sz="quarter" idx="11"/>
          </p:nvPr>
        </p:nvSpPr>
        <p:spPr/>
        <p:txBody>
          <a:bodyPr/>
          <a:lstStyle/>
          <a:p>
            <a:r>
              <a:rPr lang="en-US"/>
              <a:t>Intended audience: Businesses &amp; Intermediaries</a:t>
            </a:r>
            <a:endParaRPr lang="en-NZ"/>
          </a:p>
          <a:p>
            <a:endParaRPr lang="en-NZ"/>
          </a:p>
        </p:txBody>
      </p:sp>
      <p:pic>
        <p:nvPicPr>
          <p:cNvPr id="7" name="Picture 6">
            <a:extLst>
              <a:ext uri="{FF2B5EF4-FFF2-40B4-BE49-F238E27FC236}">
                <a16:creationId xmlns:a16="http://schemas.microsoft.com/office/drawing/2014/main" id="{B4E364A2-2831-41C5-824E-B07B3D0E11C2}"/>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9367552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RSP: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GB" dirty="0"/>
              <a:t>If the group meets the revenue drop test and the other eligibility criteria, it would be entitled to a single base payment of $1500 plus $400 for each employee in the whole group (up to a maximum of 50 full-time equivalent employees).</a:t>
            </a:r>
          </a:p>
          <a:p>
            <a:endParaRPr lang="en-GB" dirty="0"/>
          </a:p>
          <a:p>
            <a:r>
              <a:rPr lang="en-GB" dirty="0"/>
              <a:t>The revenue drop percentage is calculated using the actual revenue drop of each member. </a:t>
            </a:r>
          </a:p>
          <a:p>
            <a:endParaRPr lang="en-NZ" dirty="0"/>
          </a:p>
          <a:p>
            <a:r>
              <a:rPr lang="en-NZ" dirty="0"/>
              <a:t>All members of the group must be listed in the application</a:t>
            </a:r>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6957815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RSP: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GB" dirty="0"/>
              <a:t>Brothers Daniel and Jordan are the shareholders in 2 building companies, Mario’s Builders and Luigi’s Building Services. </a:t>
            </a:r>
          </a:p>
          <a:p>
            <a:r>
              <a:rPr lang="en-GB" dirty="0"/>
              <a:t>Shareholding of Mario’s Builders:</a:t>
            </a:r>
          </a:p>
          <a:p>
            <a:pPr lvl="1"/>
            <a:r>
              <a:rPr lang="en-GB" dirty="0"/>
              <a:t>Daniel is a 60% shareholder and </a:t>
            </a:r>
          </a:p>
          <a:p>
            <a:pPr lvl="1"/>
            <a:r>
              <a:rPr lang="en-GB" dirty="0"/>
              <a:t>Jordan is a 40% shareholder</a:t>
            </a:r>
          </a:p>
          <a:p>
            <a:r>
              <a:rPr lang="en-GB" dirty="0"/>
              <a:t>Shareholding of Luigi’s Building Services:</a:t>
            </a:r>
          </a:p>
          <a:p>
            <a:pPr lvl="1"/>
            <a:r>
              <a:rPr lang="en-GB" dirty="0"/>
              <a:t>Daniel is a 20% shareholder and </a:t>
            </a:r>
          </a:p>
          <a:p>
            <a:pPr lvl="1"/>
            <a:r>
              <a:rPr lang="en-GB" dirty="0"/>
              <a:t>Jordan is an 80% shareholder.  </a:t>
            </a:r>
          </a:p>
          <a:p>
            <a:r>
              <a:rPr lang="en-GB" dirty="0"/>
              <a:t>As the 2 companies have the same shareholders, they are a commonly owned group. </a:t>
            </a:r>
          </a:p>
          <a:p>
            <a:r>
              <a:rPr lang="en-GB" dirty="0"/>
              <a:t>They will make one application and list both companies and all of their employees in the 1 application.</a:t>
            </a:r>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B6A016F9-1D71-457C-A9AD-DB822D4E4A4F}"/>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16334044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69A7-F8AC-46A4-8CD9-F75B98523830}"/>
              </a:ext>
            </a:extLst>
          </p:cNvPr>
          <p:cNvSpPr>
            <a:spLocks noGrp="1"/>
          </p:cNvSpPr>
          <p:nvPr>
            <p:ph type="title"/>
          </p:nvPr>
        </p:nvSpPr>
        <p:spPr/>
        <p:txBody>
          <a:bodyPr/>
          <a:lstStyle/>
          <a:p>
            <a:r>
              <a:rPr lang="en-NZ" dirty="0"/>
              <a:t>RSP example: Commonly owned groups</a:t>
            </a:r>
          </a:p>
        </p:txBody>
      </p:sp>
      <p:sp>
        <p:nvSpPr>
          <p:cNvPr id="3" name="Content Placeholder 2">
            <a:extLst>
              <a:ext uri="{FF2B5EF4-FFF2-40B4-BE49-F238E27FC236}">
                <a16:creationId xmlns:a16="http://schemas.microsoft.com/office/drawing/2014/main" id="{F5F806BB-8223-416F-B18B-58869B215D75}"/>
              </a:ext>
            </a:extLst>
          </p:cNvPr>
          <p:cNvSpPr>
            <a:spLocks noGrp="1"/>
          </p:cNvSpPr>
          <p:nvPr>
            <p:ph idx="1"/>
          </p:nvPr>
        </p:nvSpPr>
        <p:spPr/>
        <p:txBody>
          <a:bodyPr/>
          <a:lstStyle/>
          <a:p>
            <a:r>
              <a:rPr lang="en-NZ" dirty="0"/>
              <a:t>Susan is the sole shareholder in two companies:</a:t>
            </a:r>
          </a:p>
          <a:p>
            <a:pPr lvl="1"/>
            <a:r>
              <a:rPr lang="en-NZ" dirty="0"/>
              <a:t>Susan’s Cakes Ltd (which sells cakes on line), and </a:t>
            </a:r>
          </a:p>
          <a:p>
            <a:pPr lvl="1"/>
            <a:r>
              <a:rPr lang="en-NZ" dirty="0"/>
              <a:t>Susan’s Café Ltd. </a:t>
            </a:r>
          </a:p>
          <a:p>
            <a:r>
              <a:rPr lang="en-NZ" dirty="0"/>
              <a:t>Both were impacted by alert level increase from 15-22 February 2021.  A typical week in the 6 weeks prior was 8-14 February.  The combined revenue drop was 23%:</a:t>
            </a:r>
          </a:p>
          <a:p>
            <a:pPr lvl="1"/>
            <a:r>
              <a:rPr lang="en-NZ" dirty="0"/>
              <a:t>Susan’s Cakes Ltd revenue didn’t drop. It earned $10,000 during the alert level increase and in the weep prior.</a:t>
            </a:r>
          </a:p>
          <a:p>
            <a:pPr lvl="1"/>
            <a:r>
              <a:rPr lang="en-NZ" dirty="0"/>
              <a:t>Susan’s Café Ltd was shut due to the alert level rise. It earned no revenue in the week 15 to 22 February. It earned $3000 in the week before. </a:t>
            </a:r>
          </a:p>
          <a:p>
            <a:r>
              <a:rPr lang="en-NZ" dirty="0"/>
              <a:t>The group is </a:t>
            </a:r>
            <a:r>
              <a:rPr lang="en-NZ" b="1" u="sng" dirty="0"/>
              <a:t>not eligible </a:t>
            </a:r>
            <a:r>
              <a:rPr lang="en-NZ" dirty="0"/>
              <a:t>for RSP because they both have the same owner and, collectively, the companies have not had a revenue drop of 30%</a:t>
            </a:r>
          </a:p>
          <a:p>
            <a:pPr lvl="1"/>
            <a:r>
              <a:rPr lang="en-NZ" b="1" dirty="0"/>
              <a:t>Note</a:t>
            </a:r>
            <a:r>
              <a:rPr lang="en-NZ" dirty="0"/>
              <a:t>: Susan cannot choose to apply for only one of her companies in order to receive RSP, all companies within the commonly owned group must be considered.</a:t>
            </a:r>
          </a:p>
          <a:p>
            <a:endParaRPr lang="en-NZ" dirty="0"/>
          </a:p>
        </p:txBody>
      </p:sp>
      <p:sp>
        <p:nvSpPr>
          <p:cNvPr id="4" name="Text Placeholder 3">
            <a:extLst>
              <a:ext uri="{FF2B5EF4-FFF2-40B4-BE49-F238E27FC236}">
                <a16:creationId xmlns:a16="http://schemas.microsoft.com/office/drawing/2014/main" id="{2D039271-0EF4-4A16-98EE-9BDD2AC40CE9}"/>
              </a:ext>
            </a:extLst>
          </p:cNvPr>
          <p:cNvSpPr>
            <a:spLocks noGrp="1"/>
          </p:cNvSpPr>
          <p:nvPr>
            <p:ph type="body" sz="quarter" idx="10"/>
          </p:nvPr>
        </p:nvSpPr>
        <p:spPr/>
        <p:txBody>
          <a:bodyPr/>
          <a:lstStyle/>
          <a:p>
            <a:r>
              <a:rPr lang="en-NZ" dirty="0"/>
              <a:t>Published: 04/06/2020</a:t>
            </a:r>
          </a:p>
        </p:txBody>
      </p:sp>
      <p:sp>
        <p:nvSpPr>
          <p:cNvPr id="5" name="Text Placeholder 4">
            <a:extLst>
              <a:ext uri="{FF2B5EF4-FFF2-40B4-BE49-F238E27FC236}">
                <a16:creationId xmlns:a16="http://schemas.microsoft.com/office/drawing/2014/main" id="{B3F9F583-FDC5-4056-A81E-55C52C467856}"/>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F89639F8-96ED-4367-B5BE-2C0BAF2CD16D}"/>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4870755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Receiving the payment </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Once approved, most applicants will receive their payment in full from us within 5 working days. </a:t>
            </a:r>
          </a:p>
          <a:p>
            <a:pPr lvl="1"/>
            <a:r>
              <a:rPr lang="en-NZ" dirty="0"/>
              <a:t>It will be paid to the bank account shown in the  application in </a:t>
            </a:r>
            <a:r>
              <a:rPr lang="en-NZ" dirty="0" err="1"/>
              <a:t>myIR</a:t>
            </a:r>
            <a:r>
              <a:rPr lang="en-NZ" dirty="0"/>
              <a:t> (you can update your bank account in myIR). </a:t>
            </a:r>
          </a:p>
          <a:p>
            <a:r>
              <a:rPr lang="en-NZ" dirty="0"/>
              <a:t>You will be able to view details of the RSP in MyIR.</a:t>
            </a:r>
          </a:p>
          <a:p>
            <a:r>
              <a:rPr lang="en-NZ" dirty="0"/>
              <a:t>RSP is not subject to income tax and businesses won’t be able to claim deductions for expenditure funded by the payment. </a:t>
            </a:r>
          </a:p>
          <a:p>
            <a:r>
              <a:rPr lang="en-GB" dirty="0"/>
              <a:t>GST-registered businesses will return GST on payments received under the RSP. These businesses will be able to claim input tax deductions for expenditure funded by payments under the RSP.</a:t>
            </a:r>
          </a:p>
          <a:p>
            <a:r>
              <a:rPr lang="en-GB" dirty="0"/>
              <a:t>RSP is not included as other income for Working for Families or for Student Loan purposes</a:t>
            </a:r>
            <a:endParaRPr lang="en-NZ" dirty="0"/>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10917647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 What can I use the payment for?</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dirty="0"/>
              <a:t>What can I use the RSP for?</a:t>
            </a:r>
          </a:p>
          <a:p>
            <a:pPr lvl="1"/>
            <a:r>
              <a:rPr lang="en-GB" dirty="0"/>
              <a:t>The payment must be used to cover business expenses such as wages, fixed costs or capital expenditure</a:t>
            </a:r>
            <a:r>
              <a:rPr lang="en-NZ" dirty="0"/>
              <a:t>.</a:t>
            </a:r>
          </a:p>
          <a:p>
            <a:pPr marL="457200" lvl="1" indent="0">
              <a:buNone/>
            </a:pPr>
            <a:endParaRPr lang="en-NZ" dirty="0"/>
          </a:p>
          <a:p>
            <a:pPr marL="457200" lvl="1" indent="0">
              <a:buNone/>
            </a:pPr>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DC1BA83-B577-4A9D-8FF6-52AD68CECF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51778831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Repayment obligations</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If an applicant was not eligible to receive the RSP then it must be repaid</a:t>
            </a:r>
          </a:p>
          <a:p>
            <a:endParaRPr lang="en-NZ" b="1" dirty="0"/>
          </a:p>
          <a:p>
            <a:r>
              <a:rPr lang="en-NZ" b="1" dirty="0"/>
              <a:t>How long will I have to pay the RSP?</a:t>
            </a:r>
          </a:p>
          <a:p>
            <a:pPr lvl="1"/>
            <a:r>
              <a:rPr lang="en-NZ" dirty="0"/>
              <a:t>If we ask for the RSP to be repaid then payment is due immediately. Interest will be charged from the date the RSP was made available.</a:t>
            </a:r>
          </a:p>
          <a:p>
            <a:pPr lvl="1"/>
            <a:endParaRPr lang="en-NZ" dirty="0"/>
          </a:p>
          <a:p>
            <a:r>
              <a:rPr lang="en-NZ" b="1" dirty="0"/>
              <a:t>If I can’t pay it back will it affect my credit rating?</a:t>
            </a:r>
          </a:p>
          <a:p>
            <a:pPr lvl="1"/>
            <a:r>
              <a:rPr lang="en-NZ" dirty="0"/>
              <a:t>The terms and conditions allows us to share information with any debt recovery agency for collection and with any credit reporting agency.</a:t>
            </a:r>
          </a:p>
          <a:p>
            <a:pPr lvl="1"/>
            <a:endParaRPr lang="en-NZ" dirty="0">
              <a:solidFill>
                <a:srgbClr val="FF0000"/>
              </a:solidFill>
            </a:endParaRPr>
          </a:p>
          <a:p>
            <a:r>
              <a:rPr lang="en-NZ" b="1" dirty="0"/>
              <a:t>What happens if I don’t pay it back?</a:t>
            </a:r>
          </a:p>
          <a:p>
            <a:pPr lvl="1"/>
            <a:r>
              <a:rPr lang="en-NZ" dirty="0"/>
              <a:t>Inland Revenue will undertake collection activities, this includes legal action to recover the debt.</a:t>
            </a:r>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3EF3F3D9-AA49-46CB-9F13-953CF2962C7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18695672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EE20-3DAA-496C-8C2D-537F5EE96C32}"/>
              </a:ext>
            </a:extLst>
          </p:cNvPr>
          <p:cNvSpPr>
            <a:spLocks noGrp="1"/>
          </p:cNvSpPr>
          <p:nvPr>
            <p:ph type="title"/>
          </p:nvPr>
        </p:nvSpPr>
        <p:spPr/>
        <p:txBody>
          <a:bodyPr/>
          <a:lstStyle/>
          <a:p>
            <a:r>
              <a:rPr lang="en-NZ" dirty="0"/>
              <a:t>RSP: Publication &amp; Reporting</a:t>
            </a:r>
          </a:p>
        </p:txBody>
      </p:sp>
      <p:sp>
        <p:nvSpPr>
          <p:cNvPr id="3" name="Content Placeholder 2">
            <a:extLst>
              <a:ext uri="{FF2B5EF4-FFF2-40B4-BE49-F238E27FC236}">
                <a16:creationId xmlns:a16="http://schemas.microsoft.com/office/drawing/2014/main" id="{60122F3B-2491-47B5-83E3-452B5CC26FCC}"/>
              </a:ext>
            </a:extLst>
          </p:cNvPr>
          <p:cNvSpPr>
            <a:spLocks noGrp="1"/>
          </p:cNvSpPr>
          <p:nvPr>
            <p:ph idx="1"/>
          </p:nvPr>
        </p:nvSpPr>
        <p:spPr/>
        <p:txBody>
          <a:bodyPr/>
          <a:lstStyle/>
          <a:p>
            <a:r>
              <a:rPr lang="en-NZ" b="1" dirty="0"/>
              <a:t>Will my businesses name be published as a result of taking up this payment?</a:t>
            </a:r>
          </a:p>
          <a:p>
            <a:pPr lvl="1"/>
            <a:r>
              <a:rPr lang="en-NZ" dirty="0"/>
              <a:t>Yes, there will be a publicly available record of RSP recipients like the wage subsidy. </a:t>
            </a:r>
          </a:p>
          <a:p>
            <a:endParaRPr lang="en-NZ" b="1" dirty="0">
              <a:solidFill>
                <a:srgbClr val="FF0000"/>
              </a:solidFill>
            </a:endParaRPr>
          </a:p>
          <a:p>
            <a:r>
              <a:rPr lang="en-NZ" b="1" dirty="0"/>
              <a:t>What ongoing information are borrowers required to provide Inland Revenue?</a:t>
            </a:r>
          </a:p>
          <a:p>
            <a:pPr lvl="1"/>
            <a:r>
              <a:rPr lang="en-NZ" dirty="0"/>
              <a:t>You must be able to show you have complied with the declarations in the RSP application should you be audited by Inland Revenue. You are required to keep records of the information provided in support of your application and provide us with information if requested. </a:t>
            </a:r>
          </a:p>
          <a:p>
            <a:endParaRPr lang="en-NZ" b="1" dirty="0"/>
          </a:p>
          <a:p>
            <a:r>
              <a:rPr lang="en-NZ" b="1" dirty="0"/>
              <a:t>What will Inland Revenue be doing to identify fraudulent applications and/or make sure the funds have been used for core operating costs?</a:t>
            </a:r>
          </a:p>
          <a:p>
            <a:pPr lvl="1"/>
            <a:r>
              <a:rPr lang="en-NZ" dirty="0"/>
              <a:t>Compliance checks are being undertaken as part of Inland Revenue’s compliance programme.</a:t>
            </a:r>
          </a:p>
          <a:p>
            <a:endParaRPr lang="en-NZ" dirty="0"/>
          </a:p>
        </p:txBody>
      </p:sp>
      <p:sp>
        <p:nvSpPr>
          <p:cNvPr id="4" name="Text Placeholder 3">
            <a:extLst>
              <a:ext uri="{FF2B5EF4-FFF2-40B4-BE49-F238E27FC236}">
                <a16:creationId xmlns:a16="http://schemas.microsoft.com/office/drawing/2014/main" id="{1792375A-0180-4C17-A7F8-3C734BCC6379}"/>
              </a:ext>
            </a:extLst>
          </p:cNvPr>
          <p:cNvSpPr>
            <a:spLocks noGrp="1"/>
          </p:cNvSpPr>
          <p:nvPr>
            <p:ph type="body" sz="quarter" idx="10"/>
          </p:nvPr>
        </p:nvSpPr>
        <p:spPr/>
        <p:txBody>
          <a:bodyPr/>
          <a:lstStyle/>
          <a:p>
            <a:r>
              <a:rPr lang="en-NZ" dirty="0"/>
              <a:t>Published: 19/05/2020</a:t>
            </a:r>
          </a:p>
        </p:txBody>
      </p:sp>
      <p:sp>
        <p:nvSpPr>
          <p:cNvPr id="5" name="Text Placeholder 4">
            <a:extLst>
              <a:ext uri="{FF2B5EF4-FFF2-40B4-BE49-F238E27FC236}">
                <a16:creationId xmlns:a16="http://schemas.microsoft.com/office/drawing/2014/main" id="{820A7DF0-7D85-4580-A45D-8F53C7867B07}"/>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88D53F0F-FB89-439D-9113-CB49E9F1E3F6}"/>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90843207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dirty="0"/>
              <a:t>RSP: Contact us about the scheme</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Before you contact us, check out the </a:t>
            </a:r>
            <a:r>
              <a:rPr lang="en-NZ" dirty="0">
                <a:hlinkClick r:id="rId2"/>
              </a:rPr>
              <a:t>Resurgence Support Payment (RSP) </a:t>
            </a:r>
            <a:r>
              <a:rPr lang="en-NZ" dirty="0"/>
              <a:t> information on our website, as it may have the answer you’re looking for. </a:t>
            </a:r>
          </a:p>
          <a:p>
            <a:endParaRPr lang="en-NZ" dirty="0"/>
          </a:p>
          <a:p>
            <a:r>
              <a:rPr lang="en-NZ" dirty="0"/>
              <a:t>If you have further questions or requests related to the RSP you can either: </a:t>
            </a:r>
          </a:p>
          <a:p>
            <a:pPr lvl="1"/>
            <a:r>
              <a:rPr lang="en-NZ" dirty="0"/>
              <a:t>send a secure message through your myIR account – please select the category “Resurgence Support payment (RSP)”</a:t>
            </a:r>
          </a:p>
          <a:p>
            <a:pPr lvl="1"/>
            <a:r>
              <a:rPr lang="en-NZ" dirty="0"/>
              <a:t>call us on 0800 473 107. </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dirty="0"/>
              <a:t>Published: 19/05/2020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167966711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2FF9A-61F5-436E-AD5E-1AFF1C30B5A7}"/>
              </a:ext>
            </a:extLst>
          </p:cNvPr>
          <p:cNvSpPr>
            <a:spLocks noGrp="1"/>
          </p:cNvSpPr>
          <p:nvPr>
            <p:ph type="ctrTitle"/>
          </p:nvPr>
        </p:nvSpPr>
        <p:spPr/>
        <p:txBody>
          <a:bodyPr/>
          <a:lstStyle/>
          <a:p>
            <a:pPr algn="ctr"/>
            <a:r>
              <a:rPr lang="en-NZ" dirty="0"/>
              <a:t>Miscellaneous issues</a:t>
            </a:r>
          </a:p>
        </p:txBody>
      </p:sp>
      <p:sp>
        <p:nvSpPr>
          <p:cNvPr id="3" name="Subtitle 2">
            <a:extLst>
              <a:ext uri="{FF2B5EF4-FFF2-40B4-BE49-F238E27FC236}">
                <a16:creationId xmlns:a16="http://schemas.microsoft.com/office/drawing/2014/main" id="{358D2F07-B313-4261-B333-C505CD92784E}"/>
              </a:ext>
            </a:extLst>
          </p:cNvPr>
          <p:cNvSpPr>
            <a:spLocks noGrp="1"/>
          </p:cNvSpPr>
          <p:nvPr>
            <p:ph type="subTitle" idx="1"/>
          </p:nvPr>
        </p:nvSpPr>
        <p:spPr>
          <a:xfrm>
            <a:off x="914399" y="3886200"/>
            <a:ext cx="10363199" cy="1752600"/>
          </a:xfrm>
        </p:spPr>
        <p:txBody>
          <a:bodyPr numCol="2"/>
          <a:lstStyle/>
          <a:p>
            <a:pPr>
              <a:spcBef>
                <a:spcPts val="0"/>
              </a:spcBef>
            </a:pPr>
            <a:r>
              <a:rPr lang="en-NZ" dirty="0"/>
              <a:t>Filing returns &amp; making payments</a:t>
            </a:r>
          </a:p>
          <a:p>
            <a:pPr>
              <a:spcBef>
                <a:spcPts val="0"/>
              </a:spcBef>
            </a:pPr>
            <a:r>
              <a:rPr lang="en-NZ" dirty="0"/>
              <a:t>31 March 2020 – issues &amp; impacts</a:t>
            </a:r>
          </a:p>
          <a:p>
            <a:pPr>
              <a:spcBef>
                <a:spcPts val="0"/>
              </a:spcBef>
            </a:pPr>
            <a:r>
              <a:rPr lang="en-NZ" dirty="0"/>
              <a:t>International disclosure requirements</a:t>
            </a:r>
          </a:p>
          <a:p>
            <a:pPr>
              <a:spcBef>
                <a:spcPts val="0"/>
              </a:spcBef>
            </a:pPr>
            <a:r>
              <a:rPr lang="en-NZ" dirty="0"/>
              <a:t>Tax residency issues</a:t>
            </a:r>
          </a:p>
          <a:p>
            <a:pPr>
              <a:spcBef>
                <a:spcPts val="0"/>
              </a:spcBef>
            </a:pPr>
            <a:r>
              <a:rPr lang="en-NZ" dirty="0"/>
              <a:t>Student loans</a:t>
            </a:r>
          </a:p>
          <a:p>
            <a:pPr>
              <a:spcBef>
                <a:spcPts val="0"/>
              </a:spcBef>
            </a:pPr>
            <a:r>
              <a:rPr lang="en-NZ" dirty="0"/>
              <a:t>Insurance proceeds</a:t>
            </a:r>
          </a:p>
          <a:p>
            <a:pPr>
              <a:spcBef>
                <a:spcPts val="0"/>
              </a:spcBef>
            </a:pPr>
            <a:r>
              <a:rPr lang="en-NZ" dirty="0"/>
              <a:t>GST</a:t>
            </a:r>
          </a:p>
          <a:p>
            <a:pPr>
              <a:spcBef>
                <a:spcPts val="0"/>
              </a:spcBef>
            </a:pPr>
            <a:r>
              <a:rPr lang="en-NZ" dirty="0"/>
              <a:t>Employee allowances &amp; reimbursements</a:t>
            </a:r>
          </a:p>
          <a:p>
            <a:pPr>
              <a:spcBef>
                <a:spcPts val="0"/>
              </a:spcBef>
            </a:pPr>
            <a:r>
              <a:rPr lang="en-NZ" dirty="0"/>
              <a:t>Fringe Benefit Tax</a:t>
            </a:r>
          </a:p>
          <a:p>
            <a:pPr>
              <a:spcBef>
                <a:spcPts val="0"/>
              </a:spcBef>
            </a:pPr>
            <a:r>
              <a:rPr lang="en-NZ" dirty="0"/>
              <a:t>Oaths &amp; Declarations Act</a:t>
            </a:r>
          </a:p>
        </p:txBody>
      </p:sp>
    </p:spTree>
    <p:extLst>
      <p:ext uri="{BB962C8B-B14F-4D97-AF65-F5344CB8AC3E}">
        <p14:creationId xmlns:p14="http://schemas.microsoft.com/office/powerpoint/2010/main" val="378064214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a:t>Filing returns &amp; making payments</a:t>
            </a:r>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a:t>GST– filing &amp; paying</a:t>
            </a:r>
          </a:p>
          <a:p>
            <a:r>
              <a:rPr lang="en-NZ"/>
              <a:t>Employer obligations – filing &amp; paying</a:t>
            </a:r>
          </a:p>
          <a:p>
            <a:r>
              <a:rPr lang="en-NZ"/>
              <a:t>Making payments to IR</a:t>
            </a:r>
          </a:p>
          <a:p>
            <a:r>
              <a:rPr lang="en-NZ"/>
              <a:t>Difficulty paying tax</a:t>
            </a:r>
          </a:p>
          <a:p>
            <a:r>
              <a:rPr lang="en-NZ"/>
              <a:t>Closure of Westpac branches</a:t>
            </a:r>
          </a:p>
          <a:p>
            <a:r>
              <a:rPr lang="en-NZ"/>
              <a:t>Income tax refunds &amp; ICA returns</a:t>
            </a:r>
          </a:p>
        </p:txBody>
      </p:sp>
    </p:spTree>
    <p:extLst>
      <p:ext uri="{BB962C8B-B14F-4D97-AF65-F5344CB8AC3E}">
        <p14:creationId xmlns:p14="http://schemas.microsoft.com/office/powerpoint/2010/main" val="2147319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DDCA2-55CE-407F-B56A-8F7160A0DFBD}"/>
              </a:ext>
            </a:extLst>
          </p:cNvPr>
          <p:cNvSpPr>
            <a:spLocks noGrp="1"/>
          </p:cNvSpPr>
          <p:nvPr>
            <p:ph type="title"/>
          </p:nvPr>
        </p:nvSpPr>
        <p:spPr/>
        <p:txBody>
          <a:bodyPr/>
          <a:lstStyle/>
          <a:p>
            <a:r>
              <a:rPr lang="en-NZ" dirty="0"/>
              <a:t>Depreciation example: Commercial business premises</a:t>
            </a:r>
          </a:p>
        </p:txBody>
      </p:sp>
      <p:sp>
        <p:nvSpPr>
          <p:cNvPr id="3" name="Content Placeholder 2">
            <a:extLst>
              <a:ext uri="{FF2B5EF4-FFF2-40B4-BE49-F238E27FC236}">
                <a16:creationId xmlns:a16="http://schemas.microsoft.com/office/drawing/2014/main" id="{603A6878-DC6E-479C-90A7-2D2FCA400966}"/>
              </a:ext>
            </a:extLst>
          </p:cNvPr>
          <p:cNvSpPr>
            <a:spLocks noGrp="1"/>
          </p:cNvSpPr>
          <p:nvPr>
            <p:ph idx="1"/>
          </p:nvPr>
        </p:nvSpPr>
        <p:spPr/>
        <p:txBody>
          <a:bodyPr/>
          <a:lstStyle/>
          <a:p>
            <a:r>
              <a:rPr lang="en-NZ" dirty="0"/>
              <a:t>Metal Works Ltd manufactures machine parts and owns a factory building and distribution warehouse. </a:t>
            </a:r>
          </a:p>
          <a:p>
            <a:pPr lvl="1"/>
            <a:endParaRPr lang="en-NZ" dirty="0"/>
          </a:p>
          <a:p>
            <a:r>
              <a:rPr lang="en-NZ" dirty="0"/>
              <a:t>The factory has a tax book value of $4m and the warehouse has a tax book value of $2m. </a:t>
            </a:r>
          </a:p>
          <a:p>
            <a:pPr lvl="1"/>
            <a:endParaRPr lang="en-NZ" dirty="0"/>
          </a:p>
          <a:p>
            <a:r>
              <a:rPr lang="en-NZ" dirty="0"/>
              <a:t>As these are both commercial/industrial buildings, from 2020/2021 Metal Works Ltd can depreciate these buildings at a rate of 2% diminishing value (or 1.5% straight line). </a:t>
            </a:r>
          </a:p>
          <a:p>
            <a:pPr lvl="1"/>
            <a:endParaRPr lang="en-NZ" dirty="0"/>
          </a:p>
          <a:p>
            <a:r>
              <a:rPr lang="en-NZ" dirty="0"/>
              <a:t>In 2020/2021, Metal Works Ltd is entitled to a deduction for tax depreciation of $120,000 based on 2% diminishing value rate ($80,000 + $40,000).</a:t>
            </a:r>
          </a:p>
        </p:txBody>
      </p:sp>
      <p:sp>
        <p:nvSpPr>
          <p:cNvPr id="6" name="Text Placeholder 5">
            <a:extLst>
              <a:ext uri="{FF2B5EF4-FFF2-40B4-BE49-F238E27FC236}">
                <a16:creationId xmlns:a16="http://schemas.microsoft.com/office/drawing/2014/main" id="{D9322188-EDFB-45F0-8515-194E73A7D8B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5C957ABF-131C-4C1B-BCA1-F5EE2D349988}"/>
              </a:ext>
            </a:extLst>
          </p:cNvPr>
          <p:cNvSpPr>
            <a:spLocks noGrp="1"/>
          </p:cNvSpPr>
          <p:nvPr>
            <p:ph type="body" sz="quarter" idx="11"/>
          </p:nvPr>
        </p:nvSpPr>
        <p:spPr/>
        <p:txBody>
          <a:bodyPr/>
          <a:lstStyle/>
          <a:p>
            <a:r>
              <a:rPr lang="en-US"/>
              <a:t>Intended audience: Businesses &amp; Intermediaries</a:t>
            </a:r>
            <a:endParaRPr lang="en-NZ"/>
          </a:p>
          <a:p>
            <a:endParaRPr lang="en-NZ"/>
          </a:p>
        </p:txBody>
      </p:sp>
      <p:pic>
        <p:nvPicPr>
          <p:cNvPr id="7" name="Picture 6">
            <a:extLst>
              <a:ext uri="{FF2B5EF4-FFF2-40B4-BE49-F238E27FC236}">
                <a16:creationId xmlns:a16="http://schemas.microsoft.com/office/drawing/2014/main" id="{8A19CE17-3BB0-4C90-94D7-0F1A1CBE9386}"/>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6314141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678E-E9F0-49A2-98E9-9B38B5FCA628}"/>
              </a:ext>
            </a:extLst>
          </p:cNvPr>
          <p:cNvSpPr>
            <a:spLocks noGrp="1"/>
          </p:cNvSpPr>
          <p:nvPr>
            <p:ph type="title"/>
          </p:nvPr>
        </p:nvSpPr>
        <p:spPr/>
        <p:txBody>
          <a:bodyPr/>
          <a:lstStyle/>
          <a:p>
            <a:r>
              <a:rPr lang="en-NZ"/>
              <a:t>Goods and Services Tax</a:t>
            </a:r>
          </a:p>
        </p:txBody>
      </p:sp>
      <p:sp>
        <p:nvSpPr>
          <p:cNvPr id="3" name="Content Placeholder 2">
            <a:extLst>
              <a:ext uri="{FF2B5EF4-FFF2-40B4-BE49-F238E27FC236}">
                <a16:creationId xmlns:a16="http://schemas.microsoft.com/office/drawing/2014/main" id="{6E63C03D-D3E1-4252-8AD8-346A2FDB453F}"/>
              </a:ext>
            </a:extLst>
          </p:cNvPr>
          <p:cNvSpPr>
            <a:spLocks noGrp="1"/>
          </p:cNvSpPr>
          <p:nvPr>
            <p:ph idx="1"/>
          </p:nvPr>
        </p:nvSpPr>
        <p:spPr/>
        <p:txBody>
          <a:bodyPr/>
          <a:lstStyle/>
          <a:p>
            <a:r>
              <a:rPr lang="en-NZ" dirty="0"/>
              <a:t>We understand that business owners are under pressure and tax compliance can add to their stress, however we cannot change or extend the legislated due date for filing GST returns.</a:t>
            </a:r>
          </a:p>
          <a:p>
            <a:r>
              <a:rPr lang="en-NZ" dirty="0"/>
              <a:t>The most important thing is for customers to file, even if they cannot pay, so that Inland Revenue, and the Government, have up-to-date information about what is happening in the New Zealand economy.</a:t>
            </a:r>
          </a:p>
          <a:p>
            <a:r>
              <a:rPr lang="en-NZ" dirty="0"/>
              <a:t>If customers cannot pay their GST now they can go online and set up an instalment arrangement that suits them.</a:t>
            </a:r>
          </a:p>
          <a:p>
            <a:r>
              <a:rPr lang="en-NZ" dirty="0"/>
              <a:t>If you are concerned about the financial consequences of not paying on time, please read the information on our approach to </a:t>
            </a:r>
            <a:r>
              <a:rPr lang="en-NZ" dirty="0">
                <a:hlinkClick r:id="rId2" action="ppaction://hlinksldjump"/>
              </a:rPr>
              <a:t>Use of Money Interest remission</a:t>
            </a:r>
            <a:r>
              <a:rPr lang="en-NZ" dirty="0"/>
              <a:t>.</a:t>
            </a:r>
          </a:p>
        </p:txBody>
      </p:sp>
      <p:sp>
        <p:nvSpPr>
          <p:cNvPr id="6" name="Text Placeholder 5">
            <a:extLst>
              <a:ext uri="{FF2B5EF4-FFF2-40B4-BE49-F238E27FC236}">
                <a16:creationId xmlns:a16="http://schemas.microsoft.com/office/drawing/2014/main" id="{A4FEC13B-8BB6-46CB-8CCD-4CA28EFFDDFF}"/>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508C8A43-AB5C-4447-AA55-C624CB554861}"/>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23473335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91A3-BB28-45AE-8217-AB1A6758EDF5}"/>
              </a:ext>
            </a:extLst>
          </p:cNvPr>
          <p:cNvSpPr>
            <a:spLocks noGrp="1"/>
          </p:cNvSpPr>
          <p:nvPr>
            <p:ph type="title"/>
          </p:nvPr>
        </p:nvSpPr>
        <p:spPr/>
        <p:txBody>
          <a:bodyPr/>
          <a:lstStyle/>
          <a:p>
            <a:r>
              <a:rPr lang="en-NZ"/>
              <a:t>Employer Obligations</a:t>
            </a:r>
          </a:p>
        </p:txBody>
      </p:sp>
      <p:sp>
        <p:nvSpPr>
          <p:cNvPr id="3" name="Content Placeholder 2">
            <a:extLst>
              <a:ext uri="{FF2B5EF4-FFF2-40B4-BE49-F238E27FC236}">
                <a16:creationId xmlns:a16="http://schemas.microsoft.com/office/drawing/2014/main" id="{E59EFE66-F876-4B98-8591-6D12D94E53E8}"/>
              </a:ext>
            </a:extLst>
          </p:cNvPr>
          <p:cNvSpPr>
            <a:spLocks noGrp="1"/>
          </p:cNvSpPr>
          <p:nvPr>
            <p:ph idx="1"/>
          </p:nvPr>
        </p:nvSpPr>
        <p:spPr/>
        <p:txBody>
          <a:bodyPr/>
          <a:lstStyle/>
          <a:p>
            <a:r>
              <a:rPr lang="en-NZ"/>
              <a:t>We know it’s challenging for customers in the current environment to continue to file Employment Information each payday. However, filing Employment Information ensures information about employees is up to date and accurate and will also help support any application for the Government’s recently announced wage subsidy (if required) given the current context of COVID-19.</a:t>
            </a:r>
          </a:p>
          <a:p>
            <a:pPr lvl="1"/>
            <a:endParaRPr lang="en-NZ"/>
          </a:p>
          <a:p>
            <a:r>
              <a:rPr lang="en-NZ"/>
              <a:t>Employment information is critical to our ability to complete the automatic assessment process for the 2020 tax year and release any resulting refunds to New Zealanders who need them now, more than ever.</a:t>
            </a:r>
          </a:p>
          <a:p>
            <a:pPr lvl="1"/>
            <a:endParaRPr lang="en-NZ"/>
          </a:p>
          <a:p>
            <a:r>
              <a:rPr lang="en-NZ"/>
              <a:t>If you are concerned about the financial consequences of not paying on time, please read the information on our approach to </a:t>
            </a:r>
            <a:r>
              <a:rPr lang="en-NZ">
                <a:hlinkClick r:id="rId2" action="ppaction://hlinksldjump"/>
              </a:rPr>
              <a:t>Use of Money Interest remission</a:t>
            </a:r>
            <a:r>
              <a:rPr lang="en-NZ"/>
              <a:t>.</a:t>
            </a:r>
          </a:p>
          <a:p>
            <a:endParaRPr lang="en-NZ"/>
          </a:p>
          <a:p>
            <a:endParaRPr lang="en-NZ"/>
          </a:p>
        </p:txBody>
      </p:sp>
      <p:sp>
        <p:nvSpPr>
          <p:cNvPr id="6" name="Text Placeholder 5">
            <a:extLst>
              <a:ext uri="{FF2B5EF4-FFF2-40B4-BE49-F238E27FC236}">
                <a16:creationId xmlns:a16="http://schemas.microsoft.com/office/drawing/2014/main" id="{428D6639-FC74-4B56-8E27-5806E05BE0AF}"/>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A4650070-0E6B-426E-9130-D6AEE9ADDFF9}"/>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87607142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16B4-F166-4A90-B01E-B18E2C044500}"/>
              </a:ext>
            </a:extLst>
          </p:cNvPr>
          <p:cNvSpPr>
            <a:spLocks noGrp="1"/>
          </p:cNvSpPr>
          <p:nvPr>
            <p:ph type="title"/>
          </p:nvPr>
        </p:nvSpPr>
        <p:spPr/>
        <p:txBody>
          <a:bodyPr/>
          <a:lstStyle/>
          <a:p>
            <a:r>
              <a:rPr lang="en-NZ"/>
              <a:t>Making payments to Inland Revenue</a:t>
            </a:r>
          </a:p>
        </p:txBody>
      </p:sp>
      <p:sp>
        <p:nvSpPr>
          <p:cNvPr id="3" name="Content Placeholder 2">
            <a:extLst>
              <a:ext uri="{FF2B5EF4-FFF2-40B4-BE49-F238E27FC236}">
                <a16:creationId xmlns:a16="http://schemas.microsoft.com/office/drawing/2014/main" id="{CCD7D83C-D29B-46B7-9ACA-D329ECD66E74}"/>
              </a:ext>
            </a:extLst>
          </p:cNvPr>
          <p:cNvSpPr>
            <a:spLocks noGrp="1"/>
          </p:cNvSpPr>
          <p:nvPr>
            <p:ph idx="1"/>
          </p:nvPr>
        </p:nvSpPr>
        <p:spPr/>
        <p:txBody>
          <a:bodyPr/>
          <a:lstStyle/>
          <a:p>
            <a:r>
              <a:rPr lang="en-NZ"/>
              <a:t>As many of you will know, IR no longer accepts cheques. This may impact some customers who are unable to go to Westpac and pay over the counter (due to COVID-19 restrictions). We understand customer concerns, but want to reiterate that, if customers are unable to pay taxes on time due to the impact of COVID19, we will understand. Please ensure they get in touch with us when they can and we’ll write-off any penalties and interest. </a:t>
            </a:r>
          </a:p>
          <a:p>
            <a:r>
              <a:rPr lang="en-NZ"/>
              <a:t>As a reminder, there are several options - with internet banking or using </a:t>
            </a:r>
            <a:r>
              <a:rPr lang="en-NZ" err="1"/>
              <a:t>myIR</a:t>
            </a:r>
            <a:r>
              <a:rPr lang="en-NZ"/>
              <a:t> being the easiest. Businesses can also make credit card or debit card payments over the phone or set up direct debit payments through their </a:t>
            </a:r>
            <a:r>
              <a:rPr lang="en-NZ" err="1"/>
              <a:t>myIR</a:t>
            </a:r>
            <a:r>
              <a:rPr lang="en-NZ"/>
              <a:t> account. Find out more on our website: </a:t>
            </a:r>
            <a:r>
              <a:rPr lang="en-NZ">
                <a:hlinkClick r:id="rId2"/>
              </a:rPr>
              <a:t>Ways of paying</a:t>
            </a:r>
            <a:r>
              <a:rPr lang="en-NZ"/>
              <a:t>. </a:t>
            </a:r>
          </a:p>
          <a:p>
            <a:r>
              <a:rPr lang="en-NZ"/>
              <a:t>Our next Business Transformation stage will also include a new self-managed phone payment option (for debit and credit cards). </a:t>
            </a:r>
          </a:p>
        </p:txBody>
      </p:sp>
      <p:sp>
        <p:nvSpPr>
          <p:cNvPr id="7" name="Text Placeholder 6">
            <a:extLst>
              <a:ext uri="{FF2B5EF4-FFF2-40B4-BE49-F238E27FC236}">
                <a16:creationId xmlns:a16="http://schemas.microsoft.com/office/drawing/2014/main" id="{D617F36A-4E07-4039-A5A6-4743927C85DB}"/>
              </a:ext>
            </a:extLst>
          </p:cNvPr>
          <p:cNvSpPr>
            <a:spLocks noGrp="1"/>
          </p:cNvSpPr>
          <p:nvPr>
            <p:ph type="body" sz="quarter" idx="10"/>
          </p:nvPr>
        </p:nvSpPr>
        <p:spPr/>
        <p:txBody>
          <a:bodyPr/>
          <a:lstStyle/>
          <a:p>
            <a:r>
              <a:rPr lang="en-NZ"/>
              <a:t>Published: 06/04/2020</a:t>
            </a:r>
          </a:p>
        </p:txBody>
      </p:sp>
      <p:sp>
        <p:nvSpPr>
          <p:cNvPr id="8" name="Text Placeholder 7">
            <a:extLst>
              <a:ext uri="{FF2B5EF4-FFF2-40B4-BE49-F238E27FC236}">
                <a16:creationId xmlns:a16="http://schemas.microsoft.com/office/drawing/2014/main" id="{D7646440-030F-44EE-8535-2372538E9E6A}"/>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345058318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72A4E-9E02-4215-94E4-97BC083E3DD9}"/>
              </a:ext>
            </a:extLst>
          </p:cNvPr>
          <p:cNvSpPr>
            <a:spLocks noGrp="1"/>
          </p:cNvSpPr>
          <p:nvPr>
            <p:ph type="title"/>
          </p:nvPr>
        </p:nvSpPr>
        <p:spPr/>
        <p:txBody>
          <a:bodyPr/>
          <a:lstStyle/>
          <a:p>
            <a:r>
              <a:rPr lang="en-NZ"/>
              <a:t>Difficulty paying tax</a:t>
            </a:r>
          </a:p>
        </p:txBody>
      </p:sp>
      <p:sp>
        <p:nvSpPr>
          <p:cNvPr id="3" name="Content Placeholder 2">
            <a:extLst>
              <a:ext uri="{FF2B5EF4-FFF2-40B4-BE49-F238E27FC236}">
                <a16:creationId xmlns:a16="http://schemas.microsoft.com/office/drawing/2014/main" id="{B3F01175-5C97-4E03-8D6A-1FA4589824AE}"/>
              </a:ext>
            </a:extLst>
          </p:cNvPr>
          <p:cNvSpPr>
            <a:spLocks noGrp="1"/>
          </p:cNvSpPr>
          <p:nvPr>
            <p:ph idx="1"/>
          </p:nvPr>
        </p:nvSpPr>
        <p:spPr/>
        <p:txBody>
          <a:bodyPr/>
          <a:lstStyle/>
          <a:p>
            <a:r>
              <a:rPr lang="en-NZ"/>
              <a:t>If you're having difficulty paying outstanding tax, we can help. If you'd like to break down your payments, you can set up an instalment arrangement in </a:t>
            </a:r>
            <a:r>
              <a:rPr lang="en-NZ" err="1"/>
              <a:t>myIR</a:t>
            </a:r>
            <a:r>
              <a:rPr lang="en-NZ"/>
              <a:t>.</a:t>
            </a:r>
          </a:p>
          <a:p>
            <a:r>
              <a:rPr lang="en-NZ"/>
              <a:t>You can also apply for a write-off due to serious hardship if you know you won't be able to pay the full amount. If we grant relief from payment due to hardship and you have losses to carry forward, these losses will be reduced in proportion to the amount written off.</a:t>
            </a:r>
          </a:p>
          <a:p>
            <a:r>
              <a:rPr lang="en-NZ"/>
              <a:t>Alternatively, you can send us a disclosure of financial position form - IR590 or call us on our Adverse Events line at 0800 473 566.</a:t>
            </a:r>
          </a:p>
          <a:p>
            <a:r>
              <a:rPr lang="en-NZ"/>
              <a:t>Find out more on our website: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Difficulty paying tax</a:t>
            </a:r>
            <a:endParaRPr lang="en-NZ">
              <a:solidFill>
                <a:schemeClr val="accent1">
                  <a:lumMod val="50000"/>
                </a:schemeClr>
              </a:solidFill>
            </a:endParaRPr>
          </a:p>
        </p:txBody>
      </p:sp>
      <p:sp>
        <p:nvSpPr>
          <p:cNvPr id="6" name="Text Placeholder 5">
            <a:extLst>
              <a:ext uri="{FF2B5EF4-FFF2-40B4-BE49-F238E27FC236}">
                <a16:creationId xmlns:a16="http://schemas.microsoft.com/office/drawing/2014/main" id="{BC53B50D-FD12-4FFD-9F00-6C8781262254}"/>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21758A0D-4F40-4C6B-A307-05F732EA548C}"/>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8920183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0551-C3AD-4470-A26C-29967F7E99CD}"/>
              </a:ext>
            </a:extLst>
          </p:cNvPr>
          <p:cNvSpPr>
            <a:spLocks noGrp="1"/>
          </p:cNvSpPr>
          <p:nvPr>
            <p:ph type="title"/>
          </p:nvPr>
        </p:nvSpPr>
        <p:spPr/>
        <p:txBody>
          <a:bodyPr/>
          <a:lstStyle/>
          <a:p>
            <a:r>
              <a:rPr lang="en-NZ"/>
              <a:t>Closure of Westpac branches</a:t>
            </a:r>
          </a:p>
        </p:txBody>
      </p:sp>
      <p:sp>
        <p:nvSpPr>
          <p:cNvPr id="3" name="Content Placeholder 2">
            <a:extLst>
              <a:ext uri="{FF2B5EF4-FFF2-40B4-BE49-F238E27FC236}">
                <a16:creationId xmlns:a16="http://schemas.microsoft.com/office/drawing/2014/main" id="{172CBCD0-B036-4DCC-8673-7E4975DF9BD6}"/>
              </a:ext>
            </a:extLst>
          </p:cNvPr>
          <p:cNvSpPr>
            <a:spLocks noGrp="1"/>
          </p:cNvSpPr>
          <p:nvPr>
            <p:ph idx="1"/>
          </p:nvPr>
        </p:nvSpPr>
        <p:spPr/>
        <p:txBody>
          <a:bodyPr/>
          <a:lstStyle/>
          <a:p>
            <a:r>
              <a:rPr lang="en-NZ"/>
              <a:t>Westpac offices will be open one day a week (Wednesdays) during the nationwide lockdown in response to COVID-19. As a result, taxpayers who pay their tax obligations via their local Westpac branch will only be able to do so on Wednesdays.</a:t>
            </a:r>
          </a:p>
          <a:p>
            <a:r>
              <a:rPr lang="en-NZ"/>
              <a:t> If your business is unable to pay its taxes on time due to the impact of COVD-19, we understand, you don’t need to contact us right now. Get in touch with us when you can, and we’ll remit any penalties and interest.</a:t>
            </a:r>
          </a:p>
          <a:p>
            <a:r>
              <a:rPr lang="en-NZ"/>
              <a:t>It would help if you continue to file however, as the information is used to make correct payments to people, and to help the Government continue to respond to what is happening in the economy.</a:t>
            </a:r>
          </a:p>
          <a:p>
            <a:r>
              <a:rPr lang="en-NZ"/>
              <a:t>There are other ways you can pay your tax, via internet banking or using </a:t>
            </a:r>
            <a:r>
              <a:rPr lang="en-NZ" err="1"/>
              <a:t>myIR</a:t>
            </a:r>
            <a:r>
              <a:rPr lang="en-NZ"/>
              <a:t>. You can make credit card or debit card payments or set up direct debit payments through your </a:t>
            </a:r>
            <a:r>
              <a:rPr lang="en-NZ" err="1"/>
              <a:t>myIR</a:t>
            </a:r>
            <a:r>
              <a:rPr lang="en-NZ"/>
              <a:t> account.  Find out more on our website: </a:t>
            </a:r>
            <a:r>
              <a:rPr lang="en-NZ">
                <a:hlinkClick r:id="rId2"/>
              </a:rPr>
              <a:t>Westpac only opens Wednesdays</a:t>
            </a:r>
            <a:r>
              <a:rPr lang="en-NZ"/>
              <a:t>.</a:t>
            </a:r>
          </a:p>
          <a:p>
            <a:endParaRPr lang="en-NZ"/>
          </a:p>
          <a:p>
            <a:endParaRPr lang="en-NZ"/>
          </a:p>
        </p:txBody>
      </p:sp>
      <p:sp>
        <p:nvSpPr>
          <p:cNvPr id="6" name="Text Placeholder 5">
            <a:extLst>
              <a:ext uri="{FF2B5EF4-FFF2-40B4-BE49-F238E27FC236}">
                <a16:creationId xmlns:a16="http://schemas.microsoft.com/office/drawing/2014/main" id="{4F01BE04-8354-4AD8-B519-C70FD7DF4A4D}"/>
              </a:ext>
            </a:extLst>
          </p:cNvPr>
          <p:cNvSpPr>
            <a:spLocks noGrp="1"/>
          </p:cNvSpPr>
          <p:nvPr>
            <p:ph type="body" sz="quarter" idx="10"/>
          </p:nvPr>
        </p:nvSpPr>
        <p:spPr/>
        <p:txBody>
          <a:bodyPr/>
          <a:lstStyle/>
          <a:p>
            <a:r>
              <a:rPr lang="en-NZ"/>
              <a:t>Published: 26/03/2020</a:t>
            </a:r>
          </a:p>
        </p:txBody>
      </p:sp>
      <p:sp>
        <p:nvSpPr>
          <p:cNvPr id="7" name="Text Placeholder 6">
            <a:extLst>
              <a:ext uri="{FF2B5EF4-FFF2-40B4-BE49-F238E27FC236}">
                <a16:creationId xmlns:a16="http://schemas.microsoft.com/office/drawing/2014/main" id="{D800D827-072D-4628-AC61-799118BC9143}"/>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1177275414"/>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7E9A-A943-4F57-997A-A96D348446C5}"/>
              </a:ext>
            </a:extLst>
          </p:cNvPr>
          <p:cNvSpPr>
            <a:spLocks noGrp="1"/>
          </p:cNvSpPr>
          <p:nvPr>
            <p:ph type="title"/>
          </p:nvPr>
        </p:nvSpPr>
        <p:spPr/>
        <p:txBody>
          <a:bodyPr/>
          <a:lstStyle/>
          <a:p>
            <a:r>
              <a:rPr lang="en-NZ"/>
              <a:t>Income tax refunds &amp; the requirement to file an ICA return</a:t>
            </a:r>
          </a:p>
        </p:txBody>
      </p:sp>
      <p:sp>
        <p:nvSpPr>
          <p:cNvPr id="3" name="Content Placeholder 2">
            <a:extLst>
              <a:ext uri="{FF2B5EF4-FFF2-40B4-BE49-F238E27FC236}">
                <a16:creationId xmlns:a16="http://schemas.microsoft.com/office/drawing/2014/main" id="{70602CA1-9367-4024-B3CA-AD6D2E2A9651}"/>
              </a:ext>
            </a:extLst>
          </p:cNvPr>
          <p:cNvSpPr>
            <a:spLocks noGrp="1"/>
          </p:cNvSpPr>
          <p:nvPr>
            <p:ph idx="1"/>
          </p:nvPr>
        </p:nvSpPr>
        <p:spPr/>
        <p:txBody>
          <a:bodyPr/>
          <a:lstStyle/>
          <a:p>
            <a:r>
              <a:rPr lang="en-NZ" dirty="0"/>
              <a:t>We have been asked if we can release refunds from income tax where an ICA return (or the relevant year’s income tax return) hasn’t been filed, if the customer can give us </a:t>
            </a:r>
            <a:r>
              <a:rPr lang="en-NZ"/>
              <a:t>a reasonable </a:t>
            </a:r>
            <a:r>
              <a:rPr lang="en-NZ" dirty="0"/>
              <a:t>assurance that they have sufficient IC’s to entitle them to a refund.</a:t>
            </a:r>
          </a:p>
          <a:p>
            <a:r>
              <a:rPr lang="en-NZ" dirty="0"/>
              <a:t>Unfortunately, the answer is no. The requirement to file an ICA return is a legislative one, and we do not have discretion to depart from it. </a:t>
            </a:r>
          </a:p>
          <a:p>
            <a:r>
              <a:rPr lang="en-NZ" dirty="0"/>
              <a:t>This is because a companies Income Tax refund is limited under section RM 13 of the Income Tax Act 2007 to the balance of their ICA account.  </a:t>
            </a:r>
          </a:p>
          <a:p>
            <a:r>
              <a:rPr lang="en-NZ" dirty="0"/>
              <a:t>If they have not filed the ICA return, we simply don’t know if they are entitled to the refund, so we can’t release it.  </a:t>
            </a:r>
          </a:p>
          <a:p>
            <a:r>
              <a:rPr lang="en-NZ" dirty="0"/>
              <a:t>It isn’t just an administrative requirement to file an ICA return, it is a necessary step to allow us to determine they are actually entitled to the refund at all. </a:t>
            </a:r>
          </a:p>
          <a:p>
            <a:endParaRPr lang="en-NZ" dirty="0"/>
          </a:p>
        </p:txBody>
      </p:sp>
      <p:sp>
        <p:nvSpPr>
          <p:cNvPr id="6" name="Text Placeholder 5">
            <a:extLst>
              <a:ext uri="{FF2B5EF4-FFF2-40B4-BE49-F238E27FC236}">
                <a16:creationId xmlns:a16="http://schemas.microsoft.com/office/drawing/2014/main" id="{8CF7E1E2-DB4E-4AE7-81A3-841280C6A475}"/>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E2C2B0DB-D0F1-49FE-B882-F7535B78D710}"/>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98370641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3959-052C-49E4-B79C-27D3F838F909}"/>
              </a:ext>
            </a:extLst>
          </p:cNvPr>
          <p:cNvSpPr>
            <a:spLocks noGrp="1"/>
          </p:cNvSpPr>
          <p:nvPr>
            <p:ph type="title"/>
          </p:nvPr>
        </p:nvSpPr>
        <p:spPr/>
        <p:txBody>
          <a:bodyPr/>
          <a:lstStyle/>
          <a:p>
            <a:r>
              <a:rPr lang="en-NZ"/>
              <a:t>31 March 2020 – issues &amp; impacts</a:t>
            </a:r>
          </a:p>
        </p:txBody>
      </p:sp>
      <p:sp>
        <p:nvSpPr>
          <p:cNvPr id="3" name="Text Placeholder 2">
            <a:extLst>
              <a:ext uri="{FF2B5EF4-FFF2-40B4-BE49-F238E27FC236}">
                <a16:creationId xmlns:a16="http://schemas.microsoft.com/office/drawing/2014/main" id="{17E3BE3B-7C1F-46A8-850C-E72E02A1F945}"/>
              </a:ext>
            </a:extLst>
          </p:cNvPr>
          <p:cNvSpPr>
            <a:spLocks noGrp="1"/>
          </p:cNvSpPr>
          <p:nvPr>
            <p:ph type="body" idx="1"/>
          </p:nvPr>
        </p:nvSpPr>
        <p:spPr/>
        <p:txBody>
          <a:bodyPr/>
          <a:lstStyle/>
          <a:p>
            <a:r>
              <a:rPr lang="en-NZ"/>
              <a:t>Time bar for 2019 income tax returns	</a:t>
            </a:r>
          </a:p>
          <a:p>
            <a:r>
              <a:rPr lang="en-NZ"/>
              <a:t>LTC elections	</a:t>
            </a:r>
          </a:p>
          <a:p>
            <a:r>
              <a:rPr lang="en-NZ"/>
              <a:t>Subvention payments	</a:t>
            </a:r>
          </a:p>
          <a:p>
            <a:r>
              <a:rPr lang="en-NZ"/>
              <a:t>Beneficiary distributions	</a:t>
            </a:r>
          </a:p>
          <a:p>
            <a:r>
              <a:rPr lang="en-NZ"/>
              <a:t>Trading stock valuations	</a:t>
            </a:r>
          </a:p>
          <a:p>
            <a:r>
              <a:rPr lang="en-NZ"/>
              <a:t>Extension to the due date for Basic Compliance Packages</a:t>
            </a:r>
          </a:p>
        </p:txBody>
      </p:sp>
    </p:spTree>
    <p:extLst>
      <p:ext uri="{BB962C8B-B14F-4D97-AF65-F5344CB8AC3E}">
        <p14:creationId xmlns:p14="http://schemas.microsoft.com/office/powerpoint/2010/main" val="319429593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912E-ED8F-4CAF-B40F-0461CAD72960}"/>
              </a:ext>
            </a:extLst>
          </p:cNvPr>
          <p:cNvSpPr>
            <a:spLocks noGrp="1"/>
          </p:cNvSpPr>
          <p:nvPr>
            <p:ph type="title"/>
          </p:nvPr>
        </p:nvSpPr>
        <p:spPr/>
        <p:txBody>
          <a:bodyPr/>
          <a:lstStyle/>
          <a:p>
            <a:r>
              <a:rPr lang="en-NZ"/>
              <a:t>Time bar for 2019 income tax returns</a:t>
            </a:r>
          </a:p>
        </p:txBody>
      </p:sp>
      <p:sp>
        <p:nvSpPr>
          <p:cNvPr id="3" name="Content Placeholder 2">
            <a:extLst>
              <a:ext uri="{FF2B5EF4-FFF2-40B4-BE49-F238E27FC236}">
                <a16:creationId xmlns:a16="http://schemas.microsoft.com/office/drawing/2014/main" id="{19D3530D-90ED-4068-AF17-A7E399DFB8CC}"/>
              </a:ext>
            </a:extLst>
          </p:cNvPr>
          <p:cNvSpPr>
            <a:spLocks noGrp="1"/>
          </p:cNvSpPr>
          <p:nvPr>
            <p:ph idx="1"/>
          </p:nvPr>
        </p:nvSpPr>
        <p:spPr>
          <a:xfrm>
            <a:off x="273051" y="1432414"/>
            <a:ext cx="11252200" cy="4314825"/>
          </a:xfrm>
        </p:spPr>
        <p:txBody>
          <a:bodyPr/>
          <a:lstStyle/>
          <a:p>
            <a:r>
              <a:rPr lang="en-NZ" sz="2000"/>
              <a:t>It remains important to furnish the returns as soon as possible. However, any late filing penalties will be waived in these circumstances.</a:t>
            </a:r>
          </a:p>
          <a:p>
            <a:r>
              <a:rPr lang="en-NZ" sz="2000"/>
              <a:t>Late tax return filings will also have the effect of extending the time bar in s 108 to 31 March 2025 (instead of 31 March 2024).</a:t>
            </a:r>
          </a:p>
          <a:p>
            <a:r>
              <a:rPr lang="en-NZ" sz="2000"/>
              <a:t>Due to the impact of COVID-19 and related potential for filing delays, as at 31 March 2024 the Commissioner will close any review or other compliance activity for any 2018/2019 income tax return which is:</a:t>
            </a:r>
          </a:p>
          <a:p>
            <a:pPr lvl="1"/>
            <a:r>
              <a:rPr lang="en-NZ" sz="1800"/>
              <a:t>due on or before 31 March 2020 and is furnished after 31 March but before 31 May 2020</a:t>
            </a:r>
          </a:p>
          <a:p>
            <a:pPr lvl="1"/>
            <a:r>
              <a:rPr lang="en-NZ" sz="1800"/>
              <a:t>not subject to any existing exclusions from the standard 4 year time bar</a:t>
            </a:r>
          </a:p>
          <a:p>
            <a:pPr lvl="1"/>
            <a:r>
              <a:rPr lang="en-NZ" sz="1800"/>
              <a:t>not subject to a dispute: </a:t>
            </a:r>
          </a:p>
          <a:p>
            <a:pPr lvl="2"/>
            <a:r>
              <a:rPr lang="en-NZ" sz="1600"/>
              <a:t>commenced by NOPA issued before 1 January 2023, and</a:t>
            </a:r>
          </a:p>
          <a:p>
            <a:pPr lvl="2"/>
            <a:r>
              <a:rPr lang="en-NZ" sz="1600"/>
              <a:t>involving alleged tax avoidance, or</a:t>
            </a:r>
          </a:p>
          <a:p>
            <a:pPr lvl="2"/>
            <a:r>
              <a:rPr lang="en-NZ" sz="1600"/>
              <a:t>having tax in dispute of greater than $200 million.</a:t>
            </a:r>
          </a:p>
          <a:p>
            <a:r>
              <a:rPr lang="en-NZ" sz="2000"/>
              <a:t>The Commissioner may need to clarify the circumstances of any delay in filing. This is limited to the effects of the COVID-19 virus.  Read more on our website: </a:t>
            </a:r>
            <a:r>
              <a:rPr lang="en-NZ" sz="2000">
                <a:hlinkClick r:id="rId2"/>
              </a:rPr>
              <a:t>Covid-19 Income Tax &amp; time bar</a:t>
            </a:r>
            <a:r>
              <a:rPr lang="en-NZ" sz="2000"/>
              <a:t>.</a:t>
            </a:r>
          </a:p>
        </p:txBody>
      </p:sp>
      <p:sp>
        <p:nvSpPr>
          <p:cNvPr id="6" name="Text Placeholder 5">
            <a:extLst>
              <a:ext uri="{FF2B5EF4-FFF2-40B4-BE49-F238E27FC236}">
                <a16:creationId xmlns:a16="http://schemas.microsoft.com/office/drawing/2014/main" id="{40F07385-CA42-4B46-9A35-A24DA8D65902}"/>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2B25D308-3D55-44E2-89C6-99C5CD37BCFD}"/>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219859029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F424A-EDE0-4EF7-B9B9-82CC8AFCA525}"/>
              </a:ext>
            </a:extLst>
          </p:cNvPr>
          <p:cNvSpPr>
            <a:spLocks noGrp="1"/>
          </p:cNvSpPr>
          <p:nvPr>
            <p:ph type="title"/>
          </p:nvPr>
        </p:nvSpPr>
        <p:spPr/>
        <p:txBody>
          <a:bodyPr/>
          <a:lstStyle/>
          <a:p>
            <a:r>
              <a:rPr lang="en-NZ" dirty="0"/>
              <a:t>LTC elections for NEW companies: due 31 March 2020</a:t>
            </a:r>
          </a:p>
        </p:txBody>
      </p:sp>
      <p:sp>
        <p:nvSpPr>
          <p:cNvPr id="3" name="Content Placeholder 2">
            <a:extLst>
              <a:ext uri="{FF2B5EF4-FFF2-40B4-BE49-F238E27FC236}">
                <a16:creationId xmlns:a16="http://schemas.microsoft.com/office/drawing/2014/main" id="{F71E47F7-B3B8-41EB-BC16-120E4697E184}"/>
              </a:ext>
            </a:extLst>
          </p:cNvPr>
          <p:cNvSpPr>
            <a:spLocks noGrp="1"/>
          </p:cNvSpPr>
          <p:nvPr>
            <p:ph idx="1"/>
          </p:nvPr>
        </p:nvSpPr>
        <p:spPr/>
        <p:txBody>
          <a:bodyPr/>
          <a:lstStyle/>
          <a:p>
            <a:r>
              <a:rPr lang="en-NZ" dirty="0"/>
              <a:t>LTC elections for new companies, or companies that were previously non-active, for the 2019 income year are due 31 March 2020.</a:t>
            </a:r>
          </a:p>
          <a:p>
            <a:r>
              <a:rPr lang="en-NZ" dirty="0"/>
              <a:t>Under </a:t>
            </a:r>
            <a:r>
              <a:rPr lang="en-NZ" dirty="0">
                <a:hlinkClick r:id="rId2"/>
              </a:rPr>
              <a:t>COV 20/01</a:t>
            </a:r>
            <a:r>
              <a:rPr lang="en-NZ" dirty="0"/>
              <a:t> the Commissioner has extended the deadline to accept LTC elections to no later than 30 June 2020 .</a:t>
            </a:r>
          </a:p>
          <a:p>
            <a:r>
              <a:rPr lang="en-NZ" dirty="0"/>
              <a:t>Example </a:t>
            </a:r>
          </a:p>
          <a:p>
            <a:pPr lvl="1"/>
            <a:r>
              <a:rPr lang="en-NZ" dirty="0"/>
              <a:t>Smith Street Ltd is a new company and its shareholders and director were intending on electing the company into the LTC regime. This fully signed and dated election form was due by the 31 March 2020; the due date of their first income tax return. </a:t>
            </a:r>
          </a:p>
          <a:p>
            <a:pPr lvl="1"/>
            <a:r>
              <a:rPr lang="en-NZ" dirty="0"/>
              <a:t>However, due to COVID-19 the required LTC election form was unable to be completed and provided to Inland Revenue until 5 June 2020. </a:t>
            </a:r>
          </a:p>
          <a:p>
            <a:pPr lvl="1"/>
            <a:r>
              <a:rPr lang="en-NZ" dirty="0"/>
              <a:t>As the election was filed before 30 June 2020 the LTC election is allowed.</a:t>
            </a:r>
          </a:p>
          <a:p>
            <a:endParaRPr lang="en-NZ" dirty="0"/>
          </a:p>
        </p:txBody>
      </p:sp>
      <p:sp>
        <p:nvSpPr>
          <p:cNvPr id="4" name="Text Placeholder 3">
            <a:extLst>
              <a:ext uri="{FF2B5EF4-FFF2-40B4-BE49-F238E27FC236}">
                <a16:creationId xmlns:a16="http://schemas.microsoft.com/office/drawing/2014/main" id="{17351545-42EB-4B5A-A9AD-E9B861560368}"/>
              </a:ext>
            </a:extLst>
          </p:cNvPr>
          <p:cNvSpPr>
            <a:spLocks noGrp="1"/>
          </p:cNvSpPr>
          <p:nvPr>
            <p:ph type="body" sz="quarter" idx="10"/>
          </p:nvPr>
        </p:nvSpPr>
        <p:spPr>
          <a:xfrm>
            <a:off x="8130209" y="6529388"/>
            <a:ext cx="4061791" cy="328612"/>
          </a:xfrm>
        </p:spPr>
        <p:txBody>
          <a:bodyPr/>
          <a:lstStyle/>
          <a:p>
            <a:r>
              <a:rPr lang="en-NZ" dirty="0"/>
              <a:t>Published: 21/04/2020.  Updated 16/06/2020</a:t>
            </a:r>
          </a:p>
        </p:txBody>
      </p:sp>
      <p:sp>
        <p:nvSpPr>
          <p:cNvPr id="5" name="Text Placeholder 4">
            <a:extLst>
              <a:ext uri="{FF2B5EF4-FFF2-40B4-BE49-F238E27FC236}">
                <a16:creationId xmlns:a16="http://schemas.microsoft.com/office/drawing/2014/main" id="{A6AEBDC7-FCF5-4066-823D-56A7A2FA30A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29D0EC2-4E9F-4B97-B6CC-699950E7BE7B}"/>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39169777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A979-EFDA-47EF-A996-9863AE5FE7A9}"/>
              </a:ext>
            </a:extLst>
          </p:cNvPr>
          <p:cNvSpPr>
            <a:spLocks noGrp="1"/>
          </p:cNvSpPr>
          <p:nvPr>
            <p:ph type="title"/>
          </p:nvPr>
        </p:nvSpPr>
        <p:spPr/>
        <p:txBody>
          <a:bodyPr/>
          <a:lstStyle/>
          <a:p>
            <a:r>
              <a:rPr lang="en-NZ" dirty="0"/>
              <a:t>LTC elections for EXISTING companies: due 31 March 2020</a:t>
            </a:r>
          </a:p>
        </p:txBody>
      </p:sp>
      <p:sp>
        <p:nvSpPr>
          <p:cNvPr id="3" name="Content Placeholder 2">
            <a:extLst>
              <a:ext uri="{FF2B5EF4-FFF2-40B4-BE49-F238E27FC236}">
                <a16:creationId xmlns:a16="http://schemas.microsoft.com/office/drawing/2014/main" id="{BDFD22A7-96E8-4E23-A7B6-0EE51D2159F1}"/>
              </a:ext>
            </a:extLst>
          </p:cNvPr>
          <p:cNvSpPr>
            <a:spLocks noGrp="1"/>
          </p:cNvSpPr>
          <p:nvPr>
            <p:ph idx="1"/>
          </p:nvPr>
        </p:nvSpPr>
        <p:spPr/>
        <p:txBody>
          <a:bodyPr/>
          <a:lstStyle/>
          <a:p>
            <a:r>
              <a:rPr lang="en-NZ" dirty="0"/>
              <a:t>LTC elections for existing companies, that were previously required to file an income tax return,  electing to be a LTC for the 2021 income year are due 31 March 2020.</a:t>
            </a:r>
          </a:p>
          <a:p>
            <a:r>
              <a:rPr lang="en-NZ" dirty="0"/>
              <a:t>The fully signed and dated election is required before the start of the 2021 income year so for a </a:t>
            </a:r>
            <a:r>
              <a:rPr lang="en-NZ" i="1" dirty="0"/>
              <a:t>standard balance date </a:t>
            </a:r>
            <a:r>
              <a:rPr lang="en-NZ" dirty="0"/>
              <a:t>company it was required by 31 March 2020. </a:t>
            </a:r>
          </a:p>
          <a:p>
            <a:r>
              <a:rPr lang="en-NZ" dirty="0"/>
              <a:t>However the Commissioner can accept late LTC elections if there are exceptional circumstances outside the control of the owners and they are signed and dated in the 2021 income year.  </a:t>
            </a:r>
          </a:p>
          <a:p>
            <a:r>
              <a:rPr lang="en-NZ" dirty="0"/>
              <a:t>For the purposes of LTC elections, the Commissioner considers that COVID-19 is an exceptional circumstance and may allow late elections that are fully signed and dated during the 2021 income year.  It is important to note the election must be filed as soon as possible and not left to later in the year merely for convenience.</a:t>
            </a:r>
          </a:p>
        </p:txBody>
      </p:sp>
      <p:sp>
        <p:nvSpPr>
          <p:cNvPr id="4" name="Text Placeholder 3">
            <a:extLst>
              <a:ext uri="{FF2B5EF4-FFF2-40B4-BE49-F238E27FC236}">
                <a16:creationId xmlns:a16="http://schemas.microsoft.com/office/drawing/2014/main" id="{DBA53F2F-E83B-47DE-B771-991168CFB730}"/>
              </a:ext>
            </a:extLst>
          </p:cNvPr>
          <p:cNvSpPr>
            <a:spLocks noGrp="1"/>
          </p:cNvSpPr>
          <p:nvPr>
            <p:ph type="body" sz="quarter" idx="10"/>
          </p:nvPr>
        </p:nvSpPr>
        <p:spPr/>
        <p:txBody>
          <a:bodyPr/>
          <a:lstStyle/>
          <a:p>
            <a:r>
              <a:rPr lang="en-NZ" dirty="0"/>
              <a:t>Published: 21/04/2020</a:t>
            </a:r>
          </a:p>
        </p:txBody>
      </p:sp>
      <p:sp>
        <p:nvSpPr>
          <p:cNvPr id="5" name="Text Placeholder 4">
            <a:extLst>
              <a:ext uri="{FF2B5EF4-FFF2-40B4-BE49-F238E27FC236}">
                <a16:creationId xmlns:a16="http://schemas.microsoft.com/office/drawing/2014/main" id="{AFF44A87-D479-4CF6-8B90-9796AA7BBD2F}"/>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067599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C86FB-7028-470F-A929-8D1C289964AC}"/>
              </a:ext>
            </a:extLst>
          </p:cNvPr>
          <p:cNvSpPr>
            <a:spLocks noGrp="1"/>
          </p:cNvSpPr>
          <p:nvPr>
            <p:ph type="title"/>
          </p:nvPr>
        </p:nvSpPr>
        <p:spPr/>
        <p:txBody>
          <a:bodyPr/>
          <a:lstStyle/>
          <a:p>
            <a:r>
              <a:rPr lang="en-NZ"/>
              <a:t>Increased Provisional Tax Threshold</a:t>
            </a:r>
          </a:p>
        </p:txBody>
      </p:sp>
      <p:sp>
        <p:nvSpPr>
          <p:cNvPr id="3" name="Text Placeholder 2">
            <a:extLst>
              <a:ext uri="{FF2B5EF4-FFF2-40B4-BE49-F238E27FC236}">
                <a16:creationId xmlns:a16="http://schemas.microsoft.com/office/drawing/2014/main" id="{F0DCF3C9-A806-4477-82ED-693E1A48C692}"/>
              </a:ext>
            </a:extLst>
          </p:cNvPr>
          <p:cNvSpPr>
            <a:spLocks noGrp="1"/>
          </p:cNvSpPr>
          <p:nvPr>
            <p:ph type="body" idx="1"/>
          </p:nvPr>
        </p:nvSpPr>
        <p:spPr/>
        <p:txBody>
          <a:bodyPr/>
          <a:lstStyle/>
          <a:p>
            <a:r>
              <a:rPr lang="en-NZ"/>
              <a:t>Increase in the provisional tax threshold from RIT of $2,500 to RIT of $5,000</a:t>
            </a:r>
          </a:p>
          <a:p>
            <a:endParaRPr lang="en-NZ"/>
          </a:p>
          <a:p>
            <a:pPr lvl="1"/>
            <a:r>
              <a:rPr lang="en-NZ"/>
              <a:t>Effective for the 2020/21 tax year</a:t>
            </a:r>
          </a:p>
        </p:txBody>
      </p:sp>
    </p:spTree>
    <p:extLst>
      <p:ext uri="{BB962C8B-B14F-4D97-AF65-F5344CB8AC3E}">
        <p14:creationId xmlns:p14="http://schemas.microsoft.com/office/powerpoint/2010/main" val="115018337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A979-EFDA-47EF-A996-9863AE5FE7A9}"/>
              </a:ext>
            </a:extLst>
          </p:cNvPr>
          <p:cNvSpPr>
            <a:spLocks noGrp="1"/>
          </p:cNvSpPr>
          <p:nvPr>
            <p:ph type="title"/>
          </p:nvPr>
        </p:nvSpPr>
        <p:spPr/>
        <p:txBody>
          <a:bodyPr/>
          <a:lstStyle/>
          <a:p>
            <a:r>
              <a:rPr lang="en-NZ" dirty="0"/>
              <a:t>LTC elections for EXISTING companies example</a:t>
            </a:r>
          </a:p>
        </p:txBody>
      </p:sp>
      <p:sp>
        <p:nvSpPr>
          <p:cNvPr id="3" name="Content Placeholder 2">
            <a:extLst>
              <a:ext uri="{FF2B5EF4-FFF2-40B4-BE49-F238E27FC236}">
                <a16:creationId xmlns:a16="http://schemas.microsoft.com/office/drawing/2014/main" id="{BDFD22A7-96E8-4E23-A7B6-0EE51D2159F1}"/>
              </a:ext>
            </a:extLst>
          </p:cNvPr>
          <p:cNvSpPr>
            <a:spLocks noGrp="1"/>
          </p:cNvSpPr>
          <p:nvPr>
            <p:ph idx="1"/>
          </p:nvPr>
        </p:nvSpPr>
        <p:spPr/>
        <p:txBody>
          <a:bodyPr/>
          <a:lstStyle/>
          <a:p>
            <a:r>
              <a:rPr lang="en-NZ" dirty="0"/>
              <a:t>Johns Fashion Ltd is an existing company that had filed a 2020 IR4 company tax return and its shareholders and director were intending on electing the company into the LTC regime for the 2021 income year. This election was due by the 31 March 2020; the day before the start of the 2021 income year. </a:t>
            </a:r>
          </a:p>
          <a:p>
            <a:r>
              <a:rPr lang="en-NZ" dirty="0"/>
              <a:t>However, due to COVID-19 the required LTC election form was unable to be completed but was provided to Inland Revenue on 5 May 2020 which was as soon as possible due to COVID-19. </a:t>
            </a:r>
          </a:p>
          <a:p>
            <a:r>
              <a:rPr lang="en-NZ" dirty="0"/>
              <a:t>Johns Fashion </a:t>
            </a:r>
            <a:r>
              <a:rPr lang="en-NZ" dirty="0" err="1"/>
              <a:t>Ltd’s</a:t>
            </a:r>
            <a:r>
              <a:rPr lang="en-NZ" dirty="0"/>
              <a:t> tax agent writes to Inland Revenue and provides details of the exceptional circumstances relating to COVID-19 that prevented the election being made on time.  As the election was filed as soon as possible, the late LTC election is allowed.</a:t>
            </a:r>
          </a:p>
        </p:txBody>
      </p:sp>
      <p:sp>
        <p:nvSpPr>
          <p:cNvPr id="4" name="Text Placeholder 3">
            <a:extLst>
              <a:ext uri="{FF2B5EF4-FFF2-40B4-BE49-F238E27FC236}">
                <a16:creationId xmlns:a16="http://schemas.microsoft.com/office/drawing/2014/main" id="{DBA53F2F-E83B-47DE-B771-991168CFB730}"/>
              </a:ext>
            </a:extLst>
          </p:cNvPr>
          <p:cNvSpPr>
            <a:spLocks noGrp="1"/>
          </p:cNvSpPr>
          <p:nvPr>
            <p:ph type="body" sz="quarter" idx="10"/>
          </p:nvPr>
        </p:nvSpPr>
        <p:spPr/>
        <p:txBody>
          <a:bodyPr/>
          <a:lstStyle/>
          <a:p>
            <a:r>
              <a:rPr lang="en-NZ" dirty="0"/>
              <a:t>Published: 21/04/2020</a:t>
            </a:r>
          </a:p>
        </p:txBody>
      </p:sp>
      <p:sp>
        <p:nvSpPr>
          <p:cNvPr id="5" name="Text Placeholder 4">
            <a:extLst>
              <a:ext uri="{FF2B5EF4-FFF2-40B4-BE49-F238E27FC236}">
                <a16:creationId xmlns:a16="http://schemas.microsoft.com/office/drawing/2014/main" id="{AFF44A87-D479-4CF6-8B90-9796AA7BBD2F}"/>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4BDA7667-4FB7-4BDC-85B7-89D4032BBBE3}"/>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05448936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50CE-AA1D-4A4E-8C99-89AFDE31AA82}"/>
              </a:ext>
            </a:extLst>
          </p:cNvPr>
          <p:cNvSpPr>
            <a:spLocks noGrp="1"/>
          </p:cNvSpPr>
          <p:nvPr>
            <p:ph type="title"/>
          </p:nvPr>
        </p:nvSpPr>
        <p:spPr/>
        <p:txBody>
          <a:bodyPr/>
          <a:lstStyle/>
          <a:p>
            <a:r>
              <a:rPr lang="en-NZ"/>
              <a:t>Subvention payments: due 31 March 2020</a:t>
            </a:r>
          </a:p>
        </p:txBody>
      </p:sp>
      <p:sp>
        <p:nvSpPr>
          <p:cNvPr id="3" name="Content Placeholder 2">
            <a:extLst>
              <a:ext uri="{FF2B5EF4-FFF2-40B4-BE49-F238E27FC236}">
                <a16:creationId xmlns:a16="http://schemas.microsoft.com/office/drawing/2014/main" id="{3B17F6F7-AD0A-46AD-8821-628B260990C2}"/>
              </a:ext>
            </a:extLst>
          </p:cNvPr>
          <p:cNvSpPr>
            <a:spLocks noGrp="1"/>
          </p:cNvSpPr>
          <p:nvPr>
            <p:ph idx="1"/>
          </p:nvPr>
        </p:nvSpPr>
        <p:spPr/>
        <p:txBody>
          <a:bodyPr/>
          <a:lstStyle/>
          <a:p>
            <a:r>
              <a:rPr lang="en-NZ"/>
              <a:t>For a subvention payment to be valid, two conditions must be met:</a:t>
            </a:r>
          </a:p>
          <a:p>
            <a:pPr lvl="1"/>
            <a:r>
              <a:rPr lang="en-NZ"/>
              <a:t>The payment must be made by 31 March 2020;</a:t>
            </a:r>
          </a:p>
          <a:p>
            <a:pPr lvl="1"/>
            <a:r>
              <a:rPr lang="en-NZ"/>
              <a:t>The two companies must provide Inland Revenue with notice of the subvention payment.</a:t>
            </a:r>
          </a:p>
          <a:p>
            <a:pPr lvl="1"/>
            <a:endParaRPr lang="en-NZ"/>
          </a:p>
          <a:p>
            <a:r>
              <a:rPr lang="en-NZ"/>
              <a:t>For subvention payments for the 2019 tax year which would otherwise have been due on 31 March 2020, if the companies:</a:t>
            </a:r>
          </a:p>
          <a:p>
            <a:pPr lvl="1"/>
            <a:r>
              <a:rPr lang="en-NZ"/>
              <a:t>Agree that they intend to make a subvention payment; and</a:t>
            </a:r>
          </a:p>
          <a:p>
            <a:pPr lvl="1"/>
            <a:r>
              <a:rPr lang="en-NZ"/>
              <a:t>File their income tax returns as soon as practicable, but by 31 May 2020 at the latest; and</a:t>
            </a:r>
          </a:p>
          <a:p>
            <a:pPr lvl="1"/>
            <a:r>
              <a:rPr lang="en-NZ"/>
              <a:t>Provide Inland Revenue with notice of the subvention payment by the 31 May 2020</a:t>
            </a:r>
          </a:p>
          <a:p>
            <a:pPr marL="0" indent="0">
              <a:buNone/>
              <a:tabLst>
                <a:tab pos="357188" algn="l"/>
              </a:tabLst>
            </a:pPr>
            <a:r>
              <a:rPr lang="en-NZ"/>
              <a:t>	Inland Revenue will allow the subvention payment.</a:t>
            </a:r>
          </a:p>
          <a:p>
            <a:pPr>
              <a:tabLst>
                <a:tab pos="357188" algn="l"/>
              </a:tabLst>
            </a:pPr>
            <a:endParaRPr lang="en-NZ"/>
          </a:p>
          <a:p>
            <a:pPr>
              <a:tabLst>
                <a:tab pos="357188" algn="l"/>
              </a:tabLst>
            </a:pPr>
            <a:r>
              <a:rPr lang="en-NZ"/>
              <a:t>An example follows on the next slide</a:t>
            </a:r>
          </a:p>
        </p:txBody>
      </p:sp>
      <p:sp>
        <p:nvSpPr>
          <p:cNvPr id="4" name="Text Placeholder 3">
            <a:extLst>
              <a:ext uri="{FF2B5EF4-FFF2-40B4-BE49-F238E27FC236}">
                <a16:creationId xmlns:a16="http://schemas.microsoft.com/office/drawing/2014/main" id="{1EFFCF4D-4D4A-4F12-891F-97C6245682A5}"/>
              </a:ext>
            </a:extLst>
          </p:cNvPr>
          <p:cNvSpPr>
            <a:spLocks noGrp="1"/>
          </p:cNvSpPr>
          <p:nvPr>
            <p:ph type="body" sz="quarter" idx="10"/>
          </p:nvPr>
        </p:nvSpPr>
        <p:spPr/>
        <p:txBody>
          <a:bodyPr/>
          <a:lstStyle/>
          <a:p>
            <a:r>
              <a:rPr lang="en-NZ"/>
              <a:t>Published: 08/04/2020</a:t>
            </a:r>
          </a:p>
        </p:txBody>
      </p:sp>
      <p:sp>
        <p:nvSpPr>
          <p:cNvPr id="5" name="Text Placeholder 4">
            <a:extLst>
              <a:ext uri="{FF2B5EF4-FFF2-40B4-BE49-F238E27FC236}">
                <a16:creationId xmlns:a16="http://schemas.microsoft.com/office/drawing/2014/main" id="{3FDCCA21-1559-426E-9912-3985BC40E524}"/>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301150779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50CE-AA1D-4A4E-8C99-89AFDE31AA82}"/>
              </a:ext>
            </a:extLst>
          </p:cNvPr>
          <p:cNvSpPr>
            <a:spLocks noGrp="1"/>
          </p:cNvSpPr>
          <p:nvPr>
            <p:ph type="title"/>
          </p:nvPr>
        </p:nvSpPr>
        <p:spPr/>
        <p:txBody>
          <a:bodyPr/>
          <a:lstStyle/>
          <a:p>
            <a:r>
              <a:rPr lang="en-NZ" dirty="0"/>
              <a:t>Subvention payments: due 31 March 2020 example</a:t>
            </a:r>
          </a:p>
        </p:txBody>
      </p:sp>
      <p:sp>
        <p:nvSpPr>
          <p:cNvPr id="3" name="Content Placeholder 2">
            <a:extLst>
              <a:ext uri="{FF2B5EF4-FFF2-40B4-BE49-F238E27FC236}">
                <a16:creationId xmlns:a16="http://schemas.microsoft.com/office/drawing/2014/main" id="{3B17F6F7-AD0A-46AD-8821-628B260990C2}"/>
              </a:ext>
            </a:extLst>
          </p:cNvPr>
          <p:cNvSpPr>
            <a:spLocks noGrp="1"/>
          </p:cNvSpPr>
          <p:nvPr>
            <p:ph idx="1"/>
          </p:nvPr>
        </p:nvSpPr>
        <p:spPr/>
        <p:txBody>
          <a:bodyPr/>
          <a:lstStyle/>
          <a:p>
            <a:r>
              <a:rPr lang="en-NZ" sz="1600"/>
              <a:t>Zeus Technologies Group is a group of software companies operating in New Zealand with common ownership and a balance date of 31 March. </a:t>
            </a:r>
          </a:p>
          <a:p>
            <a:r>
              <a:rPr lang="en-NZ" sz="1600"/>
              <a:t>Zeus Technologies Group intends to make a subvention payment between two of its group companies; Z Sales Co Ltd (the profit company) and Z Development Co Ltd (the loss company). The necessary conditions relating to subvention payments have been met. Z Development Co Ltd has agreed to receive a subvention payment from Z Sales Co Ltd in return for Z Sales Co Ltd bearing its tax loss. </a:t>
            </a:r>
          </a:p>
          <a:p>
            <a:r>
              <a:rPr lang="en-NZ" sz="1600"/>
              <a:t>Zeus Technologies Group was due to file its 2019 income tax return by 31 March 2020 as it had an extension of time. However, due to COVID-19 the group was unable to provide its tax agent with its latest tax information and the group was therefore unable to file by 31 March 2020. The Commissioner has indicated that provided Zeus Technologies Group files its return as soon as practicable and before 31 May 2020, any late filing penalties will be waived and the time bar will not be extended (assuming the required conditions are satisfied). </a:t>
            </a:r>
          </a:p>
          <a:p>
            <a:r>
              <a:rPr lang="en-NZ" sz="1600"/>
              <a:t>Similarly, as a result of COVID-19 Zeus Technologies Group was also unable to provide the Commissioner with notice of the subvention payment before the due date of 31 March 2020 and Z Sales Co Ltd did not make the subvention payment to Z Development Co Ltd.</a:t>
            </a:r>
          </a:p>
          <a:p>
            <a:r>
              <a:rPr lang="en-NZ" sz="1600"/>
              <a:t>Zeus Technologies Group files its group tax return on 4 May 2020, including notice of the subvention payment between Z Sales Co Ltd and Z Development Co Ltd. Z Sales Co Ltd makes the subvention payment to Z Development Co Ltd on 4 May 2020 also. As the subvention payment and election (and group tax return) were late as a result of COVID-19 but were made as soon as practicable and before 31 May 2020 the Commissioner will allow the subvention payment.</a:t>
            </a:r>
          </a:p>
        </p:txBody>
      </p:sp>
      <p:sp>
        <p:nvSpPr>
          <p:cNvPr id="4" name="Text Placeholder 3">
            <a:extLst>
              <a:ext uri="{FF2B5EF4-FFF2-40B4-BE49-F238E27FC236}">
                <a16:creationId xmlns:a16="http://schemas.microsoft.com/office/drawing/2014/main" id="{1EFFCF4D-4D4A-4F12-891F-97C6245682A5}"/>
              </a:ext>
            </a:extLst>
          </p:cNvPr>
          <p:cNvSpPr>
            <a:spLocks noGrp="1"/>
          </p:cNvSpPr>
          <p:nvPr>
            <p:ph type="body" sz="quarter" idx="10"/>
          </p:nvPr>
        </p:nvSpPr>
        <p:spPr/>
        <p:txBody>
          <a:bodyPr/>
          <a:lstStyle/>
          <a:p>
            <a:r>
              <a:rPr lang="en-NZ"/>
              <a:t>Published: 08/04/2020</a:t>
            </a:r>
          </a:p>
        </p:txBody>
      </p:sp>
      <p:sp>
        <p:nvSpPr>
          <p:cNvPr id="5" name="Text Placeholder 4">
            <a:extLst>
              <a:ext uri="{FF2B5EF4-FFF2-40B4-BE49-F238E27FC236}">
                <a16:creationId xmlns:a16="http://schemas.microsoft.com/office/drawing/2014/main" id="{3FDCCA21-1559-426E-9912-3985BC40E524}"/>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48385E29-0BD6-49D9-B726-9ADF8ED5B88E}"/>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11626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F4E1E-F1F9-464F-921D-E963278CC6B6}"/>
              </a:ext>
            </a:extLst>
          </p:cNvPr>
          <p:cNvSpPr>
            <a:spLocks noGrp="1"/>
          </p:cNvSpPr>
          <p:nvPr>
            <p:ph type="title"/>
          </p:nvPr>
        </p:nvSpPr>
        <p:spPr/>
        <p:txBody>
          <a:bodyPr/>
          <a:lstStyle/>
          <a:p>
            <a:pPr>
              <a:tabLst>
                <a:tab pos="10221913" algn="l"/>
              </a:tabLst>
            </a:pPr>
            <a:r>
              <a:rPr lang="en-NZ" dirty="0"/>
              <a:t>Additional time for a payment of 2019 beneficiary income	</a:t>
            </a:r>
            <a:r>
              <a:rPr lang="en-NZ" sz="1800" dirty="0"/>
              <a:t>ITA: HC 6</a:t>
            </a:r>
          </a:p>
        </p:txBody>
      </p:sp>
      <p:sp>
        <p:nvSpPr>
          <p:cNvPr id="3" name="Content Placeholder 2">
            <a:extLst>
              <a:ext uri="{FF2B5EF4-FFF2-40B4-BE49-F238E27FC236}">
                <a16:creationId xmlns:a16="http://schemas.microsoft.com/office/drawing/2014/main" id="{BE8E0F8A-FCBC-4ABF-9594-DB7979655AF7}"/>
              </a:ext>
            </a:extLst>
          </p:cNvPr>
          <p:cNvSpPr>
            <a:spLocks noGrp="1"/>
          </p:cNvSpPr>
          <p:nvPr>
            <p:ph idx="1"/>
          </p:nvPr>
        </p:nvSpPr>
        <p:spPr/>
        <p:txBody>
          <a:bodyPr/>
          <a:lstStyle/>
          <a:p>
            <a:r>
              <a:rPr lang="en-NZ" dirty="0"/>
              <a:t>Under section HC 6 of the Income Tax Act 2007, beneficiary income is an amount derived by a trustee in an income year that either vests absolutely in the beneficiary in the income year [section HC 6(1)(a)] or is paid to the beneficiary in the income year or by one of the dates after the end of the income year specified in subsection (1B) [section HC 6(1)(b)].</a:t>
            </a:r>
          </a:p>
          <a:p>
            <a:r>
              <a:rPr lang="en-NZ" dirty="0"/>
              <a:t>The dates referred to in subsection (1B) are the later of 6 months after the end of the income year; or the earlier of when the trustee files the return of income for the income year and the date by which the trustee must file a return of income.</a:t>
            </a:r>
          </a:p>
          <a:p>
            <a:r>
              <a:rPr lang="en-NZ" dirty="0"/>
              <a:t>Therefore, in respect of the 2019 income year, beneficiary income would include amounts paid up to 31 March 2020 if the trust had a tax agent (and therefore an extension of time to file the return).</a:t>
            </a:r>
          </a:p>
          <a:p>
            <a:endParaRPr lang="en-NZ" dirty="0"/>
          </a:p>
          <a:p>
            <a:endParaRPr lang="en-NZ" dirty="0"/>
          </a:p>
        </p:txBody>
      </p:sp>
      <p:sp>
        <p:nvSpPr>
          <p:cNvPr id="4" name="Text Placeholder 3">
            <a:extLst>
              <a:ext uri="{FF2B5EF4-FFF2-40B4-BE49-F238E27FC236}">
                <a16:creationId xmlns:a16="http://schemas.microsoft.com/office/drawing/2014/main" id="{D9B53ED2-A5F7-49ED-B6CB-B42122B7591D}"/>
              </a:ext>
            </a:extLst>
          </p:cNvPr>
          <p:cNvSpPr>
            <a:spLocks noGrp="1"/>
          </p:cNvSpPr>
          <p:nvPr>
            <p:ph type="body" sz="quarter" idx="10"/>
          </p:nvPr>
        </p:nvSpPr>
        <p:spPr>
          <a:xfrm>
            <a:off x="7822097" y="6529388"/>
            <a:ext cx="4369904" cy="328612"/>
          </a:xfrm>
        </p:spPr>
        <p:txBody>
          <a:bodyPr/>
          <a:lstStyle/>
          <a:p>
            <a:r>
              <a:rPr lang="en-NZ" dirty="0"/>
              <a:t>Published: 08/04/2020.  Updated 17/06/2020</a:t>
            </a:r>
          </a:p>
        </p:txBody>
      </p:sp>
      <p:sp>
        <p:nvSpPr>
          <p:cNvPr id="5" name="Text Placeholder 4">
            <a:extLst>
              <a:ext uri="{FF2B5EF4-FFF2-40B4-BE49-F238E27FC236}">
                <a16:creationId xmlns:a16="http://schemas.microsoft.com/office/drawing/2014/main" id="{FD60B7CF-FB85-4279-91CF-1A66E5D37327}"/>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319586161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F4E1E-F1F9-464F-921D-E963278CC6B6}"/>
              </a:ext>
            </a:extLst>
          </p:cNvPr>
          <p:cNvSpPr>
            <a:spLocks noGrp="1"/>
          </p:cNvSpPr>
          <p:nvPr>
            <p:ph type="title"/>
          </p:nvPr>
        </p:nvSpPr>
        <p:spPr/>
        <p:txBody>
          <a:bodyPr/>
          <a:lstStyle/>
          <a:p>
            <a:r>
              <a:rPr lang="en-NZ" dirty="0">
                <a:solidFill>
                  <a:srgbClr val="000000"/>
                </a:solidFill>
              </a:rPr>
              <a:t>Additional time for a payment of 2019 beneficiary income </a:t>
            </a:r>
            <a:r>
              <a:rPr lang="en-NZ" sz="1800" dirty="0">
                <a:solidFill>
                  <a:srgbClr val="000000"/>
                </a:solidFill>
              </a:rPr>
              <a:t>ITA: HC 6</a:t>
            </a:r>
            <a:endParaRPr lang="en-NZ" dirty="0"/>
          </a:p>
        </p:txBody>
      </p:sp>
      <p:sp>
        <p:nvSpPr>
          <p:cNvPr id="3" name="Content Placeholder 2">
            <a:extLst>
              <a:ext uri="{FF2B5EF4-FFF2-40B4-BE49-F238E27FC236}">
                <a16:creationId xmlns:a16="http://schemas.microsoft.com/office/drawing/2014/main" id="{BE8E0F8A-FCBC-4ABF-9594-DB7979655AF7}"/>
              </a:ext>
            </a:extLst>
          </p:cNvPr>
          <p:cNvSpPr>
            <a:spLocks noGrp="1"/>
          </p:cNvSpPr>
          <p:nvPr>
            <p:ph idx="1"/>
          </p:nvPr>
        </p:nvSpPr>
        <p:spPr/>
        <p:txBody>
          <a:bodyPr/>
          <a:lstStyle/>
          <a:p>
            <a:r>
              <a:rPr lang="en-NZ" dirty="0"/>
              <a:t>The Commissioner accepts that a trustee may have missed the 31 March cut-off to make payment to a beneficiary due to either the imposition of COVID-19 response measures or as a consequence of COVID-19.  It is considered that in the context of COVID-19, this would be an unintended consequence of a strict application of </a:t>
            </a:r>
            <a:r>
              <a:rPr lang="en-NZ" dirty="0" err="1"/>
              <a:t>s.HC</a:t>
            </a:r>
            <a:r>
              <a:rPr lang="en-NZ" dirty="0"/>
              <a:t> 6.</a:t>
            </a:r>
          </a:p>
          <a:p>
            <a:r>
              <a:rPr lang="en-NZ" dirty="0"/>
              <a:t>In order to mitigate such unintended consequences, the Commissioner has exercised her power under section 6A of the Tax Administration Act 1994 as follows: </a:t>
            </a:r>
          </a:p>
          <a:p>
            <a:pPr lvl="1"/>
            <a:r>
              <a:rPr lang="en-NZ" dirty="0"/>
              <a:t>Where a trustee of a trust was unable, for the 2019 income year and as a result of either the effects of Covid-19 or those restrictions, to meet the requirements of section HC 6(1B)(b)(ii) of the Income Tax Act 2007 to make payment to a beneficiary, the Commissioner will treat any such payment that is made on or before 15 July 2020 as having met those requirements. </a:t>
            </a:r>
          </a:p>
          <a:p>
            <a:pPr lvl="1"/>
            <a:r>
              <a:rPr lang="en-NZ" dirty="0"/>
              <a:t>Where any such payment is made to a beneficiary, the trustee must advise the beneficiary to take such steps as are necessary to ensure that any income tax assessment already made for the 2019 tax year is amended to include the beneficiary income. </a:t>
            </a:r>
          </a:p>
        </p:txBody>
      </p:sp>
      <p:sp>
        <p:nvSpPr>
          <p:cNvPr id="4" name="Text Placeholder 3">
            <a:extLst>
              <a:ext uri="{FF2B5EF4-FFF2-40B4-BE49-F238E27FC236}">
                <a16:creationId xmlns:a16="http://schemas.microsoft.com/office/drawing/2014/main" id="{D9B53ED2-A5F7-49ED-B6CB-B42122B7591D}"/>
              </a:ext>
            </a:extLst>
          </p:cNvPr>
          <p:cNvSpPr>
            <a:spLocks noGrp="1"/>
          </p:cNvSpPr>
          <p:nvPr>
            <p:ph type="body" sz="quarter" idx="10"/>
          </p:nvPr>
        </p:nvSpPr>
        <p:spPr>
          <a:xfrm>
            <a:off x="7812157" y="6529388"/>
            <a:ext cx="4379843" cy="328612"/>
          </a:xfrm>
        </p:spPr>
        <p:txBody>
          <a:bodyPr/>
          <a:lstStyle/>
          <a:p>
            <a:r>
              <a:rPr lang="en-NZ" dirty="0"/>
              <a:t>Published: 08/04/2020.  Updated 17/06/2020</a:t>
            </a:r>
          </a:p>
        </p:txBody>
      </p:sp>
      <p:sp>
        <p:nvSpPr>
          <p:cNvPr id="5" name="Text Placeholder 4">
            <a:extLst>
              <a:ext uri="{FF2B5EF4-FFF2-40B4-BE49-F238E27FC236}">
                <a16:creationId xmlns:a16="http://schemas.microsoft.com/office/drawing/2014/main" id="{FD60B7CF-FB85-4279-91CF-1A66E5D37327}"/>
              </a:ext>
            </a:extLst>
          </p:cNvPr>
          <p:cNvSpPr>
            <a:spLocks noGrp="1"/>
          </p:cNvSpPr>
          <p:nvPr>
            <p:ph type="body" sz="quarter" idx="11"/>
          </p:nvPr>
        </p:nvSpPr>
        <p:spPr/>
        <p:txBody>
          <a:bodyPr/>
          <a:lstStyle/>
          <a:p>
            <a:r>
              <a:rPr lang="en-NZ"/>
              <a:t>Intended audience: Individuals, Businesses &amp; Intermediaries</a:t>
            </a:r>
          </a:p>
        </p:txBody>
      </p:sp>
    </p:spTree>
    <p:extLst>
      <p:ext uri="{BB962C8B-B14F-4D97-AF65-F5344CB8AC3E}">
        <p14:creationId xmlns:p14="http://schemas.microsoft.com/office/powerpoint/2010/main" val="89972156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C40B7-3402-4B37-AE0A-08F420E39CF9}"/>
              </a:ext>
            </a:extLst>
          </p:cNvPr>
          <p:cNvSpPr>
            <a:spLocks noGrp="1"/>
          </p:cNvSpPr>
          <p:nvPr>
            <p:ph type="title"/>
          </p:nvPr>
        </p:nvSpPr>
        <p:spPr/>
        <p:txBody>
          <a:bodyPr/>
          <a:lstStyle/>
          <a:p>
            <a:r>
              <a:rPr lang="en-NZ"/>
              <a:t>Trading stock valuations: as at 31 March 2020</a:t>
            </a:r>
          </a:p>
        </p:txBody>
      </p:sp>
      <p:sp>
        <p:nvSpPr>
          <p:cNvPr id="3" name="Content Placeholder 2">
            <a:extLst>
              <a:ext uri="{FF2B5EF4-FFF2-40B4-BE49-F238E27FC236}">
                <a16:creationId xmlns:a16="http://schemas.microsoft.com/office/drawing/2014/main" id="{30B04981-00DE-4A38-8BA9-30178A27504B}"/>
              </a:ext>
            </a:extLst>
          </p:cNvPr>
          <p:cNvSpPr>
            <a:spLocks noGrp="1"/>
          </p:cNvSpPr>
          <p:nvPr>
            <p:ph idx="1"/>
          </p:nvPr>
        </p:nvSpPr>
        <p:spPr/>
        <p:txBody>
          <a:bodyPr/>
          <a:lstStyle/>
          <a:p>
            <a:r>
              <a:rPr lang="en-NZ"/>
              <a:t>The Commissioner will allow a late 2020 stocktake, provided it is carried out as soon as practicable and no later than 31 May 2020. The 2020 closing stock figure needs to be reconstructed by adjusting for post-balance date sales and purchases – those made between balance date and the late stocktake date.</a:t>
            </a:r>
          </a:p>
          <a:p>
            <a:r>
              <a:rPr lang="en-NZ"/>
              <a:t>Example:</a:t>
            </a:r>
          </a:p>
          <a:p>
            <a:pPr lvl="1"/>
            <a:r>
              <a:rPr lang="en-NZ"/>
              <a:t>Wiremu’s Home Appliances Ltd sells and repairs kitchen appliances. It has a standard balance date of 31 March. At the end of the 2020 income year, the company was required to value its trading stock. However, as a result of COVID-19, it had to shut down its business and was unable to undertake the stocktake on 31 March 2020.</a:t>
            </a:r>
          </a:p>
          <a:p>
            <a:pPr lvl="1"/>
            <a:r>
              <a:rPr lang="en-NZ"/>
              <a:t>On the 28</a:t>
            </a:r>
            <a:r>
              <a:rPr lang="en-NZ" baseline="30000"/>
              <a:t>th</a:t>
            </a:r>
            <a:r>
              <a:rPr lang="en-NZ"/>
              <a:t> April, the company reopens its business and undertakes a late stocktake. It has kept a record of all amounts of post-balance date sales and purchases. Using the cost valuation method, it adjusts the late stocktake figure (to reconstruct what would have been the amount of closing stock at the end of 2020), by adding back the cost of post-balance date sales and deducting the cost of post-balance date purchases.</a:t>
            </a:r>
          </a:p>
        </p:txBody>
      </p:sp>
      <p:sp>
        <p:nvSpPr>
          <p:cNvPr id="4" name="Text Placeholder 3">
            <a:extLst>
              <a:ext uri="{FF2B5EF4-FFF2-40B4-BE49-F238E27FC236}">
                <a16:creationId xmlns:a16="http://schemas.microsoft.com/office/drawing/2014/main" id="{27D74FC3-73F7-471A-9340-F37AC02DC520}"/>
              </a:ext>
            </a:extLst>
          </p:cNvPr>
          <p:cNvSpPr>
            <a:spLocks noGrp="1"/>
          </p:cNvSpPr>
          <p:nvPr>
            <p:ph type="body" sz="quarter" idx="10"/>
          </p:nvPr>
        </p:nvSpPr>
        <p:spPr/>
        <p:txBody>
          <a:bodyPr/>
          <a:lstStyle/>
          <a:p>
            <a:r>
              <a:rPr lang="en-NZ"/>
              <a:t>Published: 08/04/2020</a:t>
            </a:r>
          </a:p>
        </p:txBody>
      </p:sp>
      <p:sp>
        <p:nvSpPr>
          <p:cNvPr id="5" name="Text Placeholder 4">
            <a:extLst>
              <a:ext uri="{FF2B5EF4-FFF2-40B4-BE49-F238E27FC236}">
                <a16:creationId xmlns:a16="http://schemas.microsoft.com/office/drawing/2014/main" id="{274E1FF8-5184-481E-BC96-AD013E3A2B3D}"/>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856701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12F0C-2B7E-4CFA-9E43-25B7B9709B58}"/>
              </a:ext>
            </a:extLst>
          </p:cNvPr>
          <p:cNvSpPr>
            <a:spLocks noGrp="1"/>
          </p:cNvSpPr>
          <p:nvPr>
            <p:ph type="title"/>
          </p:nvPr>
        </p:nvSpPr>
        <p:spPr/>
        <p:txBody>
          <a:bodyPr/>
          <a:lstStyle/>
          <a:p>
            <a:r>
              <a:rPr lang="en-NZ"/>
              <a:t>Extension to the due date for Basic Compliance Packages </a:t>
            </a:r>
          </a:p>
        </p:txBody>
      </p:sp>
      <p:sp>
        <p:nvSpPr>
          <p:cNvPr id="3" name="Content Placeholder 2">
            <a:extLst>
              <a:ext uri="{FF2B5EF4-FFF2-40B4-BE49-F238E27FC236}">
                <a16:creationId xmlns:a16="http://schemas.microsoft.com/office/drawing/2014/main" id="{2145BB8B-C75C-48CA-AD06-3F29E4A85F0C}"/>
              </a:ext>
            </a:extLst>
          </p:cNvPr>
          <p:cNvSpPr>
            <a:spLocks noGrp="1"/>
          </p:cNvSpPr>
          <p:nvPr>
            <p:ph idx="1"/>
          </p:nvPr>
        </p:nvSpPr>
        <p:spPr/>
        <p:txBody>
          <a:bodyPr/>
          <a:lstStyle/>
          <a:p>
            <a:r>
              <a:rPr lang="en-NZ"/>
              <a:t>We can confirm that the due date for lodging your annual Basic Compliance Package has been extended to 30 June 2020.</a:t>
            </a:r>
          </a:p>
          <a:p>
            <a:endParaRPr lang="en-NZ"/>
          </a:p>
          <a:p>
            <a:r>
              <a:rPr lang="en-NZ"/>
              <a:t>A letter advising of the new due date has been issued to all customers who are required to lodge a Basic Compliance Package this year. </a:t>
            </a:r>
          </a:p>
          <a:p>
            <a:endParaRPr lang="en-NZ"/>
          </a:p>
        </p:txBody>
      </p:sp>
      <p:sp>
        <p:nvSpPr>
          <p:cNvPr id="6" name="Text Placeholder 5">
            <a:extLst>
              <a:ext uri="{FF2B5EF4-FFF2-40B4-BE49-F238E27FC236}">
                <a16:creationId xmlns:a16="http://schemas.microsoft.com/office/drawing/2014/main" id="{BC77098C-AEAC-4996-9356-39F4F0B6D3A7}"/>
              </a:ext>
            </a:extLst>
          </p:cNvPr>
          <p:cNvSpPr>
            <a:spLocks noGrp="1"/>
          </p:cNvSpPr>
          <p:nvPr>
            <p:ph type="body" sz="quarter" idx="10"/>
          </p:nvPr>
        </p:nvSpPr>
        <p:spPr/>
        <p:txBody>
          <a:bodyPr/>
          <a:lstStyle/>
          <a:p>
            <a:r>
              <a:rPr lang="en-NZ"/>
              <a:t>Published: 26/03/2020</a:t>
            </a:r>
          </a:p>
        </p:txBody>
      </p:sp>
      <p:sp>
        <p:nvSpPr>
          <p:cNvPr id="7" name="Text Placeholder 6">
            <a:extLst>
              <a:ext uri="{FF2B5EF4-FFF2-40B4-BE49-F238E27FC236}">
                <a16:creationId xmlns:a16="http://schemas.microsoft.com/office/drawing/2014/main" id="{E66E3055-7437-482A-877E-528AF6F22C0F}"/>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6845746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C950-C3FB-4282-B34C-39668F2B91FB}"/>
              </a:ext>
            </a:extLst>
          </p:cNvPr>
          <p:cNvSpPr>
            <a:spLocks noGrp="1"/>
          </p:cNvSpPr>
          <p:nvPr>
            <p:ph type="title"/>
          </p:nvPr>
        </p:nvSpPr>
        <p:spPr/>
        <p:txBody>
          <a:bodyPr/>
          <a:lstStyle/>
          <a:p>
            <a:r>
              <a:rPr lang="en-NZ"/>
              <a:t>Insurance proceeds</a:t>
            </a:r>
          </a:p>
        </p:txBody>
      </p:sp>
      <p:sp>
        <p:nvSpPr>
          <p:cNvPr id="3" name="Text Placeholder 2">
            <a:extLst>
              <a:ext uri="{FF2B5EF4-FFF2-40B4-BE49-F238E27FC236}">
                <a16:creationId xmlns:a16="http://schemas.microsoft.com/office/drawing/2014/main" id="{734C1FCE-A93B-446D-BDAF-1A94C85BB237}"/>
              </a:ext>
            </a:extLst>
          </p:cNvPr>
          <p:cNvSpPr>
            <a:spLocks noGrp="1"/>
          </p:cNvSpPr>
          <p:nvPr>
            <p:ph type="body" idx="1"/>
          </p:nvPr>
        </p:nvSpPr>
        <p:spPr/>
        <p:txBody>
          <a:bodyPr/>
          <a:lstStyle/>
          <a:p>
            <a:r>
              <a:rPr lang="en-NZ" dirty="0"/>
              <a:t>Individuals</a:t>
            </a:r>
          </a:p>
          <a:p>
            <a:pPr lvl="1"/>
            <a:r>
              <a:rPr lang="en-NZ" dirty="0"/>
              <a:t>Income protection insurance</a:t>
            </a:r>
          </a:p>
          <a:p>
            <a:pPr lvl="1"/>
            <a:r>
              <a:rPr lang="en-NZ" dirty="0"/>
              <a:t>Personal sickness insurance</a:t>
            </a:r>
          </a:p>
          <a:p>
            <a:endParaRPr lang="en-NZ" dirty="0"/>
          </a:p>
          <a:p>
            <a:r>
              <a:rPr lang="en-NZ" dirty="0"/>
              <a:t>Businesses</a:t>
            </a:r>
          </a:p>
          <a:p>
            <a:pPr lvl="1"/>
            <a:r>
              <a:rPr lang="en-NZ" dirty="0"/>
              <a:t>Income tax </a:t>
            </a:r>
          </a:p>
          <a:p>
            <a:pPr lvl="1"/>
            <a:r>
              <a:rPr lang="en-NZ" dirty="0"/>
              <a:t>GST</a:t>
            </a:r>
          </a:p>
        </p:txBody>
      </p:sp>
    </p:spTree>
    <p:extLst>
      <p:ext uri="{BB962C8B-B14F-4D97-AF65-F5344CB8AC3E}">
        <p14:creationId xmlns:p14="http://schemas.microsoft.com/office/powerpoint/2010/main" val="3272541004"/>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86DC-725C-43B4-9D42-2374CDB7D43E}"/>
              </a:ext>
            </a:extLst>
          </p:cNvPr>
          <p:cNvSpPr>
            <a:spLocks noGrp="1"/>
          </p:cNvSpPr>
          <p:nvPr>
            <p:ph type="title"/>
          </p:nvPr>
        </p:nvSpPr>
        <p:spPr/>
        <p:txBody>
          <a:bodyPr/>
          <a:lstStyle/>
          <a:p>
            <a:pPr>
              <a:tabLst>
                <a:tab pos="9324975" algn="l"/>
              </a:tabLst>
            </a:pPr>
            <a:r>
              <a:rPr lang="en-NZ"/>
              <a:t>Individual insurance polices	</a:t>
            </a:r>
            <a:r>
              <a:rPr lang="en-NZ" sz="1800"/>
              <a:t>ITA: CE 11, CA 1(2)</a:t>
            </a:r>
          </a:p>
        </p:txBody>
      </p:sp>
      <p:sp>
        <p:nvSpPr>
          <p:cNvPr id="3" name="Content Placeholder 2">
            <a:extLst>
              <a:ext uri="{FF2B5EF4-FFF2-40B4-BE49-F238E27FC236}">
                <a16:creationId xmlns:a16="http://schemas.microsoft.com/office/drawing/2014/main" id="{A34BA485-6E51-480C-81A8-C4FE740312AD}"/>
              </a:ext>
            </a:extLst>
          </p:cNvPr>
          <p:cNvSpPr>
            <a:spLocks noGrp="1"/>
          </p:cNvSpPr>
          <p:nvPr>
            <p:ph idx="1"/>
          </p:nvPr>
        </p:nvSpPr>
        <p:spPr/>
        <p:txBody>
          <a:bodyPr/>
          <a:lstStyle/>
          <a:p>
            <a:r>
              <a:rPr lang="en-NZ"/>
              <a:t>Whether or not payments from an insurance policy are taxable will always depend on the exact terms of the policy, however in most instances the following applies:</a:t>
            </a:r>
          </a:p>
          <a:p>
            <a:endParaRPr lang="en-NZ"/>
          </a:p>
          <a:p>
            <a:r>
              <a:rPr lang="en-NZ"/>
              <a:t>Income protection insurance</a:t>
            </a:r>
            <a:br>
              <a:rPr lang="en-NZ"/>
            </a:br>
            <a:r>
              <a:rPr lang="en-NZ"/>
              <a:t>Amounts paid out under income protection insurance policies will be income to the recipient.</a:t>
            </a:r>
          </a:p>
          <a:p>
            <a:endParaRPr lang="en-NZ"/>
          </a:p>
          <a:p>
            <a:r>
              <a:rPr lang="en-NZ"/>
              <a:t>Personal sickness insurance</a:t>
            </a:r>
            <a:br>
              <a:rPr lang="en-NZ"/>
            </a:br>
            <a:r>
              <a:rPr lang="en-NZ"/>
              <a:t>Amounts paid out under personal sickness insurance policies will be income only if they are income under ordinary concepts, but are generally exempt where the amount paid out is not calculated with reference to loss of earnings.</a:t>
            </a:r>
          </a:p>
        </p:txBody>
      </p:sp>
      <p:sp>
        <p:nvSpPr>
          <p:cNvPr id="6" name="Text Placeholder 5">
            <a:extLst>
              <a:ext uri="{FF2B5EF4-FFF2-40B4-BE49-F238E27FC236}">
                <a16:creationId xmlns:a16="http://schemas.microsoft.com/office/drawing/2014/main" id="{44BCE70D-957F-44E3-A91B-B7F8CB266CBC}"/>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74A3A554-8C51-4452-87DD-6E6CFD650367}"/>
              </a:ext>
            </a:extLst>
          </p:cNvPr>
          <p:cNvSpPr>
            <a:spLocks noGrp="1"/>
          </p:cNvSpPr>
          <p:nvPr>
            <p:ph type="body" sz="quarter" idx="11"/>
          </p:nvPr>
        </p:nvSpPr>
        <p:spPr/>
        <p:txBody>
          <a:bodyPr/>
          <a:lstStyle/>
          <a:p>
            <a:r>
              <a:rPr lang="en-NZ"/>
              <a:t>Intended audience: Individuals &amp; Intermediaries</a:t>
            </a:r>
          </a:p>
        </p:txBody>
      </p:sp>
    </p:spTree>
    <p:extLst>
      <p:ext uri="{BB962C8B-B14F-4D97-AF65-F5344CB8AC3E}">
        <p14:creationId xmlns:p14="http://schemas.microsoft.com/office/powerpoint/2010/main" val="289524499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72C73-6520-4727-A642-36409D1B8E5E}"/>
              </a:ext>
            </a:extLst>
          </p:cNvPr>
          <p:cNvSpPr>
            <a:spLocks noGrp="1"/>
          </p:cNvSpPr>
          <p:nvPr>
            <p:ph type="title"/>
          </p:nvPr>
        </p:nvSpPr>
        <p:spPr/>
        <p:txBody>
          <a:bodyPr/>
          <a:lstStyle/>
          <a:p>
            <a:pPr>
              <a:tabLst>
                <a:tab pos="8880475" algn="l"/>
              </a:tabLst>
            </a:pPr>
            <a:r>
              <a:rPr lang="en-NZ" dirty="0"/>
              <a:t>Business insurance policies	</a:t>
            </a:r>
            <a:r>
              <a:rPr lang="en-NZ" sz="1800" dirty="0"/>
              <a:t>ITA: CG 5B. GSTA: 5(13)</a:t>
            </a:r>
          </a:p>
        </p:txBody>
      </p:sp>
      <p:sp>
        <p:nvSpPr>
          <p:cNvPr id="3" name="Content Placeholder 2">
            <a:extLst>
              <a:ext uri="{FF2B5EF4-FFF2-40B4-BE49-F238E27FC236}">
                <a16:creationId xmlns:a16="http://schemas.microsoft.com/office/drawing/2014/main" id="{4DBD4813-BDFE-4D23-8438-1CBC72641FFE}"/>
              </a:ext>
            </a:extLst>
          </p:cNvPr>
          <p:cNvSpPr>
            <a:spLocks noGrp="1"/>
          </p:cNvSpPr>
          <p:nvPr>
            <p:ph idx="1"/>
          </p:nvPr>
        </p:nvSpPr>
        <p:spPr/>
        <p:txBody>
          <a:bodyPr/>
          <a:lstStyle/>
          <a:p>
            <a:r>
              <a:rPr lang="en-NZ" dirty="0"/>
              <a:t>Any insurance or compensation amounts received are income if:</a:t>
            </a:r>
          </a:p>
          <a:p>
            <a:pPr lvl="1"/>
            <a:r>
              <a:rPr lang="en-NZ" dirty="0"/>
              <a:t>Received in relation to an interruption or impairment of business activities resulting from an event; and</a:t>
            </a:r>
          </a:p>
          <a:p>
            <a:pPr lvl="1"/>
            <a:r>
              <a:rPr lang="en-NZ" dirty="0"/>
              <a:t>Is attributable to a loss of income that the business would have otherwise derived.</a:t>
            </a:r>
          </a:p>
          <a:p>
            <a:r>
              <a:rPr lang="en-NZ" dirty="0"/>
              <a:t>The income can be allocated to the later of:</a:t>
            </a:r>
          </a:p>
          <a:p>
            <a:pPr lvl="1"/>
            <a:r>
              <a:rPr lang="en-NZ" dirty="0"/>
              <a:t>The income year that the replaced income relates to; or</a:t>
            </a:r>
          </a:p>
          <a:p>
            <a:pPr lvl="1"/>
            <a:r>
              <a:rPr lang="en-NZ" dirty="0"/>
              <a:t>The year in which the amount is received or is able to be reasonably estimated.</a:t>
            </a:r>
          </a:p>
          <a:p>
            <a:r>
              <a:rPr lang="en-NZ" dirty="0"/>
              <a:t>In practical terms this means that loss of income insurance is taxable, but if received prior to 31 March 2020 it can be spread if it relates to income that would have been derived after 31 March (the 2021 year)</a:t>
            </a:r>
          </a:p>
          <a:p>
            <a:r>
              <a:rPr lang="en-NZ" dirty="0"/>
              <a:t>Receipts of insurance for loss of income are deemed to be in the course or furtherance of a taxable activity and are therefore subject to GST.</a:t>
            </a:r>
          </a:p>
          <a:p>
            <a:endParaRPr lang="en-NZ" dirty="0"/>
          </a:p>
        </p:txBody>
      </p:sp>
      <p:sp>
        <p:nvSpPr>
          <p:cNvPr id="6" name="Text Placeholder 5">
            <a:extLst>
              <a:ext uri="{FF2B5EF4-FFF2-40B4-BE49-F238E27FC236}">
                <a16:creationId xmlns:a16="http://schemas.microsoft.com/office/drawing/2014/main" id="{65B91B79-4BBE-4EBD-8AC2-8418BD301A71}"/>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92B64342-24A7-4A2D-9CE5-5F0D1734A2D4}"/>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73522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46C9-1BDA-4CBC-905A-9E8D950A2A7C}"/>
              </a:ext>
            </a:extLst>
          </p:cNvPr>
          <p:cNvSpPr>
            <a:spLocks noGrp="1"/>
          </p:cNvSpPr>
          <p:nvPr>
            <p:ph type="title"/>
          </p:nvPr>
        </p:nvSpPr>
        <p:spPr/>
        <p:txBody>
          <a:bodyPr/>
          <a:lstStyle/>
          <a:p>
            <a:r>
              <a:rPr lang="en-NZ"/>
              <a:t>Increase in the provisional tax threshold</a:t>
            </a:r>
          </a:p>
        </p:txBody>
      </p:sp>
      <p:sp>
        <p:nvSpPr>
          <p:cNvPr id="3" name="Content Placeholder 2">
            <a:extLst>
              <a:ext uri="{FF2B5EF4-FFF2-40B4-BE49-F238E27FC236}">
                <a16:creationId xmlns:a16="http://schemas.microsoft.com/office/drawing/2014/main" id="{B4AE615D-157F-49F3-AFC8-89C63A5FB245}"/>
              </a:ext>
            </a:extLst>
          </p:cNvPr>
          <p:cNvSpPr>
            <a:spLocks noGrp="1"/>
          </p:cNvSpPr>
          <p:nvPr>
            <p:ph idx="1"/>
          </p:nvPr>
        </p:nvSpPr>
        <p:spPr/>
        <p:txBody>
          <a:bodyPr/>
          <a:lstStyle/>
          <a:p>
            <a:r>
              <a:rPr lang="en-NZ"/>
              <a:t>The Bill increases the provisional tax threshold from residual income tax of $2,500 to $5,000 from the 2020/2021 tax year.  </a:t>
            </a:r>
          </a:p>
          <a:p>
            <a:r>
              <a:rPr lang="en-NZ"/>
              <a:t>As a result, returns filed for the 2020 tax year will only generate a provisional tax assessment if the RIT is over $5,000.</a:t>
            </a:r>
          </a:p>
          <a:p>
            <a:r>
              <a:rPr lang="en-NZ"/>
              <a:t>Increasing the threshold for having to pay provisional tax from $2,500 to $5,000 allows more small taxpayers to delay paying their taxes to the end of the year. </a:t>
            </a:r>
          </a:p>
          <a:p>
            <a:r>
              <a:rPr lang="en-NZ"/>
              <a:t>This means they have until 7 February, following the year they file, to pay their tax bill, instead of having to pay in instalments throughout the year. </a:t>
            </a:r>
          </a:p>
          <a:p>
            <a:r>
              <a:rPr lang="en-NZ"/>
              <a:t>This lowers compliance costs for smaller taxpayers and allows them to retain cash for longer.</a:t>
            </a:r>
          </a:p>
          <a:p>
            <a:r>
              <a:rPr lang="en-NZ"/>
              <a:t>Find out more on our website: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Provisional tax</a:t>
            </a:r>
            <a:endParaRPr lang="en-NZ">
              <a:solidFill>
                <a:schemeClr val="accent1">
                  <a:lumMod val="50000"/>
                </a:schemeClr>
              </a:solidFill>
            </a:endParaRPr>
          </a:p>
          <a:p>
            <a:endParaRPr lang="en-NZ"/>
          </a:p>
        </p:txBody>
      </p:sp>
      <p:sp>
        <p:nvSpPr>
          <p:cNvPr id="6" name="Text Placeholder 5">
            <a:extLst>
              <a:ext uri="{FF2B5EF4-FFF2-40B4-BE49-F238E27FC236}">
                <a16:creationId xmlns:a16="http://schemas.microsoft.com/office/drawing/2014/main" id="{33C36531-1095-48E2-B260-D911A3CF9238}"/>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92CEA765-3758-4E52-944F-996F4545393B}"/>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3854483230"/>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03B51B-D382-4AA2-802D-8B031B428397}"/>
              </a:ext>
            </a:extLst>
          </p:cNvPr>
          <p:cNvSpPr>
            <a:spLocks noGrp="1"/>
          </p:cNvSpPr>
          <p:nvPr>
            <p:ph type="title"/>
          </p:nvPr>
        </p:nvSpPr>
        <p:spPr/>
        <p:txBody>
          <a:bodyPr/>
          <a:lstStyle/>
          <a:p>
            <a:r>
              <a:rPr lang="en-NZ"/>
              <a:t>Goods &amp; Services Tax</a:t>
            </a:r>
          </a:p>
        </p:txBody>
      </p:sp>
      <p:sp>
        <p:nvSpPr>
          <p:cNvPr id="5" name="Text Placeholder 4">
            <a:extLst>
              <a:ext uri="{FF2B5EF4-FFF2-40B4-BE49-F238E27FC236}">
                <a16:creationId xmlns:a16="http://schemas.microsoft.com/office/drawing/2014/main" id="{CA7BA70C-AEB1-4466-9B35-E9E8586F1F32}"/>
              </a:ext>
            </a:extLst>
          </p:cNvPr>
          <p:cNvSpPr>
            <a:spLocks noGrp="1"/>
          </p:cNvSpPr>
          <p:nvPr>
            <p:ph type="body" idx="1"/>
          </p:nvPr>
        </p:nvSpPr>
        <p:spPr/>
        <p:txBody>
          <a:bodyPr/>
          <a:lstStyle/>
          <a:p>
            <a:r>
              <a:rPr lang="en-NZ" dirty="0"/>
              <a:t>GST on cancelled supplies</a:t>
            </a:r>
          </a:p>
          <a:p>
            <a:pPr lvl="1"/>
            <a:endParaRPr lang="en-NZ" dirty="0"/>
          </a:p>
          <a:p>
            <a:r>
              <a:rPr lang="en-NZ" dirty="0"/>
              <a:t>GST adjustments for change in asset use </a:t>
            </a:r>
          </a:p>
          <a:p>
            <a:pPr lvl="1"/>
            <a:endParaRPr lang="en-NZ" dirty="0"/>
          </a:p>
          <a:p>
            <a:r>
              <a:rPr lang="en-NZ" dirty="0"/>
              <a:t>GST registration cancellations</a:t>
            </a:r>
          </a:p>
          <a:p>
            <a:pPr lvl="1"/>
            <a:endParaRPr lang="en-NZ" dirty="0"/>
          </a:p>
          <a:p>
            <a:r>
              <a:rPr lang="en-NZ" dirty="0"/>
              <a:t>Extended period for zero-rating of exported goods</a:t>
            </a:r>
          </a:p>
          <a:p>
            <a:pPr lvl="1"/>
            <a:endParaRPr lang="en-NZ" dirty="0"/>
          </a:p>
          <a:p>
            <a:r>
              <a:rPr lang="en-NZ" dirty="0"/>
              <a:t>Changing filing frequency</a:t>
            </a:r>
          </a:p>
        </p:txBody>
      </p:sp>
    </p:spTree>
    <p:extLst>
      <p:ext uri="{BB962C8B-B14F-4D97-AF65-F5344CB8AC3E}">
        <p14:creationId xmlns:p14="http://schemas.microsoft.com/office/powerpoint/2010/main" val="1284530011"/>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6CF08-5ED7-4D80-9444-4999D58B7788}"/>
              </a:ext>
            </a:extLst>
          </p:cNvPr>
          <p:cNvSpPr>
            <a:spLocks noGrp="1"/>
          </p:cNvSpPr>
          <p:nvPr>
            <p:ph type="title"/>
          </p:nvPr>
        </p:nvSpPr>
        <p:spPr/>
        <p:txBody>
          <a:bodyPr/>
          <a:lstStyle/>
          <a:p>
            <a:r>
              <a:rPr lang="en-NZ"/>
              <a:t>GST on cancelled supplies</a:t>
            </a:r>
          </a:p>
        </p:txBody>
      </p:sp>
      <p:sp>
        <p:nvSpPr>
          <p:cNvPr id="3" name="Content Placeholder 2">
            <a:extLst>
              <a:ext uri="{FF2B5EF4-FFF2-40B4-BE49-F238E27FC236}">
                <a16:creationId xmlns:a16="http://schemas.microsoft.com/office/drawing/2014/main" id="{14923565-E3A6-442B-BB08-9BF5901223DA}"/>
              </a:ext>
            </a:extLst>
          </p:cNvPr>
          <p:cNvSpPr>
            <a:spLocks noGrp="1"/>
          </p:cNvSpPr>
          <p:nvPr>
            <p:ph idx="1"/>
          </p:nvPr>
        </p:nvSpPr>
        <p:spPr/>
        <p:txBody>
          <a:bodyPr/>
          <a:lstStyle/>
          <a:p>
            <a:r>
              <a:rPr lang="en-NZ"/>
              <a:t>If you have returned GST on a supply that is subsequently cancelled, an entitlement to a GST adjustment arises in the period in which it becomes clear that the output tax returned is incorrect, e.g. the period in which the reimbursement was made.  </a:t>
            </a:r>
          </a:p>
          <a:p>
            <a:endParaRPr lang="en-NZ"/>
          </a:p>
          <a:p>
            <a:r>
              <a:rPr lang="en-NZ"/>
              <a:t>Where a tax invoice was originally issued for the supply, a credit note for the cancellation of the supply will also need to be raised to support any GST adjustment made. </a:t>
            </a:r>
          </a:p>
          <a:p>
            <a:endParaRPr lang="en-NZ"/>
          </a:p>
          <a:p>
            <a:r>
              <a:rPr lang="en-NZ"/>
              <a:t>If, as a result of the cancellation of significant or multiple supplies, you make a claim for loss of income (or similar) insurance, the receipt of any insurance pay-out will be subject to GST as it is a deemed supply under section 5(13) of the GST Act.</a:t>
            </a:r>
          </a:p>
        </p:txBody>
      </p:sp>
      <p:sp>
        <p:nvSpPr>
          <p:cNvPr id="6" name="Text Placeholder 5">
            <a:extLst>
              <a:ext uri="{FF2B5EF4-FFF2-40B4-BE49-F238E27FC236}">
                <a16:creationId xmlns:a16="http://schemas.microsoft.com/office/drawing/2014/main" id="{D8A2B5EF-B952-4F87-99E9-1EA22984E61D}"/>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221C4E1A-1766-4FCE-BEE3-E446F2FAC705}"/>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146051689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2D3B-3B85-430C-87C9-C170AE8C3C31}"/>
              </a:ext>
            </a:extLst>
          </p:cNvPr>
          <p:cNvSpPr>
            <a:spLocks noGrp="1"/>
          </p:cNvSpPr>
          <p:nvPr>
            <p:ph type="title"/>
          </p:nvPr>
        </p:nvSpPr>
        <p:spPr/>
        <p:txBody>
          <a:bodyPr/>
          <a:lstStyle/>
          <a:p>
            <a:r>
              <a:rPr lang="en-NZ"/>
              <a:t>GST adjustments for change in asset use </a:t>
            </a:r>
          </a:p>
        </p:txBody>
      </p:sp>
      <p:sp>
        <p:nvSpPr>
          <p:cNvPr id="3" name="Content Placeholder 2">
            <a:extLst>
              <a:ext uri="{FF2B5EF4-FFF2-40B4-BE49-F238E27FC236}">
                <a16:creationId xmlns:a16="http://schemas.microsoft.com/office/drawing/2014/main" id="{B5A8B057-0413-450F-B110-BC71708589FF}"/>
              </a:ext>
            </a:extLst>
          </p:cNvPr>
          <p:cNvSpPr>
            <a:spLocks noGrp="1"/>
          </p:cNvSpPr>
          <p:nvPr>
            <p:ph idx="1"/>
          </p:nvPr>
        </p:nvSpPr>
        <p:spPr/>
        <p:txBody>
          <a:bodyPr/>
          <a:lstStyle/>
          <a:p>
            <a:r>
              <a:rPr lang="en-NZ"/>
              <a:t>If a particular asset is not being used at all for a period of time e.g. during the COVID-19 alert level 4 period then there are unlikely to be any change of use or apportionment adjustments required for GST purposes.  </a:t>
            </a:r>
          </a:p>
          <a:p>
            <a:endParaRPr lang="en-NZ"/>
          </a:p>
          <a:p>
            <a:r>
              <a:rPr lang="en-NZ"/>
              <a:t>If an asset e.g. a vehicle, is used both for business and private purposes and an actual use calculation is above the threshold to require an adjustment at the end of an adjustment period, primarily due to the fact that the asset could not be used for normal business use during the COVID-19 alert level 4 period, IR will apply a practical approach in accepting calculations that provide a fair and reasonable result in the circumstances. </a:t>
            </a:r>
          </a:p>
        </p:txBody>
      </p:sp>
      <p:sp>
        <p:nvSpPr>
          <p:cNvPr id="6" name="Text Placeholder 5">
            <a:extLst>
              <a:ext uri="{FF2B5EF4-FFF2-40B4-BE49-F238E27FC236}">
                <a16:creationId xmlns:a16="http://schemas.microsoft.com/office/drawing/2014/main" id="{F5238E83-80A2-4FAF-A8C0-7F612D1CCCEB}"/>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3BC7A92F-6F78-4478-8CC9-5C94AAF29243}"/>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51766688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A198-B8B5-4D0F-BD74-34CBAAC98FE9}"/>
              </a:ext>
            </a:extLst>
          </p:cNvPr>
          <p:cNvSpPr>
            <a:spLocks noGrp="1"/>
          </p:cNvSpPr>
          <p:nvPr>
            <p:ph type="title"/>
          </p:nvPr>
        </p:nvSpPr>
        <p:spPr/>
        <p:txBody>
          <a:bodyPr/>
          <a:lstStyle/>
          <a:p>
            <a:r>
              <a:rPr lang="en-NZ"/>
              <a:t>GST registration cancellations</a:t>
            </a:r>
          </a:p>
        </p:txBody>
      </p:sp>
      <p:sp>
        <p:nvSpPr>
          <p:cNvPr id="3" name="Content Placeholder 2">
            <a:extLst>
              <a:ext uri="{FF2B5EF4-FFF2-40B4-BE49-F238E27FC236}">
                <a16:creationId xmlns:a16="http://schemas.microsoft.com/office/drawing/2014/main" id="{A0A544D1-01AD-4E48-9C5D-582713C23904}"/>
              </a:ext>
            </a:extLst>
          </p:cNvPr>
          <p:cNvSpPr>
            <a:spLocks noGrp="1"/>
          </p:cNvSpPr>
          <p:nvPr>
            <p:ph idx="1"/>
          </p:nvPr>
        </p:nvSpPr>
        <p:spPr/>
        <p:txBody>
          <a:bodyPr/>
          <a:lstStyle/>
          <a:p>
            <a:r>
              <a:rPr lang="en-NZ" sz="2200"/>
              <a:t>If your business shuts down due to the COVID-19 Alert Level-4 situation you may need to de-register from GST.</a:t>
            </a:r>
          </a:p>
          <a:p>
            <a:r>
              <a:rPr lang="en-NZ" sz="2200"/>
              <a:t>If a taxable activity has ceased the registered person should seek de-registration within 21 days of cessation.  However, whether or not a taxable activity has ceased will depend on the facts of each case.  </a:t>
            </a:r>
          </a:p>
          <a:p>
            <a:r>
              <a:rPr lang="en-NZ" sz="2200"/>
              <a:t>After a period of making regular or frequent taxable supplies, making no taxable supplies for a 12-month period may be indicative of the taxable activity having ceased but it will depend on what other activities relating to those supplies or future intended supplies has occurred or will occur.  For example, things done in relation to ending the taxable activity such as closing down operations or honouring warranty obligations for prior supplies are part of the taxable activity.  </a:t>
            </a:r>
          </a:p>
          <a:p>
            <a:r>
              <a:rPr lang="en-NZ" sz="2200"/>
              <a:t>Where a taxable activity has ceased and de-registration is appropriate, de-registration adjustments to return GST on any assets retained from the activity will be required</a:t>
            </a:r>
          </a:p>
          <a:p>
            <a:endParaRPr lang="en-NZ" sz="2200"/>
          </a:p>
        </p:txBody>
      </p:sp>
      <p:sp>
        <p:nvSpPr>
          <p:cNvPr id="6" name="Text Placeholder 5">
            <a:extLst>
              <a:ext uri="{FF2B5EF4-FFF2-40B4-BE49-F238E27FC236}">
                <a16:creationId xmlns:a16="http://schemas.microsoft.com/office/drawing/2014/main" id="{CE7C4578-B988-490B-9BDC-E88DD87B1671}"/>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BB8B9989-FE65-4A83-8B5C-07794392B48D}"/>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41125558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2381F-A4E2-4483-9B47-D62C3D1EF3B6}"/>
              </a:ext>
            </a:extLst>
          </p:cNvPr>
          <p:cNvSpPr>
            <a:spLocks noGrp="1"/>
          </p:cNvSpPr>
          <p:nvPr>
            <p:ph type="title"/>
          </p:nvPr>
        </p:nvSpPr>
        <p:spPr/>
        <p:txBody>
          <a:bodyPr/>
          <a:lstStyle/>
          <a:p>
            <a:r>
              <a:rPr lang="en-NZ" dirty="0"/>
              <a:t>Extended period for zero-rating of exported goods</a:t>
            </a:r>
          </a:p>
        </p:txBody>
      </p:sp>
      <p:sp>
        <p:nvSpPr>
          <p:cNvPr id="3" name="Content Placeholder 2">
            <a:extLst>
              <a:ext uri="{FF2B5EF4-FFF2-40B4-BE49-F238E27FC236}">
                <a16:creationId xmlns:a16="http://schemas.microsoft.com/office/drawing/2014/main" id="{18092224-98F5-4833-9765-B75686300273}"/>
              </a:ext>
            </a:extLst>
          </p:cNvPr>
          <p:cNvSpPr>
            <a:spLocks noGrp="1"/>
          </p:cNvSpPr>
          <p:nvPr>
            <p:ph idx="1"/>
          </p:nvPr>
        </p:nvSpPr>
        <p:spPr/>
        <p:txBody>
          <a:bodyPr/>
          <a:lstStyle/>
          <a:p>
            <a:r>
              <a:rPr lang="en-NZ" sz="2200" dirty="0"/>
              <a:t>Ordinarily, a supply of goods is zero-rated for GST if the goods are exported by the supplier within 28 days of the time of supply or a longer period if the Commissioner grants this.  </a:t>
            </a:r>
          </a:p>
          <a:p>
            <a:r>
              <a:rPr lang="en-NZ" sz="2200" dirty="0"/>
              <a:t>Inland Revenue understands that many customers may not be able to meet the 28-day period in s 11(4) of the Goods and Services Tax Act 1985 (“GSTA”) to export goods at a zero-rate.</a:t>
            </a:r>
          </a:p>
          <a:p>
            <a:r>
              <a:rPr lang="en-NZ" sz="2200" dirty="0"/>
              <a:t>The Commissioner already has discretion to extend the 28-day period under s 11(5) of the GSTA. However, customers affected by COVID-19 will have a 3 month extension to this period for export without needing to make an application to Inland Revenue.</a:t>
            </a:r>
          </a:p>
          <a:p>
            <a:r>
              <a:rPr lang="en-NZ" sz="2200" dirty="0"/>
              <a:t>The 3 month extension starts on the day the 28-day period expires and applies to a supply of goods up to and including 31 July 2020. Further extensions may be considered on a case by case basis by following the normal procedure and application under s 11(5) of the GSTA.</a:t>
            </a:r>
          </a:p>
          <a:p>
            <a:r>
              <a:rPr lang="en-NZ" sz="2200" dirty="0"/>
              <a:t>The following four examples illustrate how the extension will apply. Further detail can be found on our website: </a:t>
            </a:r>
            <a:r>
              <a:rPr lang="en-NZ" sz="2200" dirty="0">
                <a:hlinkClick r:id="rId2"/>
              </a:rPr>
              <a:t>COVID-19 Extended period for zero-rating exported goods</a:t>
            </a:r>
            <a:r>
              <a:rPr lang="en-NZ" sz="2200" dirty="0"/>
              <a:t>. </a:t>
            </a:r>
          </a:p>
          <a:p>
            <a:endParaRPr lang="en-NZ" sz="2200" dirty="0"/>
          </a:p>
        </p:txBody>
      </p:sp>
      <p:sp>
        <p:nvSpPr>
          <p:cNvPr id="4" name="Text Placeholder 3">
            <a:extLst>
              <a:ext uri="{FF2B5EF4-FFF2-40B4-BE49-F238E27FC236}">
                <a16:creationId xmlns:a16="http://schemas.microsoft.com/office/drawing/2014/main" id="{5DD9E3A0-6CCD-4E02-942B-3E9B20C374D2}"/>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B004A987-2A45-4EB6-B075-5AB5D56094B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06062959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34C0-DAD7-47EF-876E-EC54ED540D46}"/>
              </a:ext>
            </a:extLst>
          </p:cNvPr>
          <p:cNvSpPr>
            <a:spLocks noGrp="1"/>
          </p:cNvSpPr>
          <p:nvPr>
            <p:ph type="title"/>
          </p:nvPr>
        </p:nvSpPr>
        <p:spPr/>
        <p:txBody>
          <a:bodyPr/>
          <a:lstStyle/>
          <a:p>
            <a:r>
              <a:rPr lang="en-NZ" dirty="0"/>
              <a:t>Example: Automatic 3-month extension from expiry of 28-days</a:t>
            </a:r>
          </a:p>
        </p:txBody>
      </p:sp>
      <p:sp>
        <p:nvSpPr>
          <p:cNvPr id="3" name="Content Placeholder 2">
            <a:extLst>
              <a:ext uri="{FF2B5EF4-FFF2-40B4-BE49-F238E27FC236}">
                <a16:creationId xmlns:a16="http://schemas.microsoft.com/office/drawing/2014/main" id="{69618E35-B768-4589-AF02-89D349CC8C37}"/>
              </a:ext>
            </a:extLst>
          </p:cNvPr>
          <p:cNvSpPr>
            <a:spLocks noGrp="1"/>
          </p:cNvSpPr>
          <p:nvPr>
            <p:ph idx="1"/>
          </p:nvPr>
        </p:nvSpPr>
        <p:spPr/>
        <p:txBody>
          <a:bodyPr/>
          <a:lstStyle/>
          <a:p>
            <a:r>
              <a:rPr lang="en-NZ" dirty="0"/>
              <a:t>Joe owns a marine supplies business that exports overseas.</a:t>
            </a:r>
          </a:p>
          <a:p>
            <a:r>
              <a:rPr lang="en-NZ" dirty="0"/>
              <a:t>Joe received notification that ports in China were closing and there would be significant delays. </a:t>
            </a:r>
          </a:p>
          <a:p>
            <a:r>
              <a:rPr lang="en-NZ" dirty="0"/>
              <a:t>Joe’s 28-day time frame for exporting sails to a Chinese business expired on 2 April 2020. </a:t>
            </a:r>
          </a:p>
          <a:p>
            <a:r>
              <a:rPr lang="en-NZ" dirty="0"/>
              <a:t>Without needing to make an application to the Commissioner, Joe has an extension to 2 July 2020.</a:t>
            </a:r>
          </a:p>
        </p:txBody>
      </p:sp>
      <p:sp>
        <p:nvSpPr>
          <p:cNvPr id="4" name="Text Placeholder 3">
            <a:extLst>
              <a:ext uri="{FF2B5EF4-FFF2-40B4-BE49-F238E27FC236}">
                <a16:creationId xmlns:a16="http://schemas.microsoft.com/office/drawing/2014/main" id="{76B1EB0F-E88F-422E-9FA3-8D570C86B06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EF7C62D2-AA11-4EDE-A420-1A09073D2DB8}"/>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85490BF-FC46-4AC1-92CF-876947162B63}"/>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312272519"/>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34C0-DAD7-47EF-876E-EC54ED540D46}"/>
              </a:ext>
            </a:extLst>
          </p:cNvPr>
          <p:cNvSpPr>
            <a:spLocks noGrp="1"/>
          </p:cNvSpPr>
          <p:nvPr>
            <p:ph type="title"/>
          </p:nvPr>
        </p:nvSpPr>
        <p:spPr/>
        <p:txBody>
          <a:bodyPr/>
          <a:lstStyle/>
          <a:p>
            <a:r>
              <a:rPr lang="en-NZ" dirty="0"/>
              <a:t>Example: Application for an extension &gt;3-months</a:t>
            </a:r>
          </a:p>
        </p:txBody>
      </p:sp>
      <p:sp>
        <p:nvSpPr>
          <p:cNvPr id="3" name="Content Placeholder 2">
            <a:extLst>
              <a:ext uri="{FF2B5EF4-FFF2-40B4-BE49-F238E27FC236}">
                <a16:creationId xmlns:a16="http://schemas.microsoft.com/office/drawing/2014/main" id="{69618E35-B768-4589-AF02-89D349CC8C37}"/>
              </a:ext>
            </a:extLst>
          </p:cNvPr>
          <p:cNvSpPr>
            <a:spLocks noGrp="1"/>
          </p:cNvSpPr>
          <p:nvPr>
            <p:ph idx="1"/>
          </p:nvPr>
        </p:nvSpPr>
        <p:spPr/>
        <p:txBody>
          <a:bodyPr/>
          <a:lstStyle/>
          <a:p>
            <a:r>
              <a:rPr lang="en-NZ" dirty="0"/>
              <a:t>Hema exports valuable artworks. </a:t>
            </a:r>
          </a:p>
          <a:p>
            <a:r>
              <a:rPr lang="en-NZ" dirty="0"/>
              <a:t>Because of individual circumstances, meaning that export must be highly secure, Hema is advised that delays will be more significant for some valuable paintings she is exporting. </a:t>
            </a:r>
          </a:p>
          <a:p>
            <a:r>
              <a:rPr lang="en-NZ" dirty="0"/>
              <a:t>Hema contacts Inland Revenue and they agree that an extension for longer than 3 months is acceptable in this case. </a:t>
            </a:r>
          </a:p>
          <a:p>
            <a:r>
              <a:rPr lang="en-NZ" dirty="0"/>
              <a:t>Hema is granted an extension of 6 months. </a:t>
            </a:r>
          </a:p>
          <a:p>
            <a:r>
              <a:rPr lang="en-NZ" dirty="0"/>
              <a:t>Her 28-day period would have expired on 4 May 2020 but she is granted an extension after making an application to 4 November 2020.</a:t>
            </a:r>
          </a:p>
        </p:txBody>
      </p:sp>
      <p:sp>
        <p:nvSpPr>
          <p:cNvPr id="4" name="Text Placeholder 3">
            <a:extLst>
              <a:ext uri="{FF2B5EF4-FFF2-40B4-BE49-F238E27FC236}">
                <a16:creationId xmlns:a16="http://schemas.microsoft.com/office/drawing/2014/main" id="{76B1EB0F-E88F-422E-9FA3-8D570C86B06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EF7C62D2-AA11-4EDE-A420-1A09073D2DB8}"/>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7D148AEE-8AB9-4C26-9D59-ABAD9DFFBA5B}"/>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11949363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34C0-DAD7-47EF-876E-EC54ED540D46}"/>
              </a:ext>
            </a:extLst>
          </p:cNvPr>
          <p:cNvSpPr>
            <a:spLocks noGrp="1"/>
          </p:cNvSpPr>
          <p:nvPr>
            <p:ph type="title"/>
          </p:nvPr>
        </p:nvSpPr>
        <p:spPr/>
        <p:txBody>
          <a:bodyPr/>
          <a:lstStyle/>
          <a:p>
            <a:r>
              <a:rPr lang="en-NZ" dirty="0"/>
              <a:t>Example: Automatic 3-month extension from time of supply</a:t>
            </a:r>
          </a:p>
        </p:txBody>
      </p:sp>
      <p:sp>
        <p:nvSpPr>
          <p:cNvPr id="3" name="Content Placeholder 2">
            <a:extLst>
              <a:ext uri="{FF2B5EF4-FFF2-40B4-BE49-F238E27FC236}">
                <a16:creationId xmlns:a16="http://schemas.microsoft.com/office/drawing/2014/main" id="{69618E35-B768-4589-AF02-89D349CC8C37}"/>
              </a:ext>
            </a:extLst>
          </p:cNvPr>
          <p:cNvSpPr>
            <a:spLocks noGrp="1"/>
          </p:cNvSpPr>
          <p:nvPr>
            <p:ph idx="1"/>
          </p:nvPr>
        </p:nvSpPr>
        <p:spPr/>
        <p:txBody>
          <a:bodyPr/>
          <a:lstStyle/>
          <a:p>
            <a:r>
              <a:rPr lang="en-NZ" dirty="0"/>
              <a:t>Tim makes and exports toys to order. </a:t>
            </a:r>
          </a:p>
          <a:p>
            <a:r>
              <a:rPr lang="en-NZ" dirty="0"/>
              <a:t>On 20 March 2020, prior to the lockdown, the time of supply was triggered for an export to the US. </a:t>
            </a:r>
          </a:p>
          <a:p>
            <a:r>
              <a:rPr lang="en-NZ" dirty="0"/>
              <a:t>Tim does not run an essential service and he is unable to access his factory to make the toys for the export order. </a:t>
            </a:r>
          </a:p>
          <a:p>
            <a:r>
              <a:rPr lang="en-NZ" dirty="0"/>
              <a:t>Because of the delay in manufacturing, Tim is unable to export the toys within the 28-day period. </a:t>
            </a:r>
          </a:p>
          <a:p>
            <a:r>
              <a:rPr lang="en-NZ" dirty="0"/>
              <a:t>Without needing to make an application to Inland Revenue, Tim has an extension to 20 June 2020.</a:t>
            </a:r>
          </a:p>
        </p:txBody>
      </p:sp>
      <p:sp>
        <p:nvSpPr>
          <p:cNvPr id="4" name="Text Placeholder 3">
            <a:extLst>
              <a:ext uri="{FF2B5EF4-FFF2-40B4-BE49-F238E27FC236}">
                <a16:creationId xmlns:a16="http://schemas.microsoft.com/office/drawing/2014/main" id="{76B1EB0F-E88F-422E-9FA3-8D570C86B06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EF7C62D2-AA11-4EDE-A420-1A09073D2DB8}"/>
              </a:ext>
            </a:extLst>
          </p:cNvPr>
          <p:cNvSpPr>
            <a:spLocks noGrp="1"/>
          </p:cNvSpPr>
          <p:nvPr>
            <p:ph type="body" sz="quarter" idx="11"/>
          </p:nvPr>
        </p:nvSpPr>
        <p:spPr/>
        <p:txBody>
          <a:bodyPr/>
          <a:lstStyle/>
          <a:p>
            <a:r>
              <a:rPr lang="en-NZ" dirty="0"/>
              <a:t>Intended audience: Businesses &amp; Intermediaries</a:t>
            </a:r>
          </a:p>
        </p:txBody>
      </p:sp>
      <p:pic>
        <p:nvPicPr>
          <p:cNvPr id="10" name="Picture 9">
            <a:extLst>
              <a:ext uri="{FF2B5EF4-FFF2-40B4-BE49-F238E27FC236}">
                <a16:creationId xmlns:a16="http://schemas.microsoft.com/office/drawing/2014/main" id="{C510B068-AB68-4A12-BF10-D653AF539B80}"/>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743149110"/>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34C0-DAD7-47EF-876E-EC54ED540D46}"/>
              </a:ext>
            </a:extLst>
          </p:cNvPr>
          <p:cNvSpPr>
            <a:spLocks noGrp="1"/>
          </p:cNvSpPr>
          <p:nvPr>
            <p:ph type="title"/>
          </p:nvPr>
        </p:nvSpPr>
        <p:spPr/>
        <p:txBody>
          <a:bodyPr/>
          <a:lstStyle/>
          <a:p>
            <a:r>
              <a:rPr lang="en-NZ" dirty="0"/>
              <a:t>Example: No automatic extension if not impacted by COVID-19</a:t>
            </a:r>
          </a:p>
        </p:txBody>
      </p:sp>
      <p:sp>
        <p:nvSpPr>
          <p:cNvPr id="3" name="Content Placeholder 2">
            <a:extLst>
              <a:ext uri="{FF2B5EF4-FFF2-40B4-BE49-F238E27FC236}">
                <a16:creationId xmlns:a16="http://schemas.microsoft.com/office/drawing/2014/main" id="{69618E35-B768-4589-AF02-89D349CC8C37}"/>
              </a:ext>
            </a:extLst>
          </p:cNvPr>
          <p:cNvSpPr>
            <a:spLocks noGrp="1"/>
          </p:cNvSpPr>
          <p:nvPr>
            <p:ph idx="1"/>
          </p:nvPr>
        </p:nvSpPr>
        <p:spPr/>
        <p:txBody>
          <a:bodyPr/>
          <a:lstStyle/>
          <a:p>
            <a:r>
              <a:rPr lang="en-NZ" dirty="0"/>
              <a:t>Mary works from home, making and exporting hand-made musical instruments. </a:t>
            </a:r>
          </a:p>
          <a:p>
            <a:r>
              <a:rPr lang="en-NZ" dirty="0"/>
              <a:t>In her situation and in relation to her particular exports she has not been affected by Covid-19 delays. </a:t>
            </a:r>
          </a:p>
          <a:p>
            <a:r>
              <a:rPr lang="en-NZ" dirty="0"/>
              <a:t>She is not entitled to a 3 month extension without making an application to Inland Revenue. </a:t>
            </a:r>
          </a:p>
          <a:p>
            <a:r>
              <a:rPr lang="en-NZ" dirty="0"/>
              <a:t>In her situation she needs to make an application for an extension if there are any other circumstances beyond her control  or reasons why it is not practical for her to export within 28 days</a:t>
            </a:r>
          </a:p>
        </p:txBody>
      </p:sp>
      <p:sp>
        <p:nvSpPr>
          <p:cNvPr id="4" name="Text Placeholder 3">
            <a:extLst>
              <a:ext uri="{FF2B5EF4-FFF2-40B4-BE49-F238E27FC236}">
                <a16:creationId xmlns:a16="http://schemas.microsoft.com/office/drawing/2014/main" id="{76B1EB0F-E88F-422E-9FA3-8D570C86B06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EF7C62D2-AA11-4EDE-A420-1A09073D2DB8}"/>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198CC7FB-E41F-479F-80A4-494697657CA6}"/>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99475394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C380E-53CC-48C1-86BB-005B1206D4AF}"/>
              </a:ext>
            </a:extLst>
          </p:cNvPr>
          <p:cNvSpPr>
            <a:spLocks noGrp="1"/>
          </p:cNvSpPr>
          <p:nvPr>
            <p:ph type="title"/>
          </p:nvPr>
        </p:nvSpPr>
        <p:spPr/>
        <p:txBody>
          <a:bodyPr/>
          <a:lstStyle/>
          <a:p>
            <a:r>
              <a:rPr lang="en-NZ" dirty="0"/>
              <a:t>Changing to six-monthly GST filing frequency</a:t>
            </a:r>
          </a:p>
        </p:txBody>
      </p:sp>
      <p:sp>
        <p:nvSpPr>
          <p:cNvPr id="3" name="Content Placeholder 2">
            <a:extLst>
              <a:ext uri="{FF2B5EF4-FFF2-40B4-BE49-F238E27FC236}">
                <a16:creationId xmlns:a16="http://schemas.microsoft.com/office/drawing/2014/main" id="{654B7EEE-7D2D-4A3D-9369-C12374AD0FF2}"/>
              </a:ext>
            </a:extLst>
          </p:cNvPr>
          <p:cNvSpPr>
            <a:spLocks noGrp="1"/>
          </p:cNvSpPr>
          <p:nvPr>
            <p:ph idx="1"/>
          </p:nvPr>
        </p:nvSpPr>
        <p:spPr/>
        <p:txBody>
          <a:bodyPr/>
          <a:lstStyle/>
          <a:p>
            <a:pPr>
              <a:spcBef>
                <a:spcPts val="0"/>
              </a:spcBef>
            </a:pPr>
            <a:r>
              <a:rPr lang="en-NZ" dirty="0"/>
              <a:t>A six-monthly filing frequency has the obvious advantage of delaying your liability to pay GST output tax.  It may also reduce some compliance costs as you will only have to file two returns each year.  However, these advantages must be weighed against the effect of delaying the ability to claim GST input tax.  Generally:</a:t>
            </a:r>
          </a:p>
          <a:p>
            <a:pPr lvl="1">
              <a:spcBef>
                <a:spcPts val="0"/>
              </a:spcBef>
            </a:pPr>
            <a:r>
              <a:rPr lang="en-NZ" dirty="0"/>
              <a:t>A six-month filing frequency is available to any person whose taxable supplies have not or are not likely to be more than $500,000 in any 12-month period.</a:t>
            </a:r>
          </a:p>
          <a:p>
            <a:pPr lvl="1">
              <a:spcBef>
                <a:spcPts val="0"/>
              </a:spcBef>
            </a:pPr>
            <a:r>
              <a:rPr lang="en-NZ" dirty="0"/>
              <a:t>A person may also apply for a six-monthly filing frequency even though their taxable supplies exceed the $500,000 threshold if 80% or more of their taxable supplies in an income year are made:</a:t>
            </a:r>
          </a:p>
          <a:p>
            <a:pPr lvl="2">
              <a:spcBef>
                <a:spcPts val="0"/>
              </a:spcBef>
            </a:pPr>
            <a:r>
              <a:rPr lang="en-NZ" dirty="0"/>
              <a:t>within a six-month period that ends at any day within the last month of the person’s income year, and</a:t>
            </a:r>
          </a:p>
          <a:p>
            <a:pPr lvl="2">
              <a:spcBef>
                <a:spcPts val="0"/>
              </a:spcBef>
            </a:pPr>
            <a:r>
              <a:rPr lang="en-NZ" dirty="0"/>
              <a:t>the person has not had a six-monthly filing frequency under this criterion in the 24-month period before the application.</a:t>
            </a:r>
          </a:p>
          <a:p>
            <a:pPr>
              <a:spcBef>
                <a:spcPts val="0"/>
              </a:spcBef>
            </a:pPr>
            <a:r>
              <a:rPr lang="en-NZ" dirty="0"/>
              <a:t>If you think filing your GST returns on a six-monthly basis may be a good option for you, find out more on our website: </a:t>
            </a:r>
            <a:r>
              <a:rPr lang="en-NZ" dirty="0">
                <a:hlinkClick r:id="rId3"/>
              </a:rPr>
              <a:t>SPS 17/02 - Six monthly GST return filing</a:t>
            </a:r>
            <a:r>
              <a:rPr lang="en-NZ" dirty="0"/>
              <a:t>, or speak with your tax advisor.</a:t>
            </a:r>
          </a:p>
        </p:txBody>
      </p:sp>
      <p:sp>
        <p:nvSpPr>
          <p:cNvPr id="4" name="Text Placeholder 3">
            <a:extLst>
              <a:ext uri="{FF2B5EF4-FFF2-40B4-BE49-F238E27FC236}">
                <a16:creationId xmlns:a16="http://schemas.microsoft.com/office/drawing/2014/main" id="{C4027F13-BD7E-4F30-988A-F9E24371CAEC}"/>
              </a:ext>
            </a:extLst>
          </p:cNvPr>
          <p:cNvSpPr>
            <a:spLocks noGrp="1"/>
          </p:cNvSpPr>
          <p:nvPr>
            <p:ph type="body" sz="quarter" idx="10"/>
          </p:nvPr>
        </p:nvSpPr>
        <p:spPr/>
        <p:txBody>
          <a:bodyPr/>
          <a:lstStyle/>
          <a:p>
            <a:r>
              <a:rPr lang="en-NZ" dirty="0"/>
              <a:t>30/04/2020</a:t>
            </a:r>
          </a:p>
        </p:txBody>
      </p:sp>
      <p:sp>
        <p:nvSpPr>
          <p:cNvPr id="5" name="Text Placeholder 4">
            <a:extLst>
              <a:ext uri="{FF2B5EF4-FFF2-40B4-BE49-F238E27FC236}">
                <a16:creationId xmlns:a16="http://schemas.microsoft.com/office/drawing/2014/main" id="{F2810CB5-6A16-4D8D-B2F2-B55F43AA70E7}"/>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313838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3A6-F7CF-4AB6-A3F1-A13E994B4626}"/>
              </a:ext>
            </a:extLst>
          </p:cNvPr>
          <p:cNvSpPr>
            <a:spLocks noGrp="1"/>
          </p:cNvSpPr>
          <p:nvPr>
            <p:ph type="title"/>
          </p:nvPr>
        </p:nvSpPr>
        <p:spPr/>
        <p:txBody>
          <a:bodyPr/>
          <a:lstStyle/>
          <a:p>
            <a:r>
              <a:rPr lang="en-NZ"/>
              <a:t>Provisional tax: Common questions</a:t>
            </a:r>
          </a:p>
        </p:txBody>
      </p:sp>
      <p:sp>
        <p:nvSpPr>
          <p:cNvPr id="3" name="Content Placeholder 2">
            <a:extLst>
              <a:ext uri="{FF2B5EF4-FFF2-40B4-BE49-F238E27FC236}">
                <a16:creationId xmlns:a16="http://schemas.microsoft.com/office/drawing/2014/main" id="{4C97FF11-A1FA-491E-B27C-94882EE2B272}"/>
              </a:ext>
            </a:extLst>
          </p:cNvPr>
          <p:cNvSpPr>
            <a:spLocks noGrp="1"/>
          </p:cNvSpPr>
          <p:nvPr>
            <p:ph idx="1"/>
          </p:nvPr>
        </p:nvSpPr>
        <p:spPr/>
        <p:txBody>
          <a:bodyPr/>
          <a:lstStyle/>
          <a:p>
            <a:r>
              <a:rPr lang="en-NZ" b="1" dirty="0"/>
              <a:t>Is this a permanent change?</a:t>
            </a:r>
          </a:p>
          <a:p>
            <a:pPr lvl="1"/>
            <a:r>
              <a:rPr lang="en-NZ" dirty="0"/>
              <a:t>Yes. While this change is being done now in response to COVID-19 it is intended to be a permanent change.</a:t>
            </a:r>
          </a:p>
          <a:p>
            <a:pPr lvl="1"/>
            <a:endParaRPr lang="en-NZ" dirty="0"/>
          </a:p>
          <a:p>
            <a:r>
              <a:rPr lang="en-NZ" b="1" dirty="0"/>
              <a:t>How many taxpayers will be taken out of provisional tax from this measure?</a:t>
            </a:r>
          </a:p>
          <a:p>
            <a:pPr lvl="1"/>
            <a:r>
              <a:rPr lang="en-NZ" dirty="0"/>
              <a:t>This reduces the number of taxpayers who have to pay provisional tax by approximately 95,000.  This will give those taxpayers cash to use within their business during the year.</a:t>
            </a:r>
          </a:p>
          <a:p>
            <a:endParaRPr lang="en-NZ" dirty="0"/>
          </a:p>
        </p:txBody>
      </p:sp>
      <p:sp>
        <p:nvSpPr>
          <p:cNvPr id="6" name="Text Placeholder 5">
            <a:extLst>
              <a:ext uri="{FF2B5EF4-FFF2-40B4-BE49-F238E27FC236}">
                <a16:creationId xmlns:a16="http://schemas.microsoft.com/office/drawing/2014/main" id="{F112C01B-D324-4A8F-9A3B-C5775576F0DA}"/>
              </a:ext>
            </a:extLst>
          </p:cNvPr>
          <p:cNvSpPr>
            <a:spLocks noGrp="1"/>
          </p:cNvSpPr>
          <p:nvPr>
            <p:ph type="body" sz="quarter" idx="10"/>
          </p:nvPr>
        </p:nvSpPr>
        <p:spPr/>
        <p:txBody>
          <a:bodyPr/>
          <a:lstStyle/>
          <a:p>
            <a:r>
              <a:rPr lang="en-NZ"/>
              <a:t>Published: 01/04/2020</a:t>
            </a:r>
          </a:p>
          <a:p>
            <a:endParaRPr lang="en-NZ"/>
          </a:p>
        </p:txBody>
      </p:sp>
      <p:sp>
        <p:nvSpPr>
          <p:cNvPr id="8" name="Text Placeholder 7">
            <a:extLst>
              <a:ext uri="{FF2B5EF4-FFF2-40B4-BE49-F238E27FC236}">
                <a16:creationId xmlns:a16="http://schemas.microsoft.com/office/drawing/2014/main" id="{FA53C339-288C-445D-90C2-62A929913A4F}"/>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400040047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0B7D1-DF45-49A7-B32B-AA9F8922E283}"/>
              </a:ext>
            </a:extLst>
          </p:cNvPr>
          <p:cNvSpPr>
            <a:spLocks noGrp="1"/>
          </p:cNvSpPr>
          <p:nvPr>
            <p:ph type="title"/>
          </p:nvPr>
        </p:nvSpPr>
        <p:spPr/>
        <p:txBody>
          <a:bodyPr/>
          <a:lstStyle/>
          <a:p>
            <a:r>
              <a:rPr lang="en-NZ"/>
              <a:t>International disclosure requirements</a:t>
            </a:r>
          </a:p>
        </p:txBody>
      </p:sp>
      <p:sp>
        <p:nvSpPr>
          <p:cNvPr id="3" name="Text Placeholder 2">
            <a:extLst>
              <a:ext uri="{FF2B5EF4-FFF2-40B4-BE49-F238E27FC236}">
                <a16:creationId xmlns:a16="http://schemas.microsoft.com/office/drawing/2014/main" id="{902E2673-E4B4-4593-B35C-4247E14686F0}"/>
              </a:ext>
            </a:extLst>
          </p:cNvPr>
          <p:cNvSpPr>
            <a:spLocks noGrp="1"/>
          </p:cNvSpPr>
          <p:nvPr>
            <p:ph type="body" idx="1"/>
          </p:nvPr>
        </p:nvSpPr>
        <p:spPr/>
        <p:txBody>
          <a:bodyPr/>
          <a:lstStyle/>
          <a:p>
            <a:r>
              <a:rPr lang="en-NZ"/>
              <a:t>Breach of the conditions of an Advance Pricing Agreement</a:t>
            </a:r>
          </a:p>
          <a:p>
            <a:pPr lvl="1"/>
            <a:endParaRPr lang="en-NZ"/>
          </a:p>
          <a:p>
            <a:r>
              <a:rPr lang="en-NZ"/>
              <a:t>Due date for Annual Compliance Reports for the 2019 tax year</a:t>
            </a:r>
          </a:p>
          <a:p>
            <a:pPr lvl="1"/>
            <a:endParaRPr lang="en-NZ"/>
          </a:p>
          <a:p>
            <a:r>
              <a:rPr lang="en-NZ"/>
              <a:t>Due date for the International Questionnaire </a:t>
            </a:r>
          </a:p>
          <a:p>
            <a:pPr lvl="1"/>
            <a:endParaRPr lang="en-NZ"/>
          </a:p>
          <a:p>
            <a:r>
              <a:rPr lang="en-NZ"/>
              <a:t>Due date for CFC disclosures</a:t>
            </a:r>
          </a:p>
          <a:p>
            <a:pPr lvl="1"/>
            <a:endParaRPr lang="en-NZ"/>
          </a:p>
          <a:p>
            <a:r>
              <a:rPr lang="en-NZ"/>
              <a:t>CRS &amp; FATCA</a:t>
            </a:r>
          </a:p>
        </p:txBody>
      </p:sp>
    </p:spTree>
    <p:extLst>
      <p:ext uri="{BB962C8B-B14F-4D97-AF65-F5344CB8AC3E}">
        <p14:creationId xmlns:p14="http://schemas.microsoft.com/office/powerpoint/2010/main" val="290015301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2888C-F53C-4860-853B-D08D014FD1EE}"/>
              </a:ext>
            </a:extLst>
          </p:cNvPr>
          <p:cNvSpPr>
            <a:spLocks noGrp="1"/>
          </p:cNvSpPr>
          <p:nvPr>
            <p:ph type="title"/>
          </p:nvPr>
        </p:nvSpPr>
        <p:spPr/>
        <p:txBody>
          <a:bodyPr/>
          <a:lstStyle/>
          <a:p>
            <a:r>
              <a:rPr lang="en-NZ" dirty="0"/>
              <a:t>Breach of Advance Pricing Agreement (APAs) conditions</a:t>
            </a:r>
          </a:p>
        </p:txBody>
      </p:sp>
      <p:sp>
        <p:nvSpPr>
          <p:cNvPr id="3" name="Content Placeholder 2">
            <a:extLst>
              <a:ext uri="{FF2B5EF4-FFF2-40B4-BE49-F238E27FC236}">
                <a16:creationId xmlns:a16="http://schemas.microsoft.com/office/drawing/2014/main" id="{7D894B2B-C1A7-4FD5-B59B-36A9E91BEC38}"/>
              </a:ext>
            </a:extLst>
          </p:cNvPr>
          <p:cNvSpPr>
            <a:spLocks noGrp="1"/>
          </p:cNvSpPr>
          <p:nvPr>
            <p:ph idx="1"/>
          </p:nvPr>
        </p:nvSpPr>
        <p:spPr/>
        <p:txBody>
          <a:bodyPr/>
          <a:lstStyle/>
          <a:p>
            <a:r>
              <a:rPr lang="en-NZ" dirty="0"/>
              <a:t>We are aware that customers with current Advance Pricing Agreements (APAs) may be impacted during the COVID-19 crisis.  </a:t>
            </a:r>
          </a:p>
          <a:p>
            <a:endParaRPr lang="en-NZ" dirty="0"/>
          </a:p>
          <a:p>
            <a:r>
              <a:rPr lang="en-NZ" dirty="0"/>
              <a:t>At this stage, we do not know how significant the disruption will be or how long it will last and there will be considerable variations between sectors and types of businesses.  </a:t>
            </a:r>
          </a:p>
          <a:p>
            <a:endParaRPr lang="en-NZ" dirty="0"/>
          </a:p>
          <a:p>
            <a:r>
              <a:rPr lang="en-NZ" dirty="0"/>
              <a:t>We recognise these rulings will need to be reconsidered in light of this global upheaval.</a:t>
            </a:r>
          </a:p>
          <a:p>
            <a:endParaRPr lang="en-NZ" dirty="0"/>
          </a:p>
          <a:p>
            <a:r>
              <a:rPr lang="en-NZ" dirty="0"/>
              <a:t>We would like to reassure customers that they do not need to take any specific action now to ensure that their circumstances are appropriately reviewed in due course</a:t>
            </a:r>
          </a:p>
          <a:p>
            <a:endParaRPr lang="en-NZ" dirty="0"/>
          </a:p>
        </p:txBody>
      </p:sp>
      <p:sp>
        <p:nvSpPr>
          <p:cNvPr id="6" name="Text Placeholder 5">
            <a:extLst>
              <a:ext uri="{FF2B5EF4-FFF2-40B4-BE49-F238E27FC236}">
                <a16:creationId xmlns:a16="http://schemas.microsoft.com/office/drawing/2014/main" id="{23C7C7F9-C5F2-42B2-A40E-342946567507}"/>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886D41E3-CE1D-43B0-AC18-7F5A0F47A544}"/>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414808455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2888C-F53C-4860-853B-D08D014FD1EE}"/>
              </a:ext>
            </a:extLst>
          </p:cNvPr>
          <p:cNvSpPr>
            <a:spLocks noGrp="1"/>
          </p:cNvSpPr>
          <p:nvPr>
            <p:ph type="title"/>
          </p:nvPr>
        </p:nvSpPr>
        <p:spPr/>
        <p:txBody>
          <a:bodyPr/>
          <a:lstStyle/>
          <a:p>
            <a:r>
              <a:rPr lang="en-NZ"/>
              <a:t>Breach of the conditions of an Advance Pricing Agreement</a:t>
            </a:r>
          </a:p>
        </p:txBody>
      </p:sp>
      <p:sp>
        <p:nvSpPr>
          <p:cNvPr id="3" name="Content Placeholder 2">
            <a:extLst>
              <a:ext uri="{FF2B5EF4-FFF2-40B4-BE49-F238E27FC236}">
                <a16:creationId xmlns:a16="http://schemas.microsoft.com/office/drawing/2014/main" id="{7D894B2B-C1A7-4FD5-B59B-36A9E91BEC38}"/>
              </a:ext>
            </a:extLst>
          </p:cNvPr>
          <p:cNvSpPr>
            <a:spLocks noGrp="1"/>
          </p:cNvSpPr>
          <p:nvPr>
            <p:ph idx="1"/>
          </p:nvPr>
        </p:nvSpPr>
        <p:spPr/>
        <p:txBody>
          <a:bodyPr/>
          <a:lstStyle/>
          <a:p>
            <a:r>
              <a:rPr lang="en-NZ" dirty="0"/>
              <a:t>We note the following:</a:t>
            </a:r>
          </a:p>
          <a:p>
            <a:pPr lvl="1"/>
            <a:endParaRPr lang="en-NZ" dirty="0"/>
          </a:p>
          <a:p>
            <a:pPr lvl="1"/>
            <a:r>
              <a:rPr lang="en-NZ" dirty="0"/>
              <a:t>IR input or permission is not required where a customer makes a business decision that results in an APA breach.</a:t>
            </a:r>
          </a:p>
          <a:p>
            <a:pPr lvl="1"/>
            <a:endParaRPr lang="en-NZ" dirty="0"/>
          </a:p>
          <a:p>
            <a:pPr lvl="1"/>
            <a:r>
              <a:rPr lang="en-NZ" dirty="0"/>
              <a:t>If an APA breach occurs, please advise IR in the relevant year’s Annual Compliance Report (ACR).  We recognise that due to the significant uncertainty faced by businesses currently, communication at any earlier point, particularly before year-end or before a tax position is taken, may be problematic. </a:t>
            </a:r>
          </a:p>
          <a:p>
            <a:pPr lvl="1"/>
            <a:endParaRPr lang="en-NZ" dirty="0"/>
          </a:p>
          <a:p>
            <a:pPr lvl="1"/>
            <a:r>
              <a:rPr lang="en-NZ" dirty="0"/>
              <a:t>When reviewing an APA breach disclosed in the ACR, IR will have regard to the exceptional circumstances faced by the customer and we anticipate that there will be some circumstances where the arm’s length outcome during the Covid19 pandemic may differ from that agreed in the APA.  </a:t>
            </a:r>
          </a:p>
          <a:p>
            <a:endParaRPr lang="en-NZ" dirty="0"/>
          </a:p>
        </p:txBody>
      </p:sp>
      <p:sp>
        <p:nvSpPr>
          <p:cNvPr id="6" name="Text Placeholder 5">
            <a:extLst>
              <a:ext uri="{FF2B5EF4-FFF2-40B4-BE49-F238E27FC236}">
                <a16:creationId xmlns:a16="http://schemas.microsoft.com/office/drawing/2014/main" id="{F83DD88E-2A90-4152-86AB-EA3C74A92C86}"/>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549E9F2F-D582-48B5-BCB7-6AA1E3DFB485}"/>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135808856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EAC8-C14E-4CF5-86DD-6F9C36FA53AC}"/>
              </a:ext>
            </a:extLst>
          </p:cNvPr>
          <p:cNvSpPr>
            <a:spLocks noGrp="1"/>
          </p:cNvSpPr>
          <p:nvPr>
            <p:ph type="title"/>
          </p:nvPr>
        </p:nvSpPr>
        <p:spPr/>
        <p:txBody>
          <a:bodyPr/>
          <a:lstStyle/>
          <a:p>
            <a:r>
              <a:rPr lang="en-NZ" dirty="0"/>
              <a:t>Due date for Annual Compliance Reports (ACRs)</a:t>
            </a:r>
          </a:p>
        </p:txBody>
      </p:sp>
      <p:sp>
        <p:nvSpPr>
          <p:cNvPr id="3" name="Content Placeholder 2">
            <a:extLst>
              <a:ext uri="{FF2B5EF4-FFF2-40B4-BE49-F238E27FC236}">
                <a16:creationId xmlns:a16="http://schemas.microsoft.com/office/drawing/2014/main" id="{566A2607-B19F-4074-AD53-797A56A2BF6C}"/>
              </a:ext>
            </a:extLst>
          </p:cNvPr>
          <p:cNvSpPr>
            <a:spLocks noGrp="1"/>
          </p:cNvSpPr>
          <p:nvPr>
            <p:ph idx="1"/>
          </p:nvPr>
        </p:nvSpPr>
        <p:spPr/>
        <p:txBody>
          <a:bodyPr/>
          <a:lstStyle/>
          <a:p>
            <a:r>
              <a:rPr lang="en-NZ" dirty="0"/>
              <a:t>The terms of most APAs require an ACR to be filed at the same time as the relevant Income Tax return, or, at the latest, by the due date for that Income Tax return.</a:t>
            </a:r>
          </a:p>
          <a:p>
            <a:endParaRPr lang="en-NZ" dirty="0"/>
          </a:p>
          <a:p>
            <a:r>
              <a:rPr lang="en-NZ" dirty="0"/>
              <a:t> If your tax agent has applied for Deferred status for your 2019 Income Tax return then we will apply the same extension to the due date for your ACR.</a:t>
            </a:r>
          </a:p>
          <a:p>
            <a:endParaRPr lang="en-NZ" dirty="0"/>
          </a:p>
          <a:p>
            <a:r>
              <a:rPr lang="en-NZ" dirty="0"/>
              <a:t>If you have any questions or concerns about your particular situation please contact us at:</a:t>
            </a:r>
            <a:endParaRPr lang="en-NZ" dirty="0">
              <a:hlinkClick r:id="rId2">
                <a:extLst>
                  <a:ext uri="{A12FA001-AC4F-418D-AE19-62706E023703}">
                    <ahyp:hlinkClr xmlns:ahyp="http://schemas.microsoft.com/office/drawing/2018/hyperlinkcolor" val="tx"/>
                  </a:ext>
                </a:extLst>
              </a:hlinkClick>
            </a:endParaRPr>
          </a:p>
          <a:p>
            <a:pPr marL="0" indent="0" algn="ctr">
              <a:buNone/>
            </a:pPr>
            <a:r>
              <a:rPr lang="en-NZ" dirty="0">
                <a:solidFill>
                  <a:schemeClr val="accent1">
                    <a:lumMod val="50000"/>
                  </a:schemeClr>
                </a:solidFill>
                <a:hlinkClick r:id="rId3">
                  <a:extLst>
                    <a:ext uri="{A12FA001-AC4F-418D-AE19-62706E023703}">
                      <ahyp:hlinkClr xmlns:ahyp="http://schemas.microsoft.com/office/drawing/2018/hyperlinkcolor" val="tx"/>
                    </a:ext>
                  </a:extLst>
                </a:hlinkClick>
              </a:rPr>
              <a:t>Transfer.Pricing@ird.govt.nz</a:t>
            </a:r>
            <a:endParaRPr lang="en-NZ" dirty="0">
              <a:solidFill>
                <a:schemeClr val="accent1">
                  <a:lumMod val="50000"/>
                </a:schemeClr>
              </a:solidFill>
            </a:endParaRPr>
          </a:p>
        </p:txBody>
      </p:sp>
      <p:sp>
        <p:nvSpPr>
          <p:cNvPr id="6" name="Text Placeholder 5">
            <a:extLst>
              <a:ext uri="{FF2B5EF4-FFF2-40B4-BE49-F238E27FC236}">
                <a16:creationId xmlns:a16="http://schemas.microsoft.com/office/drawing/2014/main" id="{4BEEABD7-40EE-4B2E-B3FD-7C4BAA422875}"/>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D1234673-8B78-4B8B-A838-D6A4161A9390}"/>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931436157"/>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EAC8-C14E-4CF5-86DD-6F9C36FA53AC}"/>
              </a:ext>
            </a:extLst>
          </p:cNvPr>
          <p:cNvSpPr>
            <a:spLocks noGrp="1"/>
          </p:cNvSpPr>
          <p:nvPr>
            <p:ph type="title"/>
          </p:nvPr>
        </p:nvSpPr>
        <p:spPr/>
        <p:txBody>
          <a:bodyPr/>
          <a:lstStyle/>
          <a:p>
            <a:r>
              <a:rPr lang="en-NZ"/>
              <a:t>Due date for the International Questionnaire</a:t>
            </a:r>
          </a:p>
        </p:txBody>
      </p:sp>
      <p:sp>
        <p:nvSpPr>
          <p:cNvPr id="3" name="Content Placeholder 2">
            <a:extLst>
              <a:ext uri="{FF2B5EF4-FFF2-40B4-BE49-F238E27FC236}">
                <a16:creationId xmlns:a16="http://schemas.microsoft.com/office/drawing/2014/main" id="{566A2607-B19F-4074-AD53-797A56A2BF6C}"/>
              </a:ext>
            </a:extLst>
          </p:cNvPr>
          <p:cNvSpPr>
            <a:spLocks noGrp="1"/>
          </p:cNvSpPr>
          <p:nvPr>
            <p:ph idx="1"/>
          </p:nvPr>
        </p:nvSpPr>
        <p:spPr/>
        <p:txBody>
          <a:bodyPr/>
          <a:lstStyle/>
          <a:p>
            <a:r>
              <a:rPr lang="en-NZ" dirty="0"/>
              <a:t>The due date for the international questionnaire was 30 April 2020 and we have received many completed responses or provided extensions due to the current situation affecting most businesses.</a:t>
            </a:r>
          </a:p>
          <a:p>
            <a:endParaRPr lang="en-NZ" dirty="0"/>
          </a:p>
          <a:p>
            <a:r>
              <a:rPr lang="en-NZ" dirty="0"/>
              <a:t>If you have not responded to the questionnaire yet, please contact us to arrange an extension.</a:t>
            </a:r>
          </a:p>
          <a:p>
            <a:endParaRPr lang="en-NZ" dirty="0"/>
          </a:p>
          <a:p>
            <a:r>
              <a:rPr lang="en-NZ" dirty="0"/>
              <a:t>If you need to discuss an extension or send a completed response please email us at: </a:t>
            </a:r>
          </a:p>
          <a:p>
            <a:endParaRPr lang="en-NZ" dirty="0">
              <a:hlinkClick r:id="rId2">
                <a:extLst>
                  <a:ext uri="{A12FA001-AC4F-418D-AE19-62706E023703}">
                    <ahyp:hlinkClr xmlns:ahyp="http://schemas.microsoft.com/office/drawing/2018/hyperlinkcolor" val="tx"/>
                  </a:ext>
                </a:extLst>
              </a:hlinkClick>
            </a:endParaRPr>
          </a:p>
          <a:p>
            <a:pPr marL="0" indent="0" algn="ctr">
              <a:buNone/>
            </a:pPr>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InternationalQuestionnaire@ird.govt.nz</a:t>
            </a:r>
            <a:r>
              <a:rPr lang="en-NZ" dirty="0">
                <a:solidFill>
                  <a:schemeClr val="accent1">
                    <a:lumMod val="50000"/>
                  </a:schemeClr>
                </a:solidFill>
              </a:rPr>
              <a:t> </a:t>
            </a:r>
          </a:p>
        </p:txBody>
      </p:sp>
      <p:sp>
        <p:nvSpPr>
          <p:cNvPr id="6" name="Text Placeholder 5">
            <a:extLst>
              <a:ext uri="{FF2B5EF4-FFF2-40B4-BE49-F238E27FC236}">
                <a16:creationId xmlns:a16="http://schemas.microsoft.com/office/drawing/2014/main" id="{A17B3828-2CE8-46B4-9E76-853C2D7DE981}"/>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62A95D8C-4B84-471F-8F07-ACBD60FDCE58}"/>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06797283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2D16-420B-4693-8F17-34961A2AD0ED}"/>
              </a:ext>
            </a:extLst>
          </p:cNvPr>
          <p:cNvSpPr>
            <a:spLocks noGrp="1"/>
          </p:cNvSpPr>
          <p:nvPr>
            <p:ph type="title"/>
          </p:nvPr>
        </p:nvSpPr>
        <p:spPr/>
        <p:txBody>
          <a:bodyPr/>
          <a:lstStyle/>
          <a:p>
            <a:pPr>
              <a:tabLst>
                <a:tab pos="10134600" algn="l"/>
              </a:tabLst>
            </a:pPr>
            <a:r>
              <a:rPr lang="en-NZ" dirty="0"/>
              <a:t>Due date for CFC &amp; FIF disclosures	</a:t>
            </a:r>
            <a:r>
              <a:rPr lang="en-NZ" sz="1800" dirty="0"/>
              <a:t>TAA: s.61</a:t>
            </a:r>
          </a:p>
        </p:txBody>
      </p:sp>
      <p:sp>
        <p:nvSpPr>
          <p:cNvPr id="3" name="Content Placeholder 2">
            <a:extLst>
              <a:ext uri="{FF2B5EF4-FFF2-40B4-BE49-F238E27FC236}">
                <a16:creationId xmlns:a16="http://schemas.microsoft.com/office/drawing/2014/main" id="{8006A218-ABB9-4BBC-9076-F4D3EA2A593D}"/>
              </a:ext>
            </a:extLst>
          </p:cNvPr>
          <p:cNvSpPr>
            <a:spLocks noGrp="1"/>
          </p:cNvSpPr>
          <p:nvPr>
            <p:ph idx="1"/>
          </p:nvPr>
        </p:nvSpPr>
        <p:spPr/>
        <p:txBody>
          <a:bodyPr/>
          <a:lstStyle/>
          <a:p>
            <a:pPr>
              <a:spcBef>
                <a:spcPts val="0"/>
              </a:spcBef>
            </a:pPr>
            <a:r>
              <a:rPr lang="en-NZ" dirty="0"/>
              <a:t>Generally controlled foreign companies (CFC) and foreign investment fund (FIF) disclosure forms are filed at the same time as the relevant income tax return or by the due date for that income tax return.</a:t>
            </a:r>
          </a:p>
          <a:p>
            <a:pPr>
              <a:spcBef>
                <a:spcPts val="0"/>
              </a:spcBef>
            </a:pPr>
            <a:r>
              <a:rPr lang="en-NZ" dirty="0"/>
              <a:t>If you have been unable to complete your CFC or FIF disclosure on time and the delay is attributable to the effects of the 2020 COVID-19 outbreak, no compliance action will be taken, or penalties imposed, provided that you file the CFC or FIF disclosure by 31 May 2020.  To be eligible for this relief, the relevant income tax return must be filed.</a:t>
            </a:r>
          </a:p>
          <a:p>
            <a:pPr>
              <a:spcBef>
                <a:spcPts val="0"/>
              </a:spcBef>
            </a:pPr>
            <a:r>
              <a:rPr lang="en-NZ" dirty="0"/>
              <a:t>If your tax agent has applied for deferred status for your 2019 income tax return, then we will apply the same extension to the due date for any CFC or FIF disclosures required</a:t>
            </a:r>
          </a:p>
          <a:p>
            <a:pPr>
              <a:spcBef>
                <a:spcPts val="0"/>
              </a:spcBef>
            </a:pPr>
            <a:r>
              <a:rPr lang="en-NZ" dirty="0"/>
              <a:t>Find out more on our website:</a:t>
            </a:r>
          </a:p>
          <a:p>
            <a:pPr lvl="1">
              <a:spcBef>
                <a:spcPts val="0"/>
              </a:spcBef>
            </a:pPr>
            <a:r>
              <a:rPr lang="en-NZ" dirty="0">
                <a:solidFill>
                  <a:srgbClr val="27849B"/>
                </a:solidFill>
                <a:hlinkClick r:id="rId3">
                  <a:extLst>
                    <a:ext uri="{A12FA001-AC4F-418D-AE19-62706E023703}">
                      <ahyp:hlinkClr xmlns:ahyp="http://schemas.microsoft.com/office/drawing/2018/hyperlinkcolor" val="tx"/>
                    </a:ext>
                  </a:extLst>
                </a:hlinkClick>
              </a:rPr>
              <a:t>Controlled foreign companies</a:t>
            </a:r>
            <a:r>
              <a:rPr lang="en-NZ" dirty="0">
                <a:solidFill>
                  <a:srgbClr val="27849B"/>
                </a:solidFill>
              </a:rPr>
              <a:t>			</a:t>
            </a:r>
            <a:r>
              <a:rPr lang="en-NZ" dirty="0">
                <a:solidFill>
                  <a:srgbClr val="27849B"/>
                </a:solidFill>
                <a:hlinkClick r:id="rId4">
                  <a:extLst>
                    <a:ext uri="{A12FA001-AC4F-418D-AE19-62706E023703}">
                      <ahyp:hlinkClr xmlns:ahyp="http://schemas.microsoft.com/office/drawing/2018/hyperlinkcolor" val="tx"/>
                    </a:ext>
                  </a:extLst>
                </a:hlinkClick>
              </a:rPr>
              <a:t>Foreign investment funds</a:t>
            </a:r>
            <a:r>
              <a:rPr lang="en-NZ" dirty="0">
                <a:solidFill>
                  <a:srgbClr val="27849B"/>
                </a:solidFill>
              </a:rPr>
              <a:t> </a:t>
            </a:r>
          </a:p>
          <a:p>
            <a:pPr lvl="1">
              <a:spcBef>
                <a:spcPts val="0"/>
              </a:spcBef>
            </a:pPr>
            <a:r>
              <a:rPr lang="en-NZ" dirty="0">
                <a:solidFill>
                  <a:srgbClr val="27849B"/>
                </a:solidFill>
                <a:hlinkClick r:id="rId5">
                  <a:extLst>
                    <a:ext uri="{A12FA001-AC4F-418D-AE19-62706E023703}">
                      <ahyp:hlinkClr xmlns:ahyp="http://schemas.microsoft.com/office/drawing/2018/hyperlinkcolor" val="tx"/>
                    </a:ext>
                  </a:extLst>
                </a:hlinkClick>
              </a:rPr>
              <a:t>File a controlled foreign company disclosure</a:t>
            </a:r>
            <a:r>
              <a:rPr lang="en-NZ" dirty="0">
                <a:solidFill>
                  <a:schemeClr val="accent1">
                    <a:lumMod val="50000"/>
                  </a:schemeClr>
                </a:solidFill>
              </a:rPr>
              <a:t>		</a:t>
            </a:r>
            <a:r>
              <a:rPr lang="en-NZ" dirty="0">
                <a:solidFill>
                  <a:schemeClr val="accent1">
                    <a:lumMod val="50000"/>
                  </a:schemeClr>
                </a:solidFill>
                <a:hlinkClick r:id="rId6"/>
              </a:rPr>
              <a:t>File a foreign investment fund disclosure</a:t>
            </a:r>
            <a:r>
              <a:rPr lang="en-NZ" dirty="0">
                <a:solidFill>
                  <a:schemeClr val="accent1">
                    <a:lumMod val="50000"/>
                  </a:schemeClr>
                </a:solidFill>
              </a:rPr>
              <a:t> </a:t>
            </a:r>
          </a:p>
          <a:p>
            <a:pPr>
              <a:spcBef>
                <a:spcPts val="0"/>
              </a:spcBef>
            </a:pPr>
            <a:endParaRPr lang="en-NZ" dirty="0"/>
          </a:p>
        </p:txBody>
      </p:sp>
      <p:sp>
        <p:nvSpPr>
          <p:cNvPr id="6" name="Text Placeholder 5">
            <a:extLst>
              <a:ext uri="{FF2B5EF4-FFF2-40B4-BE49-F238E27FC236}">
                <a16:creationId xmlns:a16="http://schemas.microsoft.com/office/drawing/2014/main" id="{7859B40B-5CFD-4BAD-8B0F-C34D886D30E3}"/>
              </a:ext>
            </a:extLst>
          </p:cNvPr>
          <p:cNvSpPr>
            <a:spLocks noGrp="1"/>
          </p:cNvSpPr>
          <p:nvPr>
            <p:ph type="body" sz="quarter" idx="10"/>
          </p:nvPr>
        </p:nvSpPr>
        <p:spPr/>
        <p:txBody>
          <a:bodyPr/>
          <a:lstStyle/>
          <a:p>
            <a:r>
              <a:rPr lang="en-NZ" dirty="0"/>
              <a:t>Published: 21/04/2020</a:t>
            </a:r>
          </a:p>
        </p:txBody>
      </p:sp>
      <p:sp>
        <p:nvSpPr>
          <p:cNvPr id="7" name="Text Placeholder 6">
            <a:extLst>
              <a:ext uri="{FF2B5EF4-FFF2-40B4-BE49-F238E27FC236}">
                <a16:creationId xmlns:a16="http://schemas.microsoft.com/office/drawing/2014/main" id="{A26B8CDB-2ECB-4D1D-9368-6EF965B43525}"/>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407382867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A3EF4-CB17-44D3-BE4E-2BE3A39A6AD4}"/>
              </a:ext>
            </a:extLst>
          </p:cNvPr>
          <p:cNvSpPr>
            <a:spLocks noGrp="1"/>
          </p:cNvSpPr>
          <p:nvPr>
            <p:ph type="title"/>
          </p:nvPr>
        </p:nvSpPr>
        <p:spPr/>
        <p:txBody>
          <a:bodyPr/>
          <a:lstStyle/>
          <a:p>
            <a:r>
              <a:rPr lang="en-NZ" dirty="0"/>
              <a:t>Common Reporting Standard &amp; FATCA</a:t>
            </a:r>
          </a:p>
        </p:txBody>
      </p:sp>
      <p:sp>
        <p:nvSpPr>
          <p:cNvPr id="3" name="Content Placeholder 2">
            <a:extLst>
              <a:ext uri="{FF2B5EF4-FFF2-40B4-BE49-F238E27FC236}">
                <a16:creationId xmlns:a16="http://schemas.microsoft.com/office/drawing/2014/main" id="{94994D62-9D06-4B9B-8B6D-38BE62626E81}"/>
              </a:ext>
            </a:extLst>
          </p:cNvPr>
          <p:cNvSpPr>
            <a:spLocks noGrp="1"/>
          </p:cNvSpPr>
          <p:nvPr>
            <p:ph idx="1"/>
          </p:nvPr>
        </p:nvSpPr>
        <p:spPr/>
        <p:txBody>
          <a:bodyPr/>
          <a:lstStyle/>
          <a:p>
            <a:r>
              <a:rPr lang="en-NZ" dirty="0"/>
              <a:t>We understand that many of you will be facing several challenges during these extreme circumstances. </a:t>
            </a:r>
          </a:p>
          <a:p>
            <a:endParaRPr lang="en-NZ" dirty="0"/>
          </a:p>
          <a:p>
            <a:r>
              <a:rPr lang="en-NZ" dirty="0"/>
              <a:t>If you do need an extension for filing your disclosures, then get in touch with us at your earliest convenience so we can work out something that suits your circumstances.</a:t>
            </a:r>
          </a:p>
          <a:p>
            <a:endParaRPr lang="en-NZ" dirty="0"/>
          </a:p>
          <a:p>
            <a:r>
              <a:rPr lang="en-NZ" dirty="0"/>
              <a:t>Contact us on either:</a:t>
            </a:r>
          </a:p>
          <a:p>
            <a:pPr marL="0" indent="0" algn="ctr">
              <a:buNone/>
            </a:pPr>
            <a:r>
              <a:rPr lang="en-NZ" dirty="0">
                <a:hlinkClick r:id="rId2"/>
              </a:rPr>
              <a:t>fatca@ird.govt.nz</a:t>
            </a:r>
            <a:endParaRPr lang="en-NZ" dirty="0"/>
          </a:p>
          <a:p>
            <a:pPr marL="0" indent="0" algn="ctr">
              <a:buNone/>
            </a:pPr>
            <a:endParaRPr lang="en-NZ" dirty="0"/>
          </a:p>
          <a:p>
            <a:pPr marL="0" indent="0" algn="ctr">
              <a:buNone/>
            </a:pPr>
            <a:r>
              <a:rPr lang="en-NZ" dirty="0">
                <a:hlinkClick r:id="rId3"/>
              </a:rPr>
              <a:t>global.aeoi@ird.govt.nz</a:t>
            </a:r>
            <a:endParaRPr lang="en-NZ" dirty="0"/>
          </a:p>
          <a:p>
            <a:endParaRPr lang="en-NZ" dirty="0"/>
          </a:p>
        </p:txBody>
      </p:sp>
      <p:sp>
        <p:nvSpPr>
          <p:cNvPr id="7" name="Text Placeholder 6">
            <a:extLst>
              <a:ext uri="{FF2B5EF4-FFF2-40B4-BE49-F238E27FC236}">
                <a16:creationId xmlns:a16="http://schemas.microsoft.com/office/drawing/2014/main" id="{DC57CE26-1D09-407A-80AB-9CEEF52D51D4}"/>
              </a:ext>
            </a:extLst>
          </p:cNvPr>
          <p:cNvSpPr>
            <a:spLocks noGrp="1"/>
          </p:cNvSpPr>
          <p:nvPr>
            <p:ph type="body" sz="quarter" idx="10"/>
          </p:nvPr>
        </p:nvSpPr>
        <p:spPr/>
        <p:txBody>
          <a:bodyPr/>
          <a:lstStyle/>
          <a:p>
            <a:r>
              <a:rPr lang="en-NZ"/>
              <a:t>Published: 08/04/2020</a:t>
            </a:r>
          </a:p>
        </p:txBody>
      </p:sp>
      <p:sp>
        <p:nvSpPr>
          <p:cNvPr id="8" name="Text Placeholder 7">
            <a:extLst>
              <a:ext uri="{FF2B5EF4-FFF2-40B4-BE49-F238E27FC236}">
                <a16:creationId xmlns:a16="http://schemas.microsoft.com/office/drawing/2014/main" id="{CFCF0831-2C00-4E94-B9BF-F330E92147E3}"/>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1097814550"/>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C185-F28D-4699-9D16-12F8C817696F}"/>
              </a:ext>
            </a:extLst>
          </p:cNvPr>
          <p:cNvSpPr>
            <a:spLocks noGrp="1"/>
          </p:cNvSpPr>
          <p:nvPr>
            <p:ph type="title"/>
          </p:nvPr>
        </p:nvSpPr>
        <p:spPr/>
        <p:txBody>
          <a:bodyPr/>
          <a:lstStyle/>
          <a:p>
            <a:r>
              <a:rPr lang="en-NZ" dirty="0"/>
              <a:t>Tax Residency</a:t>
            </a:r>
          </a:p>
        </p:txBody>
      </p:sp>
      <p:sp>
        <p:nvSpPr>
          <p:cNvPr id="3" name="Text Placeholder 2">
            <a:extLst>
              <a:ext uri="{FF2B5EF4-FFF2-40B4-BE49-F238E27FC236}">
                <a16:creationId xmlns:a16="http://schemas.microsoft.com/office/drawing/2014/main" id="{4C22569C-02B6-4A50-94B6-9BEB0940F9E0}"/>
              </a:ext>
            </a:extLst>
          </p:cNvPr>
          <p:cNvSpPr>
            <a:spLocks noGrp="1"/>
          </p:cNvSpPr>
          <p:nvPr>
            <p:ph type="body" idx="1"/>
          </p:nvPr>
        </p:nvSpPr>
        <p:spPr/>
        <p:txBody>
          <a:bodyPr/>
          <a:lstStyle/>
          <a:p>
            <a:r>
              <a:rPr lang="en-NZ" dirty="0"/>
              <a:t>Individuals may be required to stay in New Zealand for longer than they were intending and/or are now stranded in New Zealand.</a:t>
            </a:r>
          </a:p>
          <a:p>
            <a:endParaRPr lang="en-NZ" dirty="0"/>
          </a:p>
          <a:p>
            <a:r>
              <a:rPr lang="en-NZ" dirty="0"/>
              <a:t>Company directors &amp; employees may be also be stranded in New Zealand or overseas as a result of COVID-19</a:t>
            </a:r>
          </a:p>
        </p:txBody>
      </p:sp>
    </p:spTree>
    <p:extLst>
      <p:ext uri="{BB962C8B-B14F-4D97-AF65-F5344CB8AC3E}">
        <p14:creationId xmlns:p14="http://schemas.microsoft.com/office/powerpoint/2010/main" val="236044257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036FE-A654-4E73-82C3-65E6D6E276E0}"/>
              </a:ext>
            </a:extLst>
          </p:cNvPr>
          <p:cNvSpPr>
            <a:spLocks noGrp="1"/>
          </p:cNvSpPr>
          <p:nvPr>
            <p:ph type="title"/>
          </p:nvPr>
        </p:nvSpPr>
        <p:spPr/>
        <p:txBody>
          <a:bodyPr/>
          <a:lstStyle/>
          <a:p>
            <a:r>
              <a:rPr lang="en-NZ" dirty="0"/>
              <a:t>Tax residency issues </a:t>
            </a:r>
          </a:p>
        </p:txBody>
      </p:sp>
      <p:sp>
        <p:nvSpPr>
          <p:cNvPr id="3" name="Content Placeholder 2">
            <a:extLst>
              <a:ext uri="{FF2B5EF4-FFF2-40B4-BE49-F238E27FC236}">
                <a16:creationId xmlns:a16="http://schemas.microsoft.com/office/drawing/2014/main" id="{BB34F120-12A8-466F-A680-C42B34F63CC4}"/>
              </a:ext>
            </a:extLst>
          </p:cNvPr>
          <p:cNvSpPr>
            <a:spLocks noGrp="1"/>
          </p:cNvSpPr>
          <p:nvPr>
            <p:ph idx="1"/>
          </p:nvPr>
        </p:nvSpPr>
        <p:spPr/>
        <p:txBody>
          <a:bodyPr/>
          <a:lstStyle/>
          <a:p>
            <a:r>
              <a:rPr lang="en-NZ" dirty="0"/>
              <a:t>COVID-19 has caused unintended consequence of the tax residence rules. Inland Revenue has considered a number of residence related issues raised by COVID-19 and further detail can be found on our website: </a:t>
            </a:r>
            <a:r>
              <a:rPr lang="en-NZ" dirty="0">
                <a:hlinkClick r:id="rId2"/>
              </a:rPr>
              <a:t>COVID-19 Residence Issues</a:t>
            </a:r>
            <a:r>
              <a:rPr lang="en-NZ" dirty="0"/>
              <a:t>.</a:t>
            </a:r>
          </a:p>
          <a:p>
            <a:r>
              <a:rPr lang="en-NZ" dirty="0"/>
              <a:t>Where relevant, the Commissioner will apply s 6 and s 6A of the TAA in relation to tax residency issues as detailed in the following scenarios.</a:t>
            </a:r>
          </a:p>
          <a:p>
            <a:pPr lvl="1"/>
            <a:r>
              <a:rPr lang="en-NZ" dirty="0"/>
              <a:t>Company residency: Location of meetings, control &amp; centre of management</a:t>
            </a:r>
          </a:p>
          <a:p>
            <a:pPr lvl="1"/>
            <a:r>
              <a:rPr lang="en-NZ" dirty="0"/>
              <a:t>Company residency: Fixed establishment</a:t>
            </a:r>
          </a:p>
          <a:p>
            <a:pPr lvl="1"/>
            <a:r>
              <a:rPr lang="en-NZ" dirty="0"/>
              <a:t>Individual residency: 183 day test</a:t>
            </a:r>
          </a:p>
          <a:p>
            <a:pPr lvl="1"/>
            <a:r>
              <a:rPr lang="en-NZ" dirty="0"/>
              <a:t>Individual residency: 92 day test for non-resident employees</a:t>
            </a:r>
          </a:p>
          <a:p>
            <a:pPr lvl="1"/>
            <a:r>
              <a:rPr lang="en-NZ" dirty="0"/>
              <a:t>Individual residency: 92 day test for non-resident contractors</a:t>
            </a:r>
          </a:p>
          <a:p>
            <a:pPr lvl="1"/>
            <a:r>
              <a:rPr lang="en-NZ" dirty="0"/>
              <a:t>Individual residency: NZ-based student loan borrower outside of NZ for &gt;184 days</a:t>
            </a:r>
          </a:p>
          <a:p>
            <a:pPr lvl="1">
              <a:spcBef>
                <a:spcPts val="0"/>
              </a:spcBef>
            </a:pPr>
            <a:r>
              <a:rPr lang="en-NZ" dirty="0"/>
              <a:t>Individual residency: Transitional residents</a:t>
            </a:r>
          </a:p>
          <a:p>
            <a:pPr lvl="1">
              <a:spcBef>
                <a:spcPts val="0"/>
              </a:spcBef>
            </a:pPr>
            <a:r>
              <a:rPr lang="en-NZ" dirty="0"/>
              <a:t>Impact on Double Tax Agreements</a:t>
            </a:r>
          </a:p>
          <a:p>
            <a:pPr lvl="1"/>
            <a:endParaRPr lang="en-NZ" dirty="0"/>
          </a:p>
          <a:p>
            <a:pPr lvl="1"/>
            <a:endParaRPr lang="en-NZ" dirty="0"/>
          </a:p>
          <a:p>
            <a:pPr lvl="1"/>
            <a:endParaRPr lang="en-NZ" dirty="0"/>
          </a:p>
          <a:p>
            <a:endParaRPr lang="en-NZ" dirty="0"/>
          </a:p>
        </p:txBody>
      </p:sp>
      <p:sp>
        <p:nvSpPr>
          <p:cNvPr id="4" name="Text Placeholder 3">
            <a:extLst>
              <a:ext uri="{FF2B5EF4-FFF2-40B4-BE49-F238E27FC236}">
                <a16:creationId xmlns:a16="http://schemas.microsoft.com/office/drawing/2014/main" id="{2968F9A5-7915-4F31-9B44-64B2CE2897E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6E7DA99C-0CC9-4F19-B8E0-545E66010FB9}"/>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398045814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A382-6953-48BF-9600-F9CE02E3660E}"/>
              </a:ext>
            </a:extLst>
          </p:cNvPr>
          <p:cNvSpPr>
            <a:spLocks noGrp="1"/>
          </p:cNvSpPr>
          <p:nvPr>
            <p:ph type="title"/>
          </p:nvPr>
        </p:nvSpPr>
        <p:spPr/>
        <p:txBody>
          <a:bodyPr/>
          <a:lstStyle/>
          <a:p>
            <a:r>
              <a:rPr lang="en-NZ" dirty="0"/>
              <a:t>Tax residency issues: Company residence</a:t>
            </a:r>
          </a:p>
        </p:txBody>
      </p:sp>
      <p:sp>
        <p:nvSpPr>
          <p:cNvPr id="3" name="Content Placeholder 2">
            <a:extLst>
              <a:ext uri="{FF2B5EF4-FFF2-40B4-BE49-F238E27FC236}">
                <a16:creationId xmlns:a16="http://schemas.microsoft.com/office/drawing/2014/main" id="{46A018DF-4980-446D-BDD9-307AD8CBA32B}"/>
              </a:ext>
            </a:extLst>
          </p:cNvPr>
          <p:cNvSpPr>
            <a:spLocks noGrp="1"/>
          </p:cNvSpPr>
          <p:nvPr>
            <p:ph idx="1"/>
          </p:nvPr>
        </p:nvSpPr>
        <p:spPr/>
        <p:txBody>
          <a:bodyPr/>
          <a:lstStyle/>
          <a:p>
            <a:r>
              <a:rPr lang="en-NZ" dirty="0"/>
              <a:t>The present emergency will not cause corporate taxpayers to be tax resident because directors of a company are confined or stranded in New Zealand.  </a:t>
            </a:r>
          </a:p>
          <a:p>
            <a:endParaRPr lang="en-NZ" dirty="0"/>
          </a:p>
          <a:p>
            <a:r>
              <a:rPr lang="en-NZ" dirty="0"/>
              <a:t>The law allows a factual consideration of how a company is managed in reality. </a:t>
            </a:r>
          </a:p>
          <a:p>
            <a:endParaRPr lang="en-NZ" dirty="0"/>
          </a:p>
          <a:p>
            <a:r>
              <a:rPr lang="en-NZ" dirty="0"/>
              <a:t>If directors are stranded under the present emergency that will not change where the real business of a company is carried on. </a:t>
            </a:r>
          </a:p>
          <a:p>
            <a:endParaRPr lang="en-NZ" dirty="0"/>
          </a:p>
          <a:p>
            <a:r>
              <a:rPr lang="en-NZ" dirty="0"/>
              <a:t>The occasional exercise of control by the directors from New Zealand, for example through a board meeting, will not make the company tax resident in New Zealand.</a:t>
            </a:r>
          </a:p>
          <a:p>
            <a:endParaRPr lang="en-NZ" dirty="0"/>
          </a:p>
        </p:txBody>
      </p:sp>
      <p:sp>
        <p:nvSpPr>
          <p:cNvPr id="4" name="Text Placeholder 3">
            <a:extLst>
              <a:ext uri="{FF2B5EF4-FFF2-40B4-BE49-F238E27FC236}">
                <a16:creationId xmlns:a16="http://schemas.microsoft.com/office/drawing/2014/main" id="{64F040C1-2EDE-4881-84EC-89651C602006}"/>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3F83639D-240D-4F2E-B6B7-5756AD95EA74}"/>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073964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3A6-F7CF-4AB6-A3F1-A13E994B4626}"/>
              </a:ext>
            </a:extLst>
          </p:cNvPr>
          <p:cNvSpPr>
            <a:spLocks noGrp="1"/>
          </p:cNvSpPr>
          <p:nvPr>
            <p:ph type="title"/>
          </p:nvPr>
        </p:nvSpPr>
        <p:spPr/>
        <p:txBody>
          <a:bodyPr/>
          <a:lstStyle/>
          <a:p>
            <a:r>
              <a:rPr lang="en-NZ"/>
              <a:t>Provisional tax: Common questions</a:t>
            </a:r>
          </a:p>
        </p:txBody>
      </p:sp>
      <p:sp>
        <p:nvSpPr>
          <p:cNvPr id="3" name="Content Placeholder 2">
            <a:extLst>
              <a:ext uri="{FF2B5EF4-FFF2-40B4-BE49-F238E27FC236}">
                <a16:creationId xmlns:a16="http://schemas.microsoft.com/office/drawing/2014/main" id="{4C97FF11-A1FA-491E-B27C-94882EE2B272}"/>
              </a:ext>
            </a:extLst>
          </p:cNvPr>
          <p:cNvSpPr>
            <a:spLocks noGrp="1"/>
          </p:cNvSpPr>
          <p:nvPr>
            <p:ph idx="1"/>
          </p:nvPr>
        </p:nvSpPr>
        <p:spPr/>
        <p:txBody>
          <a:bodyPr/>
          <a:lstStyle/>
          <a:p>
            <a:r>
              <a:rPr lang="en-NZ" b="1" dirty="0"/>
              <a:t>Won’t this measure just increase debt levels at the end of the year?</a:t>
            </a:r>
          </a:p>
          <a:p>
            <a:pPr lvl="1"/>
            <a:r>
              <a:rPr lang="en-NZ" dirty="0"/>
              <a:t>The increase in the provisional tax threshold to $5,000 removes compliance costs for smaller businesses and frees up cashflow during the year.</a:t>
            </a:r>
          </a:p>
          <a:p>
            <a:pPr lvl="1"/>
            <a:r>
              <a:rPr lang="en-NZ" dirty="0"/>
              <a:t>Those taxpayers who want the convenience of paying during the year they can always choose to make voluntary payments to Inland Revenue or put the money aside in a bank account.</a:t>
            </a:r>
          </a:p>
          <a:p>
            <a:endParaRPr lang="en-NZ" dirty="0"/>
          </a:p>
          <a:p>
            <a:r>
              <a:rPr lang="en-NZ" b="1" dirty="0"/>
              <a:t>When will this take effect?</a:t>
            </a:r>
          </a:p>
          <a:p>
            <a:pPr lvl="1"/>
            <a:r>
              <a:rPr lang="en-NZ" dirty="0"/>
              <a:t>The reduced threshold will take effect from the 2020-21 income year which for most taxpayers will mean 1 April 2020.</a:t>
            </a:r>
          </a:p>
          <a:p>
            <a:endParaRPr lang="en-NZ" dirty="0"/>
          </a:p>
        </p:txBody>
      </p:sp>
      <p:sp>
        <p:nvSpPr>
          <p:cNvPr id="6" name="Text Placeholder 5">
            <a:extLst>
              <a:ext uri="{FF2B5EF4-FFF2-40B4-BE49-F238E27FC236}">
                <a16:creationId xmlns:a16="http://schemas.microsoft.com/office/drawing/2014/main" id="{1AC59FC0-084E-43EB-9140-804C94066F50}"/>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DE373908-272C-494C-8A7C-4543BAFEA8A8}"/>
              </a:ext>
            </a:extLst>
          </p:cNvPr>
          <p:cNvSpPr>
            <a:spLocks noGrp="1"/>
          </p:cNvSpPr>
          <p:nvPr>
            <p:ph type="body" sz="quarter" idx="11"/>
          </p:nvPr>
        </p:nvSpPr>
        <p:spPr/>
        <p:txBody>
          <a:bodyPr/>
          <a:lstStyle/>
          <a:p>
            <a:r>
              <a:rPr lang="en-US"/>
              <a:t>Intended audience: All customers</a:t>
            </a:r>
            <a:endParaRPr lang="en-NZ"/>
          </a:p>
          <a:p>
            <a:endParaRPr lang="en-NZ" b="1"/>
          </a:p>
        </p:txBody>
      </p:sp>
    </p:spTree>
    <p:extLst>
      <p:ext uri="{BB962C8B-B14F-4D97-AF65-F5344CB8AC3E}">
        <p14:creationId xmlns:p14="http://schemas.microsoft.com/office/powerpoint/2010/main" val="375276220"/>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B26B0-9D80-4DE4-91B1-5045191DE59E}"/>
              </a:ext>
            </a:extLst>
          </p:cNvPr>
          <p:cNvSpPr>
            <a:spLocks noGrp="1"/>
          </p:cNvSpPr>
          <p:nvPr>
            <p:ph type="title"/>
          </p:nvPr>
        </p:nvSpPr>
        <p:spPr/>
        <p:txBody>
          <a:bodyPr/>
          <a:lstStyle/>
          <a:p>
            <a:r>
              <a:rPr lang="en-NZ" dirty="0"/>
              <a:t>Example: Company residence</a:t>
            </a:r>
          </a:p>
        </p:txBody>
      </p:sp>
      <p:sp>
        <p:nvSpPr>
          <p:cNvPr id="3" name="Content Placeholder 2">
            <a:extLst>
              <a:ext uri="{FF2B5EF4-FFF2-40B4-BE49-F238E27FC236}">
                <a16:creationId xmlns:a16="http://schemas.microsoft.com/office/drawing/2014/main" id="{9A36C06F-BD26-4792-AEB8-65A3367AE63E}"/>
              </a:ext>
            </a:extLst>
          </p:cNvPr>
          <p:cNvSpPr>
            <a:spLocks noGrp="1"/>
          </p:cNvSpPr>
          <p:nvPr>
            <p:ph idx="1"/>
          </p:nvPr>
        </p:nvSpPr>
        <p:spPr/>
        <p:txBody>
          <a:bodyPr/>
          <a:lstStyle/>
          <a:p>
            <a:r>
              <a:rPr lang="en-NZ" dirty="0"/>
              <a:t>Tony’s Technology Ltd is incorporated overseas and was not tax resident in New Zealand before the present emergency. </a:t>
            </a:r>
          </a:p>
          <a:p>
            <a:r>
              <a:rPr lang="en-NZ" dirty="0"/>
              <a:t>Directors Tony, Tina and Terry are stranded in New Zealand and have been arranging board meetings online with Tim who is overseas. </a:t>
            </a:r>
          </a:p>
          <a:p>
            <a:r>
              <a:rPr lang="en-NZ" dirty="0"/>
              <a:t>The reason for holding the board meetings with three directors in New Zealand is because of COVID-19 and the inability to travel. </a:t>
            </a:r>
          </a:p>
          <a:p>
            <a:r>
              <a:rPr lang="en-NZ" dirty="0"/>
              <a:t>Neither directors’ control nor the centre of management have changed to New Zealand because of the emergency conditions. </a:t>
            </a:r>
          </a:p>
          <a:p>
            <a:r>
              <a:rPr lang="en-NZ" dirty="0"/>
              <a:t>Tony’s Technology Ltd </a:t>
            </a:r>
            <a:r>
              <a:rPr lang="en-NZ" b="1" dirty="0"/>
              <a:t>does not </a:t>
            </a:r>
            <a:r>
              <a:rPr lang="en-NZ" dirty="0"/>
              <a:t>have tax residence in New Zealand.</a:t>
            </a:r>
          </a:p>
          <a:p>
            <a:r>
              <a:rPr lang="en-NZ" dirty="0"/>
              <a:t> Tony, Tina and Terry will leave New Zealand as soon as they are able. </a:t>
            </a:r>
          </a:p>
        </p:txBody>
      </p:sp>
      <p:sp>
        <p:nvSpPr>
          <p:cNvPr id="4" name="Text Placeholder 3">
            <a:extLst>
              <a:ext uri="{FF2B5EF4-FFF2-40B4-BE49-F238E27FC236}">
                <a16:creationId xmlns:a16="http://schemas.microsoft.com/office/drawing/2014/main" id="{AEF4D2D7-7E11-492B-9E50-315B67C043A5}"/>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DD4AC80C-1244-48F4-B010-B4C274B2FEDF}"/>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C5CFDC48-6334-45F1-AB38-8021240AEE2A}"/>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51864422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B43D-F495-4854-B68D-3BE19CAD234D}"/>
              </a:ext>
            </a:extLst>
          </p:cNvPr>
          <p:cNvSpPr>
            <a:spLocks noGrp="1"/>
          </p:cNvSpPr>
          <p:nvPr>
            <p:ph type="title"/>
          </p:nvPr>
        </p:nvSpPr>
        <p:spPr/>
        <p:txBody>
          <a:bodyPr/>
          <a:lstStyle/>
          <a:p>
            <a:r>
              <a:rPr lang="en-NZ" dirty="0"/>
              <a:t>Tax residency issues: Permanent establishment (PE)</a:t>
            </a:r>
          </a:p>
        </p:txBody>
      </p:sp>
      <p:sp>
        <p:nvSpPr>
          <p:cNvPr id="3" name="Content Placeholder 2">
            <a:extLst>
              <a:ext uri="{FF2B5EF4-FFF2-40B4-BE49-F238E27FC236}">
                <a16:creationId xmlns:a16="http://schemas.microsoft.com/office/drawing/2014/main" id="{D8CDC72C-FBE8-4784-8BE6-96A372F0B8DD}"/>
              </a:ext>
            </a:extLst>
          </p:cNvPr>
          <p:cNvSpPr>
            <a:spLocks noGrp="1"/>
          </p:cNvSpPr>
          <p:nvPr>
            <p:ph idx="1"/>
          </p:nvPr>
        </p:nvSpPr>
        <p:spPr/>
        <p:txBody>
          <a:bodyPr/>
          <a:lstStyle/>
          <a:p>
            <a:r>
              <a:rPr lang="en-NZ" dirty="0"/>
              <a:t>A non-resident company will not become liable for New Zealand tax because of a PE after only a short period of time. </a:t>
            </a:r>
          </a:p>
          <a:p>
            <a:r>
              <a:rPr lang="en-NZ" dirty="0"/>
              <a:t>The fixed place needs a degree of permanency, that is, the fixed place is not of a purely temporary nature. </a:t>
            </a:r>
          </a:p>
          <a:p>
            <a:r>
              <a:rPr lang="en-NZ" dirty="0"/>
              <a:t>For a PE to be present the business must be carried out on a regular basis and it must be undertaken wholly or partly through the fixed place. </a:t>
            </a:r>
          </a:p>
          <a:p>
            <a:r>
              <a:rPr lang="en-NZ" dirty="0"/>
              <a:t>Whether there is a PE is determined having regard to the facts and circumstances of each case, which includes the COVID-19 emergency. </a:t>
            </a:r>
          </a:p>
          <a:p>
            <a:r>
              <a:rPr lang="en-NZ" dirty="0"/>
              <a:t>It would be a relevant consideration that the non-resident company did not have a PE in New Zealand prior to the present emergency and the presence of employees in New Zealand is short-term being related to current travel restrictions.</a:t>
            </a:r>
          </a:p>
          <a:p>
            <a:endParaRPr lang="en-NZ" dirty="0"/>
          </a:p>
        </p:txBody>
      </p:sp>
      <p:sp>
        <p:nvSpPr>
          <p:cNvPr id="4" name="Text Placeholder 3">
            <a:extLst>
              <a:ext uri="{FF2B5EF4-FFF2-40B4-BE49-F238E27FC236}">
                <a16:creationId xmlns:a16="http://schemas.microsoft.com/office/drawing/2014/main" id="{62F45D1E-A3C8-4928-B9B9-A390BB63105F}"/>
              </a:ext>
            </a:extLst>
          </p:cNvPr>
          <p:cNvSpPr>
            <a:spLocks noGrp="1"/>
          </p:cNvSpPr>
          <p:nvPr>
            <p:ph type="body" sz="quarter" idx="10"/>
          </p:nvPr>
        </p:nvSpPr>
        <p:spPr/>
        <p:txBody>
          <a:bodyPr/>
          <a:lstStyle/>
          <a:p>
            <a:endParaRPr lang="en-NZ"/>
          </a:p>
        </p:txBody>
      </p:sp>
      <p:sp>
        <p:nvSpPr>
          <p:cNvPr id="5" name="Text Placeholder 4">
            <a:extLst>
              <a:ext uri="{FF2B5EF4-FFF2-40B4-BE49-F238E27FC236}">
                <a16:creationId xmlns:a16="http://schemas.microsoft.com/office/drawing/2014/main" id="{B69EAFA9-4390-4600-80A7-BD874D01F70A}"/>
              </a:ext>
            </a:extLst>
          </p:cNvPr>
          <p:cNvSpPr>
            <a:spLocks noGrp="1"/>
          </p:cNvSpPr>
          <p:nvPr>
            <p:ph type="body" sz="quarter" idx="11"/>
          </p:nvPr>
        </p:nvSpPr>
        <p:spPr/>
        <p:txBody>
          <a:bodyPr/>
          <a:lstStyle/>
          <a:p>
            <a:endParaRPr lang="en-NZ" dirty="0"/>
          </a:p>
        </p:txBody>
      </p:sp>
    </p:spTree>
    <p:extLst>
      <p:ext uri="{BB962C8B-B14F-4D97-AF65-F5344CB8AC3E}">
        <p14:creationId xmlns:p14="http://schemas.microsoft.com/office/powerpoint/2010/main" val="225268209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19F6-2D36-42A9-A4BA-9CB72578A0E1}"/>
              </a:ext>
            </a:extLst>
          </p:cNvPr>
          <p:cNvSpPr>
            <a:spLocks noGrp="1"/>
          </p:cNvSpPr>
          <p:nvPr>
            <p:ph type="title"/>
          </p:nvPr>
        </p:nvSpPr>
        <p:spPr/>
        <p:txBody>
          <a:bodyPr/>
          <a:lstStyle/>
          <a:p>
            <a:r>
              <a:rPr lang="en-NZ" dirty="0"/>
              <a:t>Example: Company residence &amp; permanent establishment</a:t>
            </a:r>
          </a:p>
        </p:txBody>
      </p:sp>
      <p:sp>
        <p:nvSpPr>
          <p:cNvPr id="3" name="Content Placeholder 2">
            <a:extLst>
              <a:ext uri="{FF2B5EF4-FFF2-40B4-BE49-F238E27FC236}">
                <a16:creationId xmlns:a16="http://schemas.microsoft.com/office/drawing/2014/main" id="{4C952BD0-F650-479D-961D-3B0A2CB474F0}"/>
              </a:ext>
            </a:extLst>
          </p:cNvPr>
          <p:cNvSpPr>
            <a:spLocks noGrp="1"/>
          </p:cNvSpPr>
          <p:nvPr>
            <p:ph idx="1"/>
          </p:nvPr>
        </p:nvSpPr>
        <p:spPr/>
        <p:txBody>
          <a:bodyPr/>
          <a:lstStyle/>
          <a:p>
            <a:r>
              <a:rPr lang="en-NZ" dirty="0"/>
              <a:t>Karen Consultants Limited is incorporated overseas and is not tax resident in New Zealand. </a:t>
            </a:r>
          </a:p>
          <a:p>
            <a:r>
              <a:rPr lang="en-NZ" dirty="0"/>
              <a:t>Three employees are stranded in New Zealand because of COVID-19. </a:t>
            </a:r>
          </a:p>
          <a:p>
            <a:r>
              <a:rPr lang="en-NZ" dirty="0"/>
              <a:t>There was no permanent establishment in New Zealand before the impacts of COVID-19. </a:t>
            </a:r>
          </a:p>
          <a:p>
            <a:r>
              <a:rPr lang="en-NZ" dirty="0"/>
              <a:t>The employees’ extended presence in New Zealand is unplanned and short-term. There are no other changes in the company’s circumstances. </a:t>
            </a:r>
          </a:p>
          <a:p>
            <a:r>
              <a:rPr lang="en-NZ" dirty="0"/>
              <a:t>Karen Consultants Ltd does not have a permanent establishment in New Zealand and </a:t>
            </a:r>
            <a:r>
              <a:rPr lang="en-NZ" b="1" dirty="0"/>
              <a:t>has not </a:t>
            </a:r>
            <a:r>
              <a:rPr lang="en-NZ" dirty="0"/>
              <a:t>become liable for tax in New Zealand because of the employee’s presence during the emergency. </a:t>
            </a:r>
          </a:p>
          <a:p>
            <a:r>
              <a:rPr lang="en-NZ" dirty="0"/>
              <a:t>The employees will leave New Zealand as soon as they are able.</a:t>
            </a:r>
          </a:p>
        </p:txBody>
      </p:sp>
      <p:sp>
        <p:nvSpPr>
          <p:cNvPr id="4" name="Text Placeholder 3">
            <a:extLst>
              <a:ext uri="{FF2B5EF4-FFF2-40B4-BE49-F238E27FC236}">
                <a16:creationId xmlns:a16="http://schemas.microsoft.com/office/drawing/2014/main" id="{DDC67BA6-2715-45EF-B5DF-28D5D8ACB82E}"/>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6A8B02F4-91F6-40D0-82E4-01AF841492FE}"/>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E7E3B5B-3FA4-4CFF-AD75-22606F013EA1}"/>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5212312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411E-069A-43ED-BB27-047707A6F10E}"/>
              </a:ext>
            </a:extLst>
          </p:cNvPr>
          <p:cNvSpPr>
            <a:spLocks noGrp="1"/>
          </p:cNvSpPr>
          <p:nvPr>
            <p:ph type="title"/>
          </p:nvPr>
        </p:nvSpPr>
        <p:spPr/>
        <p:txBody>
          <a:bodyPr/>
          <a:lstStyle/>
          <a:p>
            <a:r>
              <a:rPr lang="en-NZ" dirty="0"/>
              <a:t>Tax residency issues: Individual residency &amp; the 183 day test</a:t>
            </a:r>
          </a:p>
        </p:txBody>
      </p:sp>
      <p:sp>
        <p:nvSpPr>
          <p:cNvPr id="3" name="Content Placeholder 2">
            <a:extLst>
              <a:ext uri="{FF2B5EF4-FFF2-40B4-BE49-F238E27FC236}">
                <a16:creationId xmlns:a16="http://schemas.microsoft.com/office/drawing/2014/main" id="{853C9E18-A2EF-4D30-ACCD-85B3E57166DC}"/>
              </a:ext>
            </a:extLst>
          </p:cNvPr>
          <p:cNvSpPr>
            <a:spLocks noGrp="1"/>
          </p:cNvSpPr>
          <p:nvPr>
            <p:ph idx="1"/>
          </p:nvPr>
        </p:nvSpPr>
        <p:spPr/>
        <p:txBody>
          <a:bodyPr/>
          <a:lstStyle/>
          <a:p>
            <a:r>
              <a:rPr lang="en-NZ" dirty="0"/>
              <a:t>Ordinarily, an individual will become tax resident in New Zealand if they are personally present in New Zealand for more than 183 days in total in a 12-month period. </a:t>
            </a:r>
          </a:p>
          <a:p>
            <a:endParaRPr lang="en-NZ" dirty="0"/>
          </a:p>
          <a:p>
            <a:r>
              <a:rPr lang="en-NZ" dirty="0"/>
              <a:t>The current emergency could cause individuals to have to stay in New Zealand longer than 183 days despite their plans to leave. An individual will not become tax resident in New Zealand under the day test just because they are stranded in New Zealand. </a:t>
            </a:r>
          </a:p>
          <a:p>
            <a:endParaRPr lang="en-NZ" dirty="0"/>
          </a:p>
          <a:p>
            <a:r>
              <a:rPr lang="en-NZ" dirty="0"/>
              <a:t>If a person leaves New Zealand within a reasonable time after they are no longer practically restricted in travelling, then extra days, when the person was unable to leave, are disregarded. The day tests are based on normal circumstances when people are free to move. </a:t>
            </a:r>
          </a:p>
        </p:txBody>
      </p:sp>
      <p:sp>
        <p:nvSpPr>
          <p:cNvPr id="4" name="Text Placeholder 3">
            <a:extLst>
              <a:ext uri="{FF2B5EF4-FFF2-40B4-BE49-F238E27FC236}">
                <a16:creationId xmlns:a16="http://schemas.microsoft.com/office/drawing/2014/main" id="{C65D7A85-7DF4-4EEE-B6BF-BD9AC25C9FB9}"/>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F77CDED6-5B41-4AFB-B35C-3B61DA6318BB}"/>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47397415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3128-FEB0-4EB9-8224-739AC1D9175B}"/>
              </a:ext>
            </a:extLst>
          </p:cNvPr>
          <p:cNvSpPr>
            <a:spLocks noGrp="1"/>
          </p:cNvSpPr>
          <p:nvPr>
            <p:ph type="title"/>
          </p:nvPr>
        </p:nvSpPr>
        <p:spPr/>
        <p:txBody>
          <a:bodyPr/>
          <a:lstStyle/>
          <a:p>
            <a:r>
              <a:rPr lang="en-NZ" dirty="0"/>
              <a:t>Example: Individual residency &amp; 183 day test</a:t>
            </a:r>
          </a:p>
        </p:txBody>
      </p:sp>
      <p:sp>
        <p:nvSpPr>
          <p:cNvPr id="3" name="Content Placeholder 2">
            <a:extLst>
              <a:ext uri="{FF2B5EF4-FFF2-40B4-BE49-F238E27FC236}">
                <a16:creationId xmlns:a16="http://schemas.microsoft.com/office/drawing/2014/main" id="{71F54573-C963-4C84-83A5-6A921675FB0B}"/>
              </a:ext>
            </a:extLst>
          </p:cNvPr>
          <p:cNvSpPr>
            <a:spLocks noGrp="1"/>
          </p:cNvSpPr>
          <p:nvPr>
            <p:ph idx="1"/>
          </p:nvPr>
        </p:nvSpPr>
        <p:spPr/>
        <p:txBody>
          <a:bodyPr/>
          <a:lstStyle/>
          <a:p>
            <a:r>
              <a:rPr lang="en-NZ" dirty="0"/>
              <a:t>Jane was visiting New Zealand on an extended holiday as the guest of a friend. </a:t>
            </a:r>
          </a:p>
          <a:p>
            <a:r>
              <a:rPr lang="en-NZ" dirty="0"/>
              <a:t>She had been present in New Zealand for 170 days in a 12-month period when under the present emergency she became stranded in New Zealand. </a:t>
            </a:r>
          </a:p>
          <a:p>
            <a:r>
              <a:rPr lang="en-NZ" dirty="0"/>
              <a:t>She was advised that she could not fly home. </a:t>
            </a:r>
          </a:p>
          <a:p>
            <a:r>
              <a:rPr lang="en-NZ" dirty="0"/>
              <a:t>For the purpose of the day test she will remain fixed at 170 days for the period from when is unable to leave New Zealand up to and including the day when she departs. </a:t>
            </a:r>
          </a:p>
          <a:p>
            <a:r>
              <a:rPr lang="en-NZ" dirty="0"/>
              <a:t>That is so long as she leaves New Zealand after a reasonable number of days from when she is no longer practically restricted in travelling. </a:t>
            </a:r>
          </a:p>
          <a:p>
            <a:r>
              <a:rPr lang="en-NZ" dirty="0"/>
              <a:t>Jane </a:t>
            </a:r>
            <a:r>
              <a:rPr lang="en-NZ" b="1" dirty="0"/>
              <a:t>has not </a:t>
            </a:r>
            <a:r>
              <a:rPr lang="en-NZ" dirty="0"/>
              <a:t>become tax resident in New Zealand and plans to leave as soon as she is able. </a:t>
            </a:r>
          </a:p>
        </p:txBody>
      </p:sp>
      <p:sp>
        <p:nvSpPr>
          <p:cNvPr id="4" name="Text Placeholder 3">
            <a:extLst>
              <a:ext uri="{FF2B5EF4-FFF2-40B4-BE49-F238E27FC236}">
                <a16:creationId xmlns:a16="http://schemas.microsoft.com/office/drawing/2014/main" id="{BF19714E-32DA-427E-ABF8-867305AFD881}"/>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81F12F04-76D8-4BFB-9D10-CE87DB14CD53}"/>
              </a:ext>
            </a:extLst>
          </p:cNvPr>
          <p:cNvSpPr>
            <a:spLocks noGrp="1"/>
          </p:cNvSpPr>
          <p:nvPr>
            <p:ph type="body" sz="quarter" idx="11"/>
          </p:nvPr>
        </p:nvSpPr>
        <p:spPr/>
        <p:txBody>
          <a:bodyPr/>
          <a:lstStyle/>
          <a:p>
            <a:r>
              <a:rPr lang="en-NZ" dirty="0"/>
              <a:t>Intended audience: Individuals &amp; Intermediaries</a:t>
            </a:r>
          </a:p>
        </p:txBody>
      </p:sp>
      <p:pic>
        <p:nvPicPr>
          <p:cNvPr id="6" name="Picture 5">
            <a:extLst>
              <a:ext uri="{FF2B5EF4-FFF2-40B4-BE49-F238E27FC236}">
                <a16:creationId xmlns:a16="http://schemas.microsoft.com/office/drawing/2014/main" id="{2AA58461-68FC-4A40-B775-A69CA0E20F76}"/>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833018502"/>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411E-069A-43ED-BB27-047707A6F10E}"/>
              </a:ext>
            </a:extLst>
          </p:cNvPr>
          <p:cNvSpPr>
            <a:spLocks noGrp="1"/>
          </p:cNvSpPr>
          <p:nvPr>
            <p:ph type="title"/>
          </p:nvPr>
        </p:nvSpPr>
        <p:spPr/>
        <p:txBody>
          <a:bodyPr/>
          <a:lstStyle/>
          <a:p>
            <a:r>
              <a:rPr lang="en-NZ" dirty="0"/>
              <a:t>Tax residency issues: Individual residency &amp; the 325 day test</a:t>
            </a:r>
          </a:p>
        </p:txBody>
      </p:sp>
      <p:sp>
        <p:nvSpPr>
          <p:cNvPr id="3" name="Content Placeholder 2">
            <a:extLst>
              <a:ext uri="{FF2B5EF4-FFF2-40B4-BE49-F238E27FC236}">
                <a16:creationId xmlns:a16="http://schemas.microsoft.com/office/drawing/2014/main" id="{853C9E18-A2EF-4D30-ACCD-85B3E57166DC}"/>
              </a:ext>
            </a:extLst>
          </p:cNvPr>
          <p:cNvSpPr>
            <a:spLocks noGrp="1"/>
          </p:cNvSpPr>
          <p:nvPr>
            <p:ph idx="1"/>
          </p:nvPr>
        </p:nvSpPr>
        <p:spPr/>
        <p:txBody>
          <a:bodyPr/>
          <a:lstStyle/>
          <a:p>
            <a:r>
              <a:rPr lang="en-NZ" dirty="0"/>
              <a:t>Conversely, an individual will become not tax resident in New Zealand if they:</a:t>
            </a:r>
          </a:p>
          <a:p>
            <a:pPr lvl="1"/>
            <a:r>
              <a:rPr lang="en-NZ" dirty="0"/>
              <a:t>are personally absent from New Zealand for more than 325 days in total in a 12-month period and </a:t>
            </a:r>
          </a:p>
          <a:p>
            <a:pPr lvl="1"/>
            <a:r>
              <a:rPr lang="en-NZ" dirty="0"/>
              <a:t>do not have a permanent place of abode here.</a:t>
            </a:r>
          </a:p>
          <a:p>
            <a:r>
              <a:rPr lang="en-NZ" dirty="0"/>
              <a:t>For individuals that are resident in New Zealand, the COVID-19 pandemic could prevent them from leaving New Zealand. This would delay their ability to meet the 325 day threshold required to be non-resident, despite their plans to leave and become non-resident. In this situation, the days where an individual is stranded in New Zealand will count towards meeting the 325 day threshold for becoming non-resident.</a:t>
            </a:r>
          </a:p>
          <a:p>
            <a:r>
              <a:rPr lang="en-NZ" dirty="0"/>
              <a:t>If a person leaves NZ within a reasonable time after they are no longer practically restricted in travelling, then extra days, when the person was unable to leave, will be disregarded for the 183 day test or included for the 325 day test (as relevant). The day-count test is based on normal circumstances when people are free to move.</a:t>
            </a:r>
          </a:p>
        </p:txBody>
      </p:sp>
      <p:sp>
        <p:nvSpPr>
          <p:cNvPr id="4" name="Text Placeholder 3">
            <a:extLst>
              <a:ext uri="{FF2B5EF4-FFF2-40B4-BE49-F238E27FC236}">
                <a16:creationId xmlns:a16="http://schemas.microsoft.com/office/drawing/2014/main" id="{C65D7A85-7DF4-4EEE-B6BF-BD9AC25C9FB9}"/>
              </a:ext>
            </a:extLst>
          </p:cNvPr>
          <p:cNvSpPr>
            <a:spLocks noGrp="1"/>
          </p:cNvSpPr>
          <p:nvPr>
            <p:ph type="body" sz="quarter" idx="10"/>
          </p:nvPr>
        </p:nvSpPr>
        <p:spPr/>
        <p:txBody>
          <a:bodyPr/>
          <a:lstStyle/>
          <a:p>
            <a:r>
              <a:rPr lang="en-NZ" dirty="0"/>
              <a:t>Published: 02/07/2020</a:t>
            </a:r>
          </a:p>
        </p:txBody>
      </p:sp>
      <p:sp>
        <p:nvSpPr>
          <p:cNvPr id="5" name="Text Placeholder 4">
            <a:extLst>
              <a:ext uri="{FF2B5EF4-FFF2-40B4-BE49-F238E27FC236}">
                <a16:creationId xmlns:a16="http://schemas.microsoft.com/office/drawing/2014/main" id="{F77CDED6-5B41-4AFB-B35C-3B61DA6318BB}"/>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107634682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411E-069A-43ED-BB27-047707A6F10E}"/>
              </a:ext>
            </a:extLst>
          </p:cNvPr>
          <p:cNvSpPr>
            <a:spLocks noGrp="1"/>
          </p:cNvSpPr>
          <p:nvPr>
            <p:ph type="title"/>
          </p:nvPr>
        </p:nvSpPr>
        <p:spPr/>
        <p:txBody>
          <a:bodyPr/>
          <a:lstStyle/>
          <a:p>
            <a:r>
              <a:rPr lang="en-NZ" dirty="0"/>
              <a:t>Tax residency issues: When travel is ‘practically restricted ‘</a:t>
            </a:r>
          </a:p>
        </p:txBody>
      </p:sp>
      <p:sp>
        <p:nvSpPr>
          <p:cNvPr id="3" name="Content Placeholder 2">
            <a:extLst>
              <a:ext uri="{FF2B5EF4-FFF2-40B4-BE49-F238E27FC236}">
                <a16:creationId xmlns:a16="http://schemas.microsoft.com/office/drawing/2014/main" id="{853C9E18-A2EF-4D30-ACCD-85B3E57166DC}"/>
              </a:ext>
            </a:extLst>
          </p:cNvPr>
          <p:cNvSpPr>
            <a:spLocks noGrp="1"/>
          </p:cNvSpPr>
          <p:nvPr>
            <p:ph idx="1"/>
          </p:nvPr>
        </p:nvSpPr>
        <p:spPr/>
        <p:txBody>
          <a:bodyPr/>
          <a:lstStyle/>
          <a:p>
            <a:r>
              <a:rPr lang="en-NZ" dirty="0"/>
              <a:t>Factors that may be considered in deciding if a person is practically restricted in travelling include:</a:t>
            </a:r>
          </a:p>
          <a:p>
            <a:pPr lvl="1"/>
            <a:r>
              <a:rPr lang="en-NZ" dirty="0"/>
              <a:t>Border controls or entry restrictions. A person is unable to practically leave New Zealand if they cannot enter a country of which they are a citizen or permanent resident or visa holder, and</a:t>
            </a:r>
          </a:p>
          <a:p>
            <a:pPr lvl="1"/>
            <a:r>
              <a:rPr lang="en-NZ" dirty="0"/>
              <a:t>The availability of commercial flights.</a:t>
            </a:r>
          </a:p>
          <a:p>
            <a:r>
              <a:rPr lang="en-NZ" dirty="0"/>
              <a:t>Personal considerations or preferences are not factors that impact on whether a person is practically restricted in travelling. Once there is no practical restriction on travel, then deciding to remain in New Zealand does not prevent days from being counted for the residence day tests.  It does not matter whether they decide to stay in New Zealand because of the level of Covid-19 infection in their home country, or for other reasons.  This includes wanting to go to a different country where entry restrictions still exist. Choosing to stay in New Zealand will result in the person becoming tax resident under the ordinary application of the day tests.</a:t>
            </a:r>
          </a:p>
        </p:txBody>
      </p:sp>
      <p:sp>
        <p:nvSpPr>
          <p:cNvPr id="4" name="Text Placeholder 3">
            <a:extLst>
              <a:ext uri="{FF2B5EF4-FFF2-40B4-BE49-F238E27FC236}">
                <a16:creationId xmlns:a16="http://schemas.microsoft.com/office/drawing/2014/main" id="{C65D7A85-7DF4-4EEE-B6BF-BD9AC25C9FB9}"/>
              </a:ext>
            </a:extLst>
          </p:cNvPr>
          <p:cNvSpPr>
            <a:spLocks noGrp="1"/>
          </p:cNvSpPr>
          <p:nvPr>
            <p:ph type="body" sz="quarter" idx="10"/>
          </p:nvPr>
        </p:nvSpPr>
        <p:spPr/>
        <p:txBody>
          <a:bodyPr/>
          <a:lstStyle/>
          <a:p>
            <a:r>
              <a:rPr lang="en-NZ" dirty="0"/>
              <a:t>Published: 02/07/2020</a:t>
            </a:r>
          </a:p>
        </p:txBody>
      </p:sp>
      <p:sp>
        <p:nvSpPr>
          <p:cNvPr id="5" name="Text Placeholder 4">
            <a:extLst>
              <a:ext uri="{FF2B5EF4-FFF2-40B4-BE49-F238E27FC236}">
                <a16:creationId xmlns:a16="http://schemas.microsoft.com/office/drawing/2014/main" id="{F77CDED6-5B41-4AFB-B35C-3B61DA6318BB}"/>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2366404753"/>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411E-069A-43ED-BB27-047707A6F10E}"/>
              </a:ext>
            </a:extLst>
          </p:cNvPr>
          <p:cNvSpPr>
            <a:spLocks noGrp="1"/>
          </p:cNvSpPr>
          <p:nvPr>
            <p:ph type="title"/>
          </p:nvPr>
        </p:nvSpPr>
        <p:spPr/>
        <p:txBody>
          <a:bodyPr/>
          <a:lstStyle/>
          <a:p>
            <a:r>
              <a:rPr lang="en-NZ" dirty="0"/>
              <a:t>Example: When travel is ‘practically restricted ‘</a:t>
            </a:r>
          </a:p>
        </p:txBody>
      </p:sp>
      <p:sp>
        <p:nvSpPr>
          <p:cNvPr id="3" name="Content Placeholder 2">
            <a:extLst>
              <a:ext uri="{FF2B5EF4-FFF2-40B4-BE49-F238E27FC236}">
                <a16:creationId xmlns:a16="http://schemas.microsoft.com/office/drawing/2014/main" id="{853C9E18-A2EF-4D30-ACCD-85B3E57166DC}"/>
              </a:ext>
            </a:extLst>
          </p:cNvPr>
          <p:cNvSpPr>
            <a:spLocks noGrp="1"/>
          </p:cNvSpPr>
          <p:nvPr>
            <p:ph idx="1"/>
          </p:nvPr>
        </p:nvSpPr>
        <p:spPr/>
        <p:txBody>
          <a:bodyPr/>
          <a:lstStyle/>
          <a:p>
            <a:r>
              <a:rPr lang="en-NZ" dirty="0"/>
              <a:t>Francis has a medical condition that places her at higher risk of more severe symptoms from COVID-19.   She plans to remain in New Zealand for twelve months hoping that things will get better in her home country. </a:t>
            </a:r>
          </a:p>
          <a:p>
            <a:r>
              <a:rPr lang="en-NZ" dirty="0"/>
              <a:t>Assuming she does not already have a permanent place of abode in New Zealand, Francis will become New Zealand tax resident on an ordinary application of the 183-day test. </a:t>
            </a:r>
          </a:p>
          <a:p>
            <a:r>
              <a:rPr lang="en-NZ" dirty="0"/>
              <a:t>All of the days Francis has been present in New Zealand are counted. This is because the concession of not counting days when someone is stranded in New Zealand only applies if they leave within a reasonable time after they are no longer practically restricted in doing so. </a:t>
            </a:r>
          </a:p>
          <a:p>
            <a:r>
              <a:rPr lang="en-NZ" dirty="0"/>
              <a:t>The 183-day test applies with effect from the first counted day.</a:t>
            </a:r>
            <a:r>
              <a:rPr lang="en-NZ" strike="sngStrike" dirty="0"/>
              <a:t> </a:t>
            </a:r>
            <a:endParaRPr lang="en-NZ" dirty="0"/>
          </a:p>
        </p:txBody>
      </p:sp>
      <p:sp>
        <p:nvSpPr>
          <p:cNvPr id="4" name="Text Placeholder 3">
            <a:extLst>
              <a:ext uri="{FF2B5EF4-FFF2-40B4-BE49-F238E27FC236}">
                <a16:creationId xmlns:a16="http://schemas.microsoft.com/office/drawing/2014/main" id="{C65D7A85-7DF4-4EEE-B6BF-BD9AC25C9FB9}"/>
              </a:ext>
            </a:extLst>
          </p:cNvPr>
          <p:cNvSpPr>
            <a:spLocks noGrp="1"/>
          </p:cNvSpPr>
          <p:nvPr>
            <p:ph type="body" sz="quarter" idx="10"/>
          </p:nvPr>
        </p:nvSpPr>
        <p:spPr/>
        <p:txBody>
          <a:bodyPr/>
          <a:lstStyle/>
          <a:p>
            <a:r>
              <a:rPr lang="en-NZ" dirty="0"/>
              <a:t>Published: 02/07/2020</a:t>
            </a:r>
          </a:p>
        </p:txBody>
      </p:sp>
      <p:sp>
        <p:nvSpPr>
          <p:cNvPr id="5" name="Text Placeholder 4">
            <a:extLst>
              <a:ext uri="{FF2B5EF4-FFF2-40B4-BE49-F238E27FC236}">
                <a16:creationId xmlns:a16="http://schemas.microsoft.com/office/drawing/2014/main" id="{F77CDED6-5B41-4AFB-B35C-3B61DA6318BB}"/>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3585971650"/>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411E-069A-43ED-BB27-047707A6F10E}"/>
              </a:ext>
            </a:extLst>
          </p:cNvPr>
          <p:cNvSpPr>
            <a:spLocks noGrp="1"/>
          </p:cNvSpPr>
          <p:nvPr>
            <p:ph type="title"/>
          </p:nvPr>
        </p:nvSpPr>
        <p:spPr/>
        <p:txBody>
          <a:bodyPr/>
          <a:lstStyle/>
          <a:p>
            <a:r>
              <a:rPr lang="en-NZ" dirty="0"/>
              <a:t>Example: When travel is ‘practically restricted ‘</a:t>
            </a:r>
          </a:p>
        </p:txBody>
      </p:sp>
      <p:sp>
        <p:nvSpPr>
          <p:cNvPr id="3" name="Content Placeholder 2">
            <a:extLst>
              <a:ext uri="{FF2B5EF4-FFF2-40B4-BE49-F238E27FC236}">
                <a16:creationId xmlns:a16="http://schemas.microsoft.com/office/drawing/2014/main" id="{853C9E18-A2EF-4D30-ACCD-85B3E57166DC}"/>
              </a:ext>
            </a:extLst>
          </p:cNvPr>
          <p:cNvSpPr>
            <a:spLocks noGrp="1"/>
          </p:cNvSpPr>
          <p:nvPr>
            <p:ph idx="1"/>
          </p:nvPr>
        </p:nvSpPr>
        <p:spPr/>
        <p:txBody>
          <a:bodyPr/>
          <a:lstStyle/>
          <a:p>
            <a:r>
              <a:rPr lang="en-NZ" sz="2300" dirty="0"/>
              <a:t>Richard was on a series of work assignments in different countries prior to the pandemic and was on a backpacker holiday in New Zealand until being affected by lockdown. He is unable to depart for his next backpacker holiday destination. </a:t>
            </a:r>
          </a:p>
          <a:p>
            <a:r>
              <a:rPr lang="en-NZ" sz="2300" dirty="0"/>
              <a:t>He becomes able to return to the United Kingdom, where he holds permanent residency, however he chooses to remain in New Zealand hoping to continue on to his next backpacker holiday destination, when that border ultimately opens. </a:t>
            </a:r>
          </a:p>
          <a:p>
            <a:r>
              <a:rPr lang="en-NZ" sz="2300" dirty="0"/>
              <a:t>Once Richard has been present in New Zealand for 183 days or more in a 12-month period, he will become New Zealand tax resident on an ordinary application of the 183 day test.  </a:t>
            </a:r>
          </a:p>
          <a:p>
            <a:r>
              <a:rPr lang="en-NZ" sz="2300" dirty="0"/>
              <a:t>All of the days Richard has been present in New Zealand are counted. This is because the concession of not counting days someone is stranded in New Zealand only applies if they leave within a reasonable time after they are no longer practically restricted in doing so. </a:t>
            </a:r>
          </a:p>
          <a:p>
            <a:r>
              <a:rPr lang="en-NZ" sz="2300" dirty="0"/>
              <a:t>The 183-day test applies with effect from the first counted day.</a:t>
            </a:r>
          </a:p>
        </p:txBody>
      </p:sp>
      <p:sp>
        <p:nvSpPr>
          <p:cNvPr id="4" name="Text Placeholder 3">
            <a:extLst>
              <a:ext uri="{FF2B5EF4-FFF2-40B4-BE49-F238E27FC236}">
                <a16:creationId xmlns:a16="http://schemas.microsoft.com/office/drawing/2014/main" id="{C65D7A85-7DF4-4EEE-B6BF-BD9AC25C9FB9}"/>
              </a:ext>
            </a:extLst>
          </p:cNvPr>
          <p:cNvSpPr>
            <a:spLocks noGrp="1"/>
          </p:cNvSpPr>
          <p:nvPr>
            <p:ph type="body" sz="quarter" idx="10"/>
          </p:nvPr>
        </p:nvSpPr>
        <p:spPr/>
        <p:txBody>
          <a:bodyPr/>
          <a:lstStyle/>
          <a:p>
            <a:r>
              <a:rPr lang="en-NZ" dirty="0"/>
              <a:t>Published: 02/07/2020</a:t>
            </a:r>
          </a:p>
        </p:txBody>
      </p:sp>
      <p:sp>
        <p:nvSpPr>
          <p:cNvPr id="5" name="Text Placeholder 4">
            <a:extLst>
              <a:ext uri="{FF2B5EF4-FFF2-40B4-BE49-F238E27FC236}">
                <a16:creationId xmlns:a16="http://schemas.microsoft.com/office/drawing/2014/main" id="{F77CDED6-5B41-4AFB-B35C-3B61DA6318BB}"/>
              </a:ext>
            </a:extLst>
          </p:cNvPr>
          <p:cNvSpPr>
            <a:spLocks noGrp="1"/>
          </p:cNvSpPr>
          <p:nvPr>
            <p:ph type="body" sz="quarter" idx="11"/>
          </p:nvPr>
        </p:nvSpPr>
        <p:spPr/>
        <p:txBody>
          <a:bodyPr/>
          <a:lstStyle/>
          <a:p>
            <a:r>
              <a:rPr lang="en-NZ" dirty="0"/>
              <a:t>Intended audience: Individuals &amp; Intermediaries</a:t>
            </a:r>
          </a:p>
        </p:txBody>
      </p:sp>
    </p:spTree>
    <p:extLst>
      <p:ext uri="{BB962C8B-B14F-4D97-AF65-F5344CB8AC3E}">
        <p14:creationId xmlns:p14="http://schemas.microsoft.com/office/powerpoint/2010/main" val="252796988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7940-7D28-48B4-9E41-F418B552034F}"/>
              </a:ext>
            </a:extLst>
          </p:cNvPr>
          <p:cNvSpPr>
            <a:spLocks noGrp="1"/>
          </p:cNvSpPr>
          <p:nvPr>
            <p:ph type="title"/>
          </p:nvPr>
        </p:nvSpPr>
        <p:spPr/>
        <p:txBody>
          <a:bodyPr/>
          <a:lstStyle/>
          <a:p>
            <a:r>
              <a:rPr lang="en-NZ" dirty="0"/>
              <a:t>Tax residency issues: 92 day test for non-resident employees</a:t>
            </a:r>
          </a:p>
        </p:txBody>
      </p:sp>
      <p:sp>
        <p:nvSpPr>
          <p:cNvPr id="3" name="Content Placeholder 2">
            <a:extLst>
              <a:ext uri="{FF2B5EF4-FFF2-40B4-BE49-F238E27FC236}">
                <a16:creationId xmlns:a16="http://schemas.microsoft.com/office/drawing/2014/main" id="{CFA772BF-3833-42BE-AD57-D9B0E40578D1}"/>
              </a:ext>
            </a:extLst>
          </p:cNvPr>
          <p:cNvSpPr>
            <a:spLocks noGrp="1"/>
          </p:cNvSpPr>
          <p:nvPr>
            <p:ph idx="1"/>
          </p:nvPr>
        </p:nvSpPr>
        <p:spPr/>
        <p:txBody>
          <a:bodyPr/>
          <a:lstStyle/>
          <a:p>
            <a:r>
              <a:rPr lang="en-NZ" sz="2200" dirty="0"/>
              <a:t>A 92 day test providing an exemption for certain that a non-resident person derives from performing personal or professional services in New Zealand during a short term visit.  In ordinary circumstances income earned in New Zealand by a person providing these services is exempt if the visit to New Zealand is less than 92 days and the services are performed for someone who is not tax resident in New Zealand.</a:t>
            </a:r>
          </a:p>
          <a:p>
            <a:r>
              <a:rPr lang="en-NZ" sz="2200" dirty="0"/>
              <a:t>However, if the visit is for more than 92 days, all income derived from the time of arrival is subject to tax in New Zealand and PAYE must be withheld by an employer. </a:t>
            </a:r>
          </a:p>
          <a:p>
            <a:r>
              <a:rPr lang="en-NZ" sz="2200" dirty="0"/>
              <a:t>The COVID-19 pandemic could cause such service providers to have to stay in New Zealand longer than 92 days despite their plans to leave. If the service provider leaves or returns to their country within a reasonable time, after they are no longer practically restricted in travelling, then any extra days, when  the person was unable to leave (that are in addition to the 92 days) will be disregarded.</a:t>
            </a:r>
          </a:p>
        </p:txBody>
      </p:sp>
      <p:sp>
        <p:nvSpPr>
          <p:cNvPr id="4" name="Text Placeholder 3">
            <a:extLst>
              <a:ext uri="{FF2B5EF4-FFF2-40B4-BE49-F238E27FC236}">
                <a16:creationId xmlns:a16="http://schemas.microsoft.com/office/drawing/2014/main" id="{56853ACC-A035-4D38-AF67-D5CFE25E04E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BAEED25C-F90E-4AFD-BB85-F6412D0B852B}"/>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241114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43A6-F7CF-4AB6-A3F1-A13E994B4626}"/>
              </a:ext>
            </a:extLst>
          </p:cNvPr>
          <p:cNvSpPr>
            <a:spLocks noGrp="1"/>
          </p:cNvSpPr>
          <p:nvPr>
            <p:ph type="title"/>
          </p:nvPr>
        </p:nvSpPr>
        <p:spPr/>
        <p:txBody>
          <a:bodyPr/>
          <a:lstStyle/>
          <a:p>
            <a:r>
              <a:rPr lang="en-NZ" dirty="0"/>
              <a:t>Example: Provisional tax</a:t>
            </a:r>
          </a:p>
        </p:txBody>
      </p:sp>
      <p:sp>
        <p:nvSpPr>
          <p:cNvPr id="3" name="Content Placeholder 2">
            <a:extLst>
              <a:ext uri="{FF2B5EF4-FFF2-40B4-BE49-F238E27FC236}">
                <a16:creationId xmlns:a16="http://schemas.microsoft.com/office/drawing/2014/main" id="{4C97FF11-A1FA-491E-B27C-94882EE2B272}"/>
              </a:ext>
            </a:extLst>
          </p:cNvPr>
          <p:cNvSpPr>
            <a:spLocks noGrp="1"/>
          </p:cNvSpPr>
          <p:nvPr>
            <p:ph idx="1"/>
          </p:nvPr>
        </p:nvSpPr>
        <p:spPr/>
        <p:txBody>
          <a:bodyPr/>
          <a:lstStyle/>
          <a:p>
            <a:r>
              <a:rPr lang="en-NZ" dirty="0"/>
              <a:t>Jenny is a tour guide who provides tours of the Lord of the Rings filming location sites around Wellington through her company </a:t>
            </a:r>
            <a:r>
              <a:rPr lang="en-NZ" dirty="0" err="1"/>
              <a:t>Jenstar</a:t>
            </a:r>
            <a:r>
              <a:rPr lang="en-NZ" dirty="0"/>
              <a:t> Tours Limited (JTL). She gets the majority of her customers from tourist ships visiting Wellington. </a:t>
            </a:r>
          </a:p>
          <a:p>
            <a:r>
              <a:rPr lang="en-NZ" dirty="0"/>
              <a:t>In the 2019–20 income year, JTL’s tax liability was $4,500, but because of the recent changes to restrict tourist ships in response to COVID-19, JTL’s tax liability in 2020–21 is expected to be much lower.</a:t>
            </a:r>
          </a:p>
          <a:p>
            <a:r>
              <a:rPr lang="en-NZ" dirty="0"/>
              <a:t>The Government’s change to the provisional tax threshold from $2,500 to $5,000 means that JTL is not a provisional taxpayer for the 2020–21 income year. </a:t>
            </a:r>
          </a:p>
          <a:p>
            <a:r>
              <a:rPr lang="en-NZ" dirty="0"/>
              <a:t>Instead of paying tax in instalments throughout the 2020–21 income year, JTL will not have to pay tax until 7 February 2022, which improves its cashflow during the year.</a:t>
            </a:r>
          </a:p>
          <a:p>
            <a:endParaRPr lang="en-NZ" dirty="0"/>
          </a:p>
        </p:txBody>
      </p:sp>
      <p:sp>
        <p:nvSpPr>
          <p:cNvPr id="6" name="Text Placeholder 5">
            <a:extLst>
              <a:ext uri="{FF2B5EF4-FFF2-40B4-BE49-F238E27FC236}">
                <a16:creationId xmlns:a16="http://schemas.microsoft.com/office/drawing/2014/main" id="{1AC59FC0-084E-43EB-9140-804C94066F50}"/>
              </a:ext>
            </a:extLst>
          </p:cNvPr>
          <p:cNvSpPr>
            <a:spLocks noGrp="1"/>
          </p:cNvSpPr>
          <p:nvPr>
            <p:ph type="body" sz="quarter" idx="10"/>
          </p:nvPr>
        </p:nvSpPr>
        <p:spPr/>
        <p:txBody>
          <a:bodyPr/>
          <a:lstStyle/>
          <a:p>
            <a:r>
              <a:rPr lang="en-NZ"/>
              <a:t>Published: 01/04/2020</a:t>
            </a:r>
          </a:p>
        </p:txBody>
      </p:sp>
      <p:sp>
        <p:nvSpPr>
          <p:cNvPr id="7" name="Text Placeholder 6">
            <a:extLst>
              <a:ext uri="{FF2B5EF4-FFF2-40B4-BE49-F238E27FC236}">
                <a16:creationId xmlns:a16="http://schemas.microsoft.com/office/drawing/2014/main" id="{DE373908-272C-494C-8A7C-4543BAFEA8A8}"/>
              </a:ext>
            </a:extLst>
          </p:cNvPr>
          <p:cNvSpPr>
            <a:spLocks noGrp="1"/>
          </p:cNvSpPr>
          <p:nvPr>
            <p:ph type="body" sz="quarter" idx="11"/>
          </p:nvPr>
        </p:nvSpPr>
        <p:spPr/>
        <p:txBody>
          <a:bodyPr/>
          <a:lstStyle/>
          <a:p>
            <a:r>
              <a:rPr lang="en-US"/>
              <a:t>Intended audience: All customers</a:t>
            </a:r>
            <a:endParaRPr lang="en-NZ"/>
          </a:p>
          <a:p>
            <a:endParaRPr lang="en-NZ" b="1"/>
          </a:p>
        </p:txBody>
      </p:sp>
      <p:pic>
        <p:nvPicPr>
          <p:cNvPr id="8" name="Picture 7">
            <a:extLst>
              <a:ext uri="{FF2B5EF4-FFF2-40B4-BE49-F238E27FC236}">
                <a16:creationId xmlns:a16="http://schemas.microsoft.com/office/drawing/2014/main" id="{F14A88D3-8F65-46DB-A5BD-BC390D45C0D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404612545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55D7-E0BE-438A-86D0-3DB931BECAE6}"/>
              </a:ext>
            </a:extLst>
          </p:cNvPr>
          <p:cNvSpPr>
            <a:spLocks noGrp="1"/>
          </p:cNvSpPr>
          <p:nvPr>
            <p:ph type="title"/>
          </p:nvPr>
        </p:nvSpPr>
        <p:spPr/>
        <p:txBody>
          <a:bodyPr/>
          <a:lstStyle/>
          <a:p>
            <a:r>
              <a:rPr lang="en-NZ" dirty="0"/>
              <a:t>Example: 92 day test for non-resident employees</a:t>
            </a:r>
          </a:p>
        </p:txBody>
      </p:sp>
      <p:sp>
        <p:nvSpPr>
          <p:cNvPr id="3" name="Content Placeholder 2">
            <a:extLst>
              <a:ext uri="{FF2B5EF4-FFF2-40B4-BE49-F238E27FC236}">
                <a16:creationId xmlns:a16="http://schemas.microsoft.com/office/drawing/2014/main" id="{58435E27-74F2-473E-B5C3-A47C93CAD332}"/>
              </a:ext>
            </a:extLst>
          </p:cNvPr>
          <p:cNvSpPr>
            <a:spLocks noGrp="1"/>
          </p:cNvSpPr>
          <p:nvPr>
            <p:ph idx="1"/>
          </p:nvPr>
        </p:nvSpPr>
        <p:spPr/>
        <p:txBody>
          <a:bodyPr/>
          <a:lstStyle/>
          <a:p>
            <a:pPr>
              <a:spcBef>
                <a:spcPts val="300"/>
              </a:spcBef>
            </a:pPr>
            <a:r>
              <a:rPr lang="en-NZ" dirty="0"/>
              <a:t>Peter was providing IT consulting services on behalf of his overseas based employer while present in New Zealand to assist a related business.  Peter pays tax on his income in his home jurisdiction. </a:t>
            </a:r>
          </a:p>
          <a:p>
            <a:pPr>
              <a:spcBef>
                <a:spcPts val="300"/>
              </a:spcBef>
            </a:pPr>
            <a:r>
              <a:rPr lang="en-NZ" dirty="0"/>
              <a:t>It was intended that his stay would be for 70 days but he has become stranded in New Zealand. </a:t>
            </a:r>
          </a:p>
          <a:p>
            <a:pPr>
              <a:spcBef>
                <a:spcPts val="300"/>
              </a:spcBef>
            </a:pPr>
            <a:r>
              <a:rPr lang="en-NZ" dirty="0"/>
              <a:t>For the purpose of the 92 day test he will remain fixed at the day count as it was from when he was unable to leave New Zealand up to and including the day when he departs.  </a:t>
            </a:r>
          </a:p>
          <a:p>
            <a:pPr>
              <a:spcBef>
                <a:spcPts val="300"/>
              </a:spcBef>
            </a:pPr>
            <a:r>
              <a:rPr lang="en-NZ" dirty="0"/>
              <a:t>So long as Peter leaves New Zealand within a reasonable time after he is no longer practically restricted in travelling his </a:t>
            </a:r>
            <a:r>
              <a:rPr lang="en-NZ" b="1" dirty="0"/>
              <a:t>income remains exempt </a:t>
            </a:r>
            <a:r>
              <a:rPr lang="en-NZ" dirty="0"/>
              <a:t>even though he has stayed longer than 92 days.</a:t>
            </a:r>
          </a:p>
        </p:txBody>
      </p:sp>
      <p:sp>
        <p:nvSpPr>
          <p:cNvPr id="4" name="Text Placeholder 3">
            <a:extLst>
              <a:ext uri="{FF2B5EF4-FFF2-40B4-BE49-F238E27FC236}">
                <a16:creationId xmlns:a16="http://schemas.microsoft.com/office/drawing/2014/main" id="{2A0D2991-F256-467D-B5F4-1281EF292B8E}"/>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475ED95C-370B-4CC9-9207-808E61CAE3F3}"/>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769D1C82-2D5B-40EB-AC76-3D7B03D0BE52}"/>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68776488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7940-7D28-48B4-9E41-F418B552034F}"/>
              </a:ext>
            </a:extLst>
          </p:cNvPr>
          <p:cNvSpPr>
            <a:spLocks noGrp="1"/>
          </p:cNvSpPr>
          <p:nvPr>
            <p:ph type="title"/>
          </p:nvPr>
        </p:nvSpPr>
        <p:spPr/>
        <p:txBody>
          <a:bodyPr/>
          <a:lstStyle/>
          <a:p>
            <a:r>
              <a:rPr lang="en-NZ" dirty="0"/>
              <a:t>Tax residency issues: 92 day test for non-resident contractors</a:t>
            </a:r>
          </a:p>
        </p:txBody>
      </p:sp>
      <p:sp>
        <p:nvSpPr>
          <p:cNvPr id="3" name="Content Placeholder 2">
            <a:extLst>
              <a:ext uri="{FF2B5EF4-FFF2-40B4-BE49-F238E27FC236}">
                <a16:creationId xmlns:a16="http://schemas.microsoft.com/office/drawing/2014/main" id="{CFA772BF-3833-42BE-AD57-D9B0E40578D1}"/>
              </a:ext>
            </a:extLst>
          </p:cNvPr>
          <p:cNvSpPr>
            <a:spLocks noGrp="1"/>
          </p:cNvSpPr>
          <p:nvPr>
            <p:ph idx="1"/>
          </p:nvPr>
        </p:nvSpPr>
        <p:spPr/>
        <p:txBody>
          <a:bodyPr/>
          <a:lstStyle/>
          <a:p>
            <a:r>
              <a:rPr lang="en-NZ" sz="2200" dirty="0"/>
              <a:t>There is a 92-day test that excludes some payments from being schedular payments. These are payments for services provided by a non-resident contractor who has full relief from tax under a double tax agreement and is present in New Zealand for 92 or fewer days in a 12-month period. Because of the short-term period the contractor is present, the payment is not a schedular payment.</a:t>
            </a:r>
          </a:p>
          <a:p>
            <a:r>
              <a:rPr lang="en-NZ" sz="2200" dirty="0"/>
              <a:t>The exclusions of some payments from being schedular payments means that the withholding tax obligations in the PAYE rules don’t apply up until 92 days. </a:t>
            </a:r>
          </a:p>
          <a:p>
            <a:r>
              <a:rPr lang="en-NZ" sz="2200" dirty="0"/>
              <a:t>The current emergency could cause non-resident contractors to have to stay in New Zealand longer than 92 days despite their plans to leave. Assuming the non-resident contractor leaves or returns to their country within a reasonable time, after they are no longer practically restricted in travelling, then any extra days, when  the person was unable to leave (that are in addition to the 92 days) will be disregarded.</a:t>
            </a:r>
          </a:p>
        </p:txBody>
      </p:sp>
      <p:sp>
        <p:nvSpPr>
          <p:cNvPr id="4" name="Text Placeholder 3">
            <a:extLst>
              <a:ext uri="{FF2B5EF4-FFF2-40B4-BE49-F238E27FC236}">
                <a16:creationId xmlns:a16="http://schemas.microsoft.com/office/drawing/2014/main" id="{56853ACC-A035-4D38-AF67-D5CFE25E04E7}"/>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BAEED25C-F90E-4AFD-BB85-F6412D0B852B}"/>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2637284376"/>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D5AF-C0BD-498D-9F0E-C45F00631F01}"/>
              </a:ext>
            </a:extLst>
          </p:cNvPr>
          <p:cNvSpPr>
            <a:spLocks noGrp="1"/>
          </p:cNvSpPr>
          <p:nvPr>
            <p:ph type="title"/>
          </p:nvPr>
        </p:nvSpPr>
        <p:spPr/>
        <p:txBody>
          <a:bodyPr/>
          <a:lstStyle/>
          <a:p>
            <a:r>
              <a:rPr lang="en-NZ" dirty="0"/>
              <a:t>Example: 92 day test for non-resident contractors</a:t>
            </a:r>
          </a:p>
        </p:txBody>
      </p:sp>
      <p:sp>
        <p:nvSpPr>
          <p:cNvPr id="3" name="Content Placeholder 2">
            <a:extLst>
              <a:ext uri="{FF2B5EF4-FFF2-40B4-BE49-F238E27FC236}">
                <a16:creationId xmlns:a16="http://schemas.microsoft.com/office/drawing/2014/main" id="{6AF6BB33-FC9B-4FC4-A764-077D567146F1}"/>
              </a:ext>
            </a:extLst>
          </p:cNvPr>
          <p:cNvSpPr>
            <a:spLocks noGrp="1"/>
          </p:cNvSpPr>
          <p:nvPr>
            <p:ph idx="1"/>
          </p:nvPr>
        </p:nvSpPr>
        <p:spPr/>
        <p:txBody>
          <a:bodyPr/>
          <a:lstStyle/>
          <a:p>
            <a:pPr>
              <a:spcBef>
                <a:spcPts val="300"/>
              </a:spcBef>
            </a:pPr>
            <a:r>
              <a:rPr lang="en-NZ" dirty="0"/>
              <a:t>Jim is a contractor based overseas who visited New Zealand to provide some specialist engineering advice on a construction project. </a:t>
            </a:r>
          </a:p>
          <a:p>
            <a:pPr lvl="1">
              <a:spcBef>
                <a:spcPts val="300"/>
              </a:spcBef>
            </a:pPr>
            <a:endParaRPr lang="en-NZ" dirty="0"/>
          </a:p>
          <a:p>
            <a:pPr>
              <a:spcBef>
                <a:spcPts val="300"/>
              </a:spcBef>
            </a:pPr>
            <a:r>
              <a:rPr lang="en-NZ" dirty="0"/>
              <a:t>Jim’s stay was intended to be for 70 days but he has become stranded in New Zealand. </a:t>
            </a:r>
          </a:p>
          <a:p>
            <a:pPr lvl="1">
              <a:spcBef>
                <a:spcPts val="300"/>
              </a:spcBef>
            </a:pPr>
            <a:endParaRPr lang="en-NZ" dirty="0"/>
          </a:p>
          <a:p>
            <a:pPr>
              <a:spcBef>
                <a:spcPts val="300"/>
              </a:spcBef>
            </a:pPr>
            <a:r>
              <a:rPr lang="en-NZ" dirty="0"/>
              <a:t>For the purpose of the 92 day test he will remain fixed at the day count, as it was from when he was unable to leave New Zealand and up to and including the day when he departs.  </a:t>
            </a:r>
          </a:p>
          <a:p>
            <a:pPr lvl="1">
              <a:spcBef>
                <a:spcPts val="300"/>
              </a:spcBef>
            </a:pPr>
            <a:endParaRPr lang="en-NZ" dirty="0"/>
          </a:p>
          <a:p>
            <a:pPr>
              <a:spcBef>
                <a:spcPts val="300"/>
              </a:spcBef>
            </a:pPr>
            <a:r>
              <a:rPr lang="en-NZ" dirty="0"/>
              <a:t>So long as Jim leaves New Zealand within a reasonable time from when he is no longer practically restricted in travelling then he will </a:t>
            </a:r>
            <a:r>
              <a:rPr lang="en-NZ" b="1" dirty="0"/>
              <a:t>not</a:t>
            </a:r>
            <a:r>
              <a:rPr lang="en-NZ" dirty="0"/>
              <a:t> be held to have received a schedular payment. </a:t>
            </a:r>
          </a:p>
        </p:txBody>
      </p:sp>
      <p:sp>
        <p:nvSpPr>
          <p:cNvPr id="4" name="Text Placeholder 3">
            <a:extLst>
              <a:ext uri="{FF2B5EF4-FFF2-40B4-BE49-F238E27FC236}">
                <a16:creationId xmlns:a16="http://schemas.microsoft.com/office/drawing/2014/main" id="{3B9DFE36-0DC7-49F9-994E-7633262A2BBD}"/>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A2D3CE6A-785B-4432-A0FC-7825FAD35C78}"/>
              </a:ext>
            </a:extLst>
          </p:cNvPr>
          <p:cNvSpPr>
            <a:spLocks noGrp="1"/>
          </p:cNvSpPr>
          <p:nvPr>
            <p:ph type="body" sz="quarter" idx="11"/>
          </p:nvPr>
        </p:nvSpPr>
        <p:spPr/>
        <p:txBody>
          <a:bodyPr/>
          <a:lstStyle/>
          <a:p>
            <a:r>
              <a:rPr lang="en-NZ" dirty="0"/>
              <a:t>Intended audience: Individuals, Businesses &amp; Intermediaries</a:t>
            </a:r>
          </a:p>
        </p:txBody>
      </p:sp>
      <p:pic>
        <p:nvPicPr>
          <p:cNvPr id="6" name="Picture 5">
            <a:extLst>
              <a:ext uri="{FF2B5EF4-FFF2-40B4-BE49-F238E27FC236}">
                <a16:creationId xmlns:a16="http://schemas.microsoft.com/office/drawing/2014/main" id="{F2C4BEDA-3DC5-4A60-9F31-88C5A782C72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826750206"/>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F508-3C0D-42E9-8D48-E783A1CF7BF8}"/>
              </a:ext>
            </a:extLst>
          </p:cNvPr>
          <p:cNvSpPr>
            <a:spLocks noGrp="1"/>
          </p:cNvSpPr>
          <p:nvPr>
            <p:ph type="title"/>
          </p:nvPr>
        </p:nvSpPr>
        <p:spPr/>
        <p:txBody>
          <a:bodyPr/>
          <a:lstStyle/>
          <a:p>
            <a:r>
              <a:rPr lang="en-NZ" dirty="0"/>
              <a:t>Tax residency issues: </a:t>
            </a:r>
            <a:r>
              <a:rPr lang="en-NZ" sz="3600" dirty="0"/>
              <a:t>NZ student loan borrower</a:t>
            </a:r>
            <a:r>
              <a:rPr lang="en-NZ" dirty="0"/>
              <a:t> outside NZ</a:t>
            </a:r>
          </a:p>
        </p:txBody>
      </p:sp>
      <p:sp>
        <p:nvSpPr>
          <p:cNvPr id="3" name="Content Placeholder 2">
            <a:extLst>
              <a:ext uri="{FF2B5EF4-FFF2-40B4-BE49-F238E27FC236}">
                <a16:creationId xmlns:a16="http://schemas.microsoft.com/office/drawing/2014/main" id="{65E87C31-6542-4E42-B223-85B45ED917F1}"/>
              </a:ext>
            </a:extLst>
          </p:cNvPr>
          <p:cNvSpPr>
            <a:spLocks noGrp="1"/>
          </p:cNvSpPr>
          <p:nvPr>
            <p:ph idx="1"/>
          </p:nvPr>
        </p:nvSpPr>
        <p:spPr/>
        <p:txBody>
          <a:bodyPr/>
          <a:lstStyle/>
          <a:p>
            <a:r>
              <a:rPr lang="en-NZ" dirty="0"/>
              <a:t>There is a 184 day test for student loan repayment obligations. </a:t>
            </a:r>
          </a:p>
          <a:p>
            <a:r>
              <a:rPr lang="en-NZ" dirty="0"/>
              <a:t>At 184 days the borrower becomes overseas based instead of New Zealand based. </a:t>
            </a:r>
          </a:p>
          <a:p>
            <a:r>
              <a:rPr lang="en-NZ" dirty="0"/>
              <a:t>Interest is charged for all overseas based borrowers. </a:t>
            </a:r>
          </a:p>
          <a:p>
            <a:r>
              <a:rPr lang="en-NZ" dirty="0"/>
              <a:t>A borrower who has a student loan will not become overseas based just because they are stranded outside New Zealand under the current emergency conditions. </a:t>
            </a:r>
          </a:p>
          <a:p>
            <a:r>
              <a:rPr lang="en-NZ" dirty="0"/>
              <a:t>Assuming a person returns to New Zealand within a reasonable time after they are no longer practically restricted in travelling, then extra days, when the borrower was unable to return home, will be disregarded.</a:t>
            </a:r>
          </a:p>
          <a:p>
            <a:endParaRPr lang="en-NZ" dirty="0"/>
          </a:p>
        </p:txBody>
      </p:sp>
      <p:sp>
        <p:nvSpPr>
          <p:cNvPr id="4" name="Text Placeholder 3">
            <a:extLst>
              <a:ext uri="{FF2B5EF4-FFF2-40B4-BE49-F238E27FC236}">
                <a16:creationId xmlns:a16="http://schemas.microsoft.com/office/drawing/2014/main" id="{748204EC-ACDA-48D6-8739-3C8AA3E51BA3}"/>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C8039380-6C9E-4EB6-9EDE-94B429982A68}"/>
              </a:ext>
            </a:extLst>
          </p:cNvPr>
          <p:cNvSpPr>
            <a:spLocks noGrp="1"/>
          </p:cNvSpPr>
          <p:nvPr>
            <p:ph type="body" sz="quarter" idx="11"/>
          </p:nvPr>
        </p:nvSpPr>
        <p:spPr/>
        <p:txBody>
          <a:bodyPr/>
          <a:lstStyle/>
          <a:p>
            <a:r>
              <a:rPr lang="en-NZ" dirty="0"/>
              <a:t>Intended audience: Individuals with student loans</a:t>
            </a:r>
          </a:p>
          <a:p>
            <a:endParaRPr lang="en-NZ" dirty="0"/>
          </a:p>
        </p:txBody>
      </p:sp>
    </p:spTree>
    <p:extLst>
      <p:ext uri="{BB962C8B-B14F-4D97-AF65-F5344CB8AC3E}">
        <p14:creationId xmlns:p14="http://schemas.microsoft.com/office/powerpoint/2010/main" val="283366799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63A7-401F-4826-BC2E-102126F47611}"/>
              </a:ext>
            </a:extLst>
          </p:cNvPr>
          <p:cNvSpPr>
            <a:spLocks noGrp="1"/>
          </p:cNvSpPr>
          <p:nvPr>
            <p:ph type="title"/>
          </p:nvPr>
        </p:nvSpPr>
        <p:spPr/>
        <p:txBody>
          <a:bodyPr/>
          <a:lstStyle/>
          <a:p>
            <a:r>
              <a:rPr lang="en-NZ" sz="3000" dirty="0"/>
              <a:t>Example: NZ-based student loan borrower outside of NZ for &gt;184 days</a:t>
            </a:r>
          </a:p>
        </p:txBody>
      </p:sp>
      <p:sp>
        <p:nvSpPr>
          <p:cNvPr id="3" name="Content Placeholder 2">
            <a:extLst>
              <a:ext uri="{FF2B5EF4-FFF2-40B4-BE49-F238E27FC236}">
                <a16:creationId xmlns:a16="http://schemas.microsoft.com/office/drawing/2014/main" id="{D958C799-804E-445F-9371-DC4BFD64E905}"/>
              </a:ext>
            </a:extLst>
          </p:cNvPr>
          <p:cNvSpPr>
            <a:spLocks noGrp="1"/>
          </p:cNvSpPr>
          <p:nvPr>
            <p:ph idx="1"/>
          </p:nvPr>
        </p:nvSpPr>
        <p:spPr/>
        <p:txBody>
          <a:bodyPr/>
          <a:lstStyle/>
          <a:p>
            <a:r>
              <a:rPr lang="en-NZ" dirty="0"/>
              <a:t>Jill has a student loan but she has been on an OE. </a:t>
            </a:r>
          </a:p>
          <a:p>
            <a:r>
              <a:rPr lang="en-NZ" dirty="0"/>
              <a:t>She is stranded and she will be out of New Zealand for over 184 days when she is finally able to return to New Zealand.  </a:t>
            </a:r>
          </a:p>
          <a:p>
            <a:r>
              <a:rPr lang="en-NZ" dirty="0"/>
              <a:t>So long as Jill returns to New Zealand within a reasonable time from when she is no longer practically restricted in travelling she will not be viewed as an overseas based borrower. </a:t>
            </a:r>
          </a:p>
          <a:p>
            <a:r>
              <a:rPr lang="en-NZ" dirty="0"/>
              <a:t>Therefore she </a:t>
            </a:r>
            <a:r>
              <a:rPr lang="en-NZ" b="1" dirty="0"/>
              <a:t>will not </a:t>
            </a:r>
            <a:r>
              <a:rPr lang="en-NZ" dirty="0"/>
              <a:t>be charged interest as she would be if she was an overseas based borrower. </a:t>
            </a:r>
          </a:p>
          <a:p>
            <a:r>
              <a:rPr lang="en-NZ" dirty="0"/>
              <a:t>Jill plans to return to New Zealand as soon as she is able</a:t>
            </a:r>
          </a:p>
        </p:txBody>
      </p:sp>
      <p:sp>
        <p:nvSpPr>
          <p:cNvPr id="4" name="Text Placeholder 3">
            <a:extLst>
              <a:ext uri="{FF2B5EF4-FFF2-40B4-BE49-F238E27FC236}">
                <a16:creationId xmlns:a16="http://schemas.microsoft.com/office/drawing/2014/main" id="{80063357-CA5A-4D02-82FB-EFEA5F6997F8}"/>
              </a:ext>
            </a:extLst>
          </p:cNvPr>
          <p:cNvSpPr>
            <a:spLocks noGrp="1"/>
          </p:cNvSpPr>
          <p:nvPr>
            <p:ph type="body" sz="quarter" idx="10"/>
          </p:nvPr>
        </p:nvSpPr>
        <p:spPr/>
        <p:txBody>
          <a:bodyPr/>
          <a:lstStyle/>
          <a:p>
            <a:r>
              <a:rPr lang="en-NZ" dirty="0"/>
              <a:t>Published: 22/04/2020</a:t>
            </a:r>
          </a:p>
        </p:txBody>
      </p:sp>
      <p:sp>
        <p:nvSpPr>
          <p:cNvPr id="5" name="Text Placeholder 4">
            <a:extLst>
              <a:ext uri="{FF2B5EF4-FFF2-40B4-BE49-F238E27FC236}">
                <a16:creationId xmlns:a16="http://schemas.microsoft.com/office/drawing/2014/main" id="{2CFD96BE-E5D7-494D-A3E5-C85353A39148}"/>
              </a:ext>
            </a:extLst>
          </p:cNvPr>
          <p:cNvSpPr>
            <a:spLocks noGrp="1"/>
          </p:cNvSpPr>
          <p:nvPr>
            <p:ph type="body" sz="quarter" idx="11"/>
          </p:nvPr>
        </p:nvSpPr>
        <p:spPr/>
        <p:txBody>
          <a:bodyPr/>
          <a:lstStyle/>
          <a:p>
            <a:r>
              <a:rPr lang="en-NZ" dirty="0"/>
              <a:t>Intended audience: Individuals with student loans</a:t>
            </a:r>
          </a:p>
        </p:txBody>
      </p:sp>
      <p:pic>
        <p:nvPicPr>
          <p:cNvPr id="6" name="Picture 5">
            <a:extLst>
              <a:ext uri="{FF2B5EF4-FFF2-40B4-BE49-F238E27FC236}">
                <a16:creationId xmlns:a16="http://schemas.microsoft.com/office/drawing/2014/main" id="{35AC6DE6-CA64-4526-B909-AA6093CC776A}"/>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966807944"/>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7E234-8BC5-4B72-A009-50444BC9952C}"/>
              </a:ext>
            </a:extLst>
          </p:cNvPr>
          <p:cNvSpPr>
            <a:spLocks noGrp="1"/>
          </p:cNvSpPr>
          <p:nvPr>
            <p:ph type="title"/>
          </p:nvPr>
        </p:nvSpPr>
        <p:spPr/>
        <p:txBody>
          <a:bodyPr/>
          <a:lstStyle/>
          <a:p>
            <a:r>
              <a:rPr lang="en-NZ" dirty="0"/>
              <a:t>Tax residency issues: Transitional residents</a:t>
            </a:r>
          </a:p>
        </p:txBody>
      </p:sp>
      <p:sp>
        <p:nvSpPr>
          <p:cNvPr id="3" name="Content Placeholder 2">
            <a:extLst>
              <a:ext uri="{FF2B5EF4-FFF2-40B4-BE49-F238E27FC236}">
                <a16:creationId xmlns:a16="http://schemas.microsoft.com/office/drawing/2014/main" id="{14931B19-413A-4018-A537-B3D9F465BABB}"/>
              </a:ext>
            </a:extLst>
          </p:cNvPr>
          <p:cNvSpPr>
            <a:spLocks noGrp="1"/>
          </p:cNvSpPr>
          <p:nvPr>
            <p:ph idx="1"/>
          </p:nvPr>
        </p:nvSpPr>
        <p:spPr/>
        <p:txBody>
          <a:bodyPr/>
          <a:lstStyle/>
          <a:p>
            <a:r>
              <a:rPr lang="en-NZ" sz="2300" dirty="0"/>
              <a:t>There is a 48 month test for transitional residents. If this time is exceeded transitional residents  become subject to New Zealand tax on their worldwide income. </a:t>
            </a:r>
          </a:p>
          <a:p>
            <a:r>
              <a:rPr lang="en-NZ" sz="2300" dirty="0"/>
              <a:t>The period of transitional residence begins on the first day of residence in New Zealand. It ends when the person either stops being a New Zealand resident, or on the last day of the 48th month after the month in which the person first satisfied the residence tests (whichever is earlier). </a:t>
            </a:r>
          </a:p>
          <a:p>
            <a:r>
              <a:rPr lang="en-NZ" sz="2300" dirty="0"/>
              <a:t>Some transitional residents may have planned to leave the country before the 48 month transitional resident period ended.  They are now unable to easily leave the country.  </a:t>
            </a:r>
          </a:p>
          <a:p>
            <a:r>
              <a:rPr lang="en-NZ" sz="2300" dirty="0"/>
              <a:t>A person should not be regarded as no longer a transitional resident, just because they are stranded in New Zealand due to COVID-19.  If a person leaves New Zealand within a reasonable time after they are no longer practically restricted in travelling, then extra days, when the person was unable to depart, will be disregarded. </a:t>
            </a:r>
          </a:p>
        </p:txBody>
      </p:sp>
      <p:sp>
        <p:nvSpPr>
          <p:cNvPr id="4" name="Text Placeholder 3">
            <a:extLst>
              <a:ext uri="{FF2B5EF4-FFF2-40B4-BE49-F238E27FC236}">
                <a16:creationId xmlns:a16="http://schemas.microsoft.com/office/drawing/2014/main" id="{5577A43F-9D16-46A0-B432-33E76F9CD6DD}"/>
              </a:ext>
            </a:extLst>
          </p:cNvPr>
          <p:cNvSpPr>
            <a:spLocks noGrp="1"/>
          </p:cNvSpPr>
          <p:nvPr>
            <p:ph type="body" sz="quarter" idx="10"/>
          </p:nvPr>
        </p:nvSpPr>
        <p:spPr/>
        <p:txBody>
          <a:bodyPr/>
          <a:lstStyle/>
          <a:p>
            <a:endParaRPr lang="en-NZ"/>
          </a:p>
        </p:txBody>
      </p:sp>
      <p:sp>
        <p:nvSpPr>
          <p:cNvPr id="5" name="Text Placeholder 4">
            <a:extLst>
              <a:ext uri="{FF2B5EF4-FFF2-40B4-BE49-F238E27FC236}">
                <a16:creationId xmlns:a16="http://schemas.microsoft.com/office/drawing/2014/main" id="{64BB2692-3C49-4A85-BEE6-14F8ADE62935}"/>
              </a:ext>
            </a:extLst>
          </p:cNvPr>
          <p:cNvSpPr>
            <a:spLocks noGrp="1"/>
          </p:cNvSpPr>
          <p:nvPr>
            <p:ph type="body" sz="quarter" idx="11"/>
          </p:nvPr>
        </p:nvSpPr>
        <p:spPr/>
        <p:txBody>
          <a:bodyPr/>
          <a:lstStyle/>
          <a:p>
            <a:endParaRPr lang="en-NZ"/>
          </a:p>
        </p:txBody>
      </p:sp>
    </p:spTree>
    <p:extLst>
      <p:ext uri="{BB962C8B-B14F-4D97-AF65-F5344CB8AC3E}">
        <p14:creationId xmlns:p14="http://schemas.microsoft.com/office/powerpoint/2010/main" val="1688042667"/>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0749F-3705-4BB8-ABC8-5BBF679BA739}"/>
              </a:ext>
            </a:extLst>
          </p:cNvPr>
          <p:cNvSpPr>
            <a:spLocks noGrp="1"/>
          </p:cNvSpPr>
          <p:nvPr>
            <p:ph type="title"/>
          </p:nvPr>
        </p:nvSpPr>
        <p:spPr/>
        <p:txBody>
          <a:bodyPr/>
          <a:lstStyle/>
          <a:p>
            <a:r>
              <a:rPr lang="en-NZ" dirty="0"/>
              <a:t>Tax residency issues: Tax treaties</a:t>
            </a:r>
          </a:p>
        </p:txBody>
      </p:sp>
      <p:sp>
        <p:nvSpPr>
          <p:cNvPr id="3" name="Content Placeholder 2">
            <a:extLst>
              <a:ext uri="{FF2B5EF4-FFF2-40B4-BE49-F238E27FC236}">
                <a16:creationId xmlns:a16="http://schemas.microsoft.com/office/drawing/2014/main" id="{9037FCF5-6019-4ED1-B6B4-F25B0BCF346B}"/>
              </a:ext>
            </a:extLst>
          </p:cNvPr>
          <p:cNvSpPr>
            <a:spLocks noGrp="1"/>
          </p:cNvSpPr>
          <p:nvPr>
            <p:ph idx="1"/>
          </p:nvPr>
        </p:nvSpPr>
        <p:spPr>
          <a:xfrm>
            <a:off x="273051" y="1432414"/>
            <a:ext cx="11252200" cy="4314825"/>
          </a:xfrm>
        </p:spPr>
        <p:txBody>
          <a:bodyPr/>
          <a:lstStyle/>
          <a:p>
            <a:r>
              <a:rPr lang="en-NZ" sz="1800" dirty="0"/>
              <a:t>The tax affairs of  people currently stranded  in New Zealand may also be affected by double tax agreements (DTAs). When there is double taxation a DTA will generally apply. The residence tests in DTAs are interpreted in a holistic and integrated manner and It is not expected that persons will be treated as resident under DTAs  just because of the  current emergency conditions. </a:t>
            </a:r>
          </a:p>
          <a:p>
            <a:r>
              <a:rPr lang="en-NZ" sz="1800" dirty="0"/>
              <a:t>Recently the OECD has </a:t>
            </a:r>
            <a:r>
              <a:rPr lang="en-NZ" sz="1800" dirty="0">
                <a:hlinkClick r:id="rId2"/>
              </a:rPr>
              <a:t>published guidance</a:t>
            </a:r>
            <a:r>
              <a:rPr lang="en-NZ" sz="1800" dirty="0"/>
              <a:t> concerning international tax treaty rules and the response to the COVID-19 emergency. The OECD considers that a company’s place of effective management will not change  because of the displacement of senior executives. The OECD does not consider that the current emergency will change how a PE is determined.  This is because temporary changes of location under emergency conditions should not create new PEs for the employer.  Also, if contracts are concluded temporarily at employees’ or agents’ homes under the current emergency then there is no PE created for the businesses involved. The OECD considers that the COVID-19 emergency is unlikely to change residency status under a tax treaty.</a:t>
            </a:r>
          </a:p>
          <a:p>
            <a:r>
              <a:rPr lang="en-NZ" sz="1800" dirty="0"/>
              <a:t>In Australia, the ATO has also published their position on these matters which is very much in line with the above guidance.</a:t>
            </a:r>
          </a:p>
          <a:p>
            <a:r>
              <a:rPr lang="en-NZ" sz="1800" dirty="0">
                <a:hlinkClick r:id="rId3"/>
              </a:rPr>
              <a:t>Competent authority</a:t>
            </a:r>
            <a:r>
              <a:rPr lang="en-NZ" sz="1800" dirty="0"/>
              <a:t> assistance is available if treaty partners are taking different positions to those taken by Inland Revenue and we would encourage early engagement if any difficulties are experienced.</a:t>
            </a:r>
          </a:p>
          <a:p>
            <a:endParaRPr lang="en-NZ" sz="1800" dirty="0"/>
          </a:p>
        </p:txBody>
      </p:sp>
      <p:sp>
        <p:nvSpPr>
          <p:cNvPr id="4" name="Text Placeholder 3">
            <a:extLst>
              <a:ext uri="{FF2B5EF4-FFF2-40B4-BE49-F238E27FC236}">
                <a16:creationId xmlns:a16="http://schemas.microsoft.com/office/drawing/2014/main" id="{2E7BEE8C-D8F9-4CB9-9B7F-26F1C5D37683}"/>
              </a:ext>
            </a:extLst>
          </p:cNvPr>
          <p:cNvSpPr>
            <a:spLocks noGrp="1"/>
          </p:cNvSpPr>
          <p:nvPr>
            <p:ph type="body" sz="quarter" idx="10"/>
          </p:nvPr>
        </p:nvSpPr>
        <p:spPr/>
        <p:txBody>
          <a:bodyPr/>
          <a:lstStyle/>
          <a:p>
            <a:r>
              <a:rPr lang="en-NZ" dirty="0"/>
              <a:t>Published: 29/04/2020</a:t>
            </a:r>
          </a:p>
        </p:txBody>
      </p:sp>
      <p:sp>
        <p:nvSpPr>
          <p:cNvPr id="5" name="Text Placeholder 4">
            <a:extLst>
              <a:ext uri="{FF2B5EF4-FFF2-40B4-BE49-F238E27FC236}">
                <a16:creationId xmlns:a16="http://schemas.microsoft.com/office/drawing/2014/main" id="{1B3CED92-FA67-4A8F-B0CB-CB0158CCA705}"/>
              </a:ext>
            </a:extLst>
          </p:cNvPr>
          <p:cNvSpPr>
            <a:spLocks noGrp="1"/>
          </p:cNvSpPr>
          <p:nvPr>
            <p:ph type="body" sz="quarter" idx="11"/>
          </p:nvPr>
        </p:nvSpPr>
        <p:spPr/>
        <p:txBody>
          <a:bodyPr/>
          <a:lstStyle/>
          <a:p>
            <a:r>
              <a:rPr lang="en-NZ" dirty="0"/>
              <a:t>Intended audience: Individuals, Businesses &amp; Intermediaries</a:t>
            </a:r>
          </a:p>
        </p:txBody>
      </p:sp>
    </p:spTree>
    <p:extLst>
      <p:ext uri="{BB962C8B-B14F-4D97-AF65-F5344CB8AC3E}">
        <p14:creationId xmlns:p14="http://schemas.microsoft.com/office/powerpoint/2010/main" val="513251742"/>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F9E8-F2F0-4349-BF02-8F8DAB6101CC}"/>
              </a:ext>
            </a:extLst>
          </p:cNvPr>
          <p:cNvSpPr>
            <a:spLocks noGrp="1"/>
          </p:cNvSpPr>
          <p:nvPr>
            <p:ph type="title"/>
          </p:nvPr>
        </p:nvSpPr>
        <p:spPr/>
        <p:txBody>
          <a:bodyPr/>
          <a:lstStyle/>
          <a:p>
            <a:r>
              <a:rPr lang="en-NZ" dirty="0"/>
              <a:t>Employment allowances &amp; reimbursements</a:t>
            </a:r>
          </a:p>
        </p:txBody>
      </p:sp>
      <p:sp>
        <p:nvSpPr>
          <p:cNvPr id="3" name="Text Placeholder 2">
            <a:extLst>
              <a:ext uri="{FF2B5EF4-FFF2-40B4-BE49-F238E27FC236}">
                <a16:creationId xmlns:a16="http://schemas.microsoft.com/office/drawing/2014/main" id="{AF9F1FA8-16BE-413F-ADE5-A6D70F4FD019}"/>
              </a:ext>
            </a:extLst>
          </p:cNvPr>
          <p:cNvSpPr>
            <a:spLocks noGrp="1"/>
          </p:cNvSpPr>
          <p:nvPr>
            <p:ph type="body" idx="1"/>
          </p:nvPr>
        </p:nvSpPr>
        <p:spPr/>
        <p:txBody>
          <a:bodyPr/>
          <a:lstStyle/>
          <a:p>
            <a:pPr>
              <a:spcBef>
                <a:spcPts val="0"/>
              </a:spcBef>
            </a:pPr>
            <a:r>
              <a:rPr lang="en-NZ" sz="2800" dirty="0"/>
              <a:t>Determinations EE001, EE002, EE002A</a:t>
            </a:r>
          </a:p>
          <a:p>
            <a:pPr lvl="2">
              <a:spcBef>
                <a:spcPts val="0"/>
              </a:spcBef>
            </a:pPr>
            <a:r>
              <a:rPr lang="en-NZ" sz="1200" dirty="0"/>
              <a:t>Telecommunication expenses</a:t>
            </a:r>
          </a:p>
          <a:p>
            <a:pPr lvl="2">
              <a:spcBef>
                <a:spcPts val="0"/>
              </a:spcBef>
            </a:pPr>
            <a:r>
              <a:rPr lang="en-NZ" sz="1200" dirty="0"/>
              <a:t>Other working from home expenses </a:t>
            </a:r>
          </a:p>
          <a:p>
            <a:pPr lvl="2">
              <a:spcBef>
                <a:spcPts val="0"/>
              </a:spcBef>
            </a:pPr>
            <a:r>
              <a:rPr lang="en-NZ" sz="1200" dirty="0"/>
              <a:t>Purchase of furniture &amp; equipment</a:t>
            </a:r>
          </a:p>
          <a:p>
            <a:pPr lvl="2">
              <a:spcBef>
                <a:spcPts val="0"/>
              </a:spcBef>
            </a:pPr>
            <a:endParaRPr lang="en-NZ" sz="1200" dirty="0"/>
          </a:p>
          <a:p>
            <a:pPr>
              <a:spcBef>
                <a:spcPts val="0"/>
              </a:spcBef>
            </a:pPr>
            <a:r>
              <a:rPr lang="en-NZ" sz="2800" dirty="0"/>
              <a:t>Allowances</a:t>
            </a:r>
          </a:p>
          <a:p>
            <a:pPr lvl="2">
              <a:spcBef>
                <a:spcPts val="0"/>
              </a:spcBef>
            </a:pPr>
            <a:r>
              <a:rPr lang="en-NZ" sz="1200" dirty="0"/>
              <a:t>Essential worker allowance</a:t>
            </a:r>
          </a:p>
          <a:p>
            <a:pPr lvl="2">
              <a:spcBef>
                <a:spcPts val="0"/>
              </a:spcBef>
            </a:pPr>
            <a:r>
              <a:rPr lang="en-NZ" sz="1200" dirty="0"/>
              <a:t>Working from home allowance</a:t>
            </a:r>
          </a:p>
          <a:p>
            <a:pPr lvl="2">
              <a:spcBef>
                <a:spcPts val="0"/>
              </a:spcBef>
            </a:pPr>
            <a:endParaRPr lang="en-NZ" sz="1200" dirty="0"/>
          </a:p>
          <a:p>
            <a:pPr>
              <a:spcBef>
                <a:spcPts val="0"/>
              </a:spcBef>
            </a:pPr>
            <a:r>
              <a:rPr lang="en-NZ" sz="2800" dirty="0"/>
              <a:t>Reimbursements:</a:t>
            </a:r>
          </a:p>
          <a:p>
            <a:pPr lvl="2">
              <a:spcBef>
                <a:spcPts val="0"/>
              </a:spcBef>
            </a:pPr>
            <a:r>
              <a:rPr lang="en-NZ" sz="1200" dirty="0"/>
              <a:t>Actual working from home costs</a:t>
            </a:r>
          </a:p>
          <a:p>
            <a:pPr lvl="2">
              <a:spcBef>
                <a:spcPts val="0"/>
              </a:spcBef>
            </a:pPr>
            <a:r>
              <a:rPr lang="en-NZ" sz="1200" dirty="0"/>
              <a:t>Estimated working from home costs </a:t>
            </a:r>
          </a:p>
          <a:p>
            <a:pPr lvl="2">
              <a:spcBef>
                <a:spcPts val="0"/>
              </a:spcBef>
            </a:pPr>
            <a:r>
              <a:rPr lang="en-NZ" sz="1200" dirty="0"/>
              <a:t>Actual costs for furniture &amp; equipment</a:t>
            </a:r>
          </a:p>
          <a:p>
            <a:pPr lvl="2">
              <a:spcBef>
                <a:spcPts val="0"/>
              </a:spcBef>
            </a:pPr>
            <a:r>
              <a:rPr lang="en-NZ" sz="1200" dirty="0"/>
              <a:t>Estimated costs for furniture &amp; equipment</a:t>
            </a:r>
          </a:p>
          <a:p>
            <a:pPr lvl="2">
              <a:spcBef>
                <a:spcPts val="0"/>
              </a:spcBef>
            </a:pPr>
            <a:r>
              <a:rPr lang="en-NZ" sz="1200" dirty="0"/>
              <a:t>Furniture &amp; equipment purchased on behalf of the employer</a:t>
            </a:r>
          </a:p>
          <a:p>
            <a:pPr lvl="2">
              <a:spcBef>
                <a:spcPts val="0"/>
              </a:spcBef>
            </a:pPr>
            <a:endParaRPr lang="en-NZ" sz="1200" dirty="0"/>
          </a:p>
          <a:p>
            <a:pPr>
              <a:spcBef>
                <a:spcPts val="0"/>
              </a:spcBef>
            </a:pPr>
            <a:r>
              <a:rPr lang="en-NZ" sz="2800" dirty="0"/>
              <a:t>Business tools &amp; FBT</a:t>
            </a:r>
          </a:p>
          <a:p>
            <a:pPr lvl="2">
              <a:spcBef>
                <a:spcPts val="0"/>
              </a:spcBef>
            </a:pPr>
            <a:endParaRPr lang="en-NZ" sz="1200" dirty="0"/>
          </a:p>
          <a:p>
            <a:pPr>
              <a:spcBef>
                <a:spcPts val="0"/>
              </a:spcBef>
            </a:pPr>
            <a:r>
              <a:rPr lang="en-NZ" sz="2800" dirty="0"/>
              <a:t>Home office expenses</a:t>
            </a:r>
          </a:p>
        </p:txBody>
      </p:sp>
    </p:spTree>
    <p:extLst>
      <p:ext uri="{BB962C8B-B14F-4D97-AF65-F5344CB8AC3E}">
        <p14:creationId xmlns:p14="http://schemas.microsoft.com/office/powerpoint/2010/main" val="328525652"/>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A385-5BF5-4ACA-A268-1BB88B58B400}"/>
              </a:ext>
            </a:extLst>
          </p:cNvPr>
          <p:cNvSpPr>
            <a:spLocks noGrp="1"/>
          </p:cNvSpPr>
          <p:nvPr>
            <p:ph type="title"/>
          </p:nvPr>
        </p:nvSpPr>
        <p:spPr/>
        <p:txBody>
          <a:bodyPr/>
          <a:lstStyle/>
          <a:p>
            <a:r>
              <a:rPr lang="en-NZ" dirty="0"/>
              <a:t>Employment allowances &amp; reimbursements</a:t>
            </a:r>
          </a:p>
        </p:txBody>
      </p:sp>
      <p:sp>
        <p:nvSpPr>
          <p:cNvPr id="3" name="Content Placeholder 2">
            <a:extLst>
              <a:ext uri="{FF2B5EF4-FFF2-40B4-BE49-F238E27FC236}">
                <a16:creationId xmlns:a16="http://schemas.microsoft.com/office/drawing/2014/main" id="{9473C7AC-70EF-47F7-8EF0-9B84969D1006}"/>
              </a:ext>
            </a:extLst>
          </p:cNvPr>
          <p:cNvSpPr>
            <a:spLocks noGrp="1"/>
          </p:cNvSpPr>
          <p:nvPr>
            <p:ph idx="1"/>
          </p:nvPr>
        </p:nvSpPr>
        <p:spPr/>
        <p:txBody>
          <a:bodyPr/>
          <a:lstStyle/>
          <a:p>
            <a:r>
              <a:rPr lang="en-NZ" dirty="0"/>
              <a:t>During the COVID-19 pandemic many employees will be working from home.  Employers may have, or may intend to, make payments to employees during this time.  </a:t>
            </a:r>
          </a:p>
          <a:p>
            <a:endParaRPr lang="en-NZ" dirty="0"/>
          </a:p>
          <a:p>
            <a:r>
              <a:rPr lang="en-NZ" dirty="0"/>
              <a:t>The following questions and answers, Determination EE001, Determination EE002, and Determination EE002A provide guidance on when such payments can be made to employees tax-free, when PAYE obligations arise, and when the employer can claim income tax or GST deductions.    </a:t>
            </a:r>
          </a:p>
          <a:p>
            <a:endParaRPr lang="en-NZ" dirty="0"/>
          </a:p>
          <a:p>
            <a:r>
              <a:rPr lang="en-NZ" dirty="0"/>
              <a:t>It is acknowledged that many employers will not be in a financial position to make additional payments to employees during the COVID-19 pandemic.  This guidance is not intended to suggest that employers should make such payments to employees. </a:t>
            </a:r>
          </a:p>
        </p:txBody>
      </p:sp>
      <p:sp>
        <p:nvSpPr>
          <p:cNvPr id="4" name="Text Placeholder 3">
            <a:extLst>
              <a:ext uri="{FF2B5EF4-FFF2-40B4-BE49-F238E27FC236}">
                <a16:creationId xmlns:a16="http://schemas.microsoft.com/office/drawing/2014/main" id="{AFF00B2A-AE99-47B7-BC1E-FC14F82E6773}"/>
              </a:ext>
            </a:extLst>
          </p:cNvPr>
          <p:cNvSpPr>
            <a:spLocks noGrp="1"/>
          </p:cNvSpPr>
          <p:nvPr>
            <p:ph type="body" sz="quarter" idx="10"/>
          </p:nvPr>
        </p:nvSpPr>
        <p:spPr>
          <a:xfrm>
            <a:off x="8567531" y="6529388"/>
            <a:ext cx="3624470" cy="328612"/>
          </a:xfrm>
        </p:spPr>
        <p:txBody>
          <a:bodyPr/>
          <a:lstStyle/>
          <a:p>
            <a:r>
              <a:rPr lang="en-NZ" dirty="0"/>
              <a:t>Published: 28/04/2020.  Updated 14/08/2020</a:t>
            </a:r>
          </a:p>
        </p:txBody>
      </p:sp>
      <p:sp>
        <p:nvSpPr>
          <p:cNvPr id="5" name="Text Placeholder 4">
            <a:extLst>
              <a:ext uri="{FF2B5EF4-FFF2-40B4-BE49-F238E27FC236}">
                <a16:creationId xmlns:a16="http://schemas.microsoft.com/office/drawing/2014/main" id="{D98D2C30-C657-41D7-BFAE-4509DCFC4104}"/>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171152846"/>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r>
              <a:rPr lang="en-NZ" dirty="0"/>
              <a:t>Determination EE001</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Determination EE001 was issued by the Commissioner in December 2019.  </a:t>
            </a:r>
          </a:p>
          <a:p>
            <a:r>
              <a:rPr lang="en-NZ" dirty="0"/>
              <a:t>It provides guidance on arrangements where employees agree to use their own devices (e.g. phones) and usage plans (including phone and internet) for their employment.    </a:t>
            </a:r>
          </a:p>
          <a:p>
            <a:r>
              <a:rPr lang="en-NZ" dirty="0"/>
              <a:t>It sets out proportions of expenditure or loss that the Commissioner will accept as being exempt income of an employee.  </a:t>
            </a:r>
          </a:p>
          <a:p>
            <a:r>
              <a:rPr lang="en-NZ" dirty="0"/>
              <a:t>The proportions differ depending on whether a device or usage plan is used by the employee principally for employment.  </a:t>
            </a:r>
          </a:p>
          <a:p>
            <a:r>
              <a:rPr lang="en-NZ" dirty="0"/>
              <a:t>Where an employer pays a regular amount to an employee, the simplest option is to treat up to $5 per week of the amount paid as exempt income of the employee.  </a:t>
            </a:r>
          </a:p>
          <a:p>
            <a:r>
              <a:rPr lang="en-NZ" dirty="0"/>
              <a:t>See </a:t>
            </a:r>
            <a:r>
              <a:rPr lang="en-NZ" dirty="0">
                <a:hlinkClick r:id="rId2"/>
              </a:rPr>
              <a:t>Determination EE001 </a:t>
            </a:r>
            <a:r>
              <a:rPr lang="en-NZ" dirty="0"/>
              <a:t>for more information.</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097209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F5D8FB-CFC7-48AD-BB67-1B6F5B1EB696}"/>
              </a:ext>
            </a:extLst>
          </p:cNvPr>
          <p:cNvSpPr>
            <a:spLocks noGrp="1"/>
          </p:cNvSpPr>
          <p:nvPr>
            <p:ph type="title"/>
          </p:nvPr>
        </p:nvSpPr>
        <p:spPr/>
        <p:txBody>
          <a:bodyPr/>
          <a:lstStyle/>
          <a:p>
            <a:r>
              <a:rPr lang="en-NZ"/>
              <a:t>Low Value Assets</a:t>
            </a:r>
          </a:p>
        </p:txBody>
      </p:sp>
      <p:sp>
        <p:nvSpPr>
          <p:cNvPr id="6" name="Text Placeholder 5">
            <a:extLst>
              <a:ext uri="{FF2B5EF4-FFF2-40B4-BE49-F238E27FC236}">
                <a16:creationId xmlns:a16="http://schemas.microsoft.com/office/drawing/2014/main" id="{D96EBF69-13E2-40F3-994A-E88B83EE5C1B}"/>
              </a:ext>
            </a:extLst>
          </p:cNvPr>
          <p:cNvSpPr>
            <a:spLocks noGrp="1"/>
          </p:cNvSpPr>
          <p:nvPr>
            <p:ph type="body" idx="1"/>
          </p:nvPr>
        </p:nvSpPr>
        <p:spPr/>
        <p:txBody>
          <a:bodyPr/>
          <a:lstStyle/>
          <a:p>
            <a:r>
              <a:rPr lang="en-NZ"/>
              <a:t>Threshold temporarily increases from $500 to $5,000</a:t>
            </a:r>
          </a:p>
          <a:p>
            <a:pPr lvl="1"/>
            <a:r>
              <a:rPr lang="en-NZ"/>
              <a:t>Effective from 17 March 2020 – 16 March 2021</a:t>
            </a:r>
          </a:p>
          <a:p>
            <a:endParaRPr lang="en-NZ"/>
          </a:p>
          <a:p>
            <a:r>
              <a:rPr lang="en-NZ"/>
              <a:t>Threshold permanently increases to $1,000</a:t>
            </a:r>
          </a:p>
          <a:p>
            <a:pPr lvl="1"/>
            <a:r>
              <a:rPr lang="en-NZ"/>
              <a:t>Effective from 17 March 2021</a:t>
            </a:r>
          </a:p>
        </p:txBody>
      </p:sp>
    </p:spTree>
    <p:extLst>
      <p:ext uri="{BB962C8B-B14F-4D97-AF65-F5344CB8AC3E}">
        <p14:creationId xmlns:p14="http://schemas.microsoft.com/office/powerpoint/2010/main" val="1188153234"/>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r>
              <a:rPr lang="en-NZ" dirty="0"/>
              <a:t>Determination EE002 &amp; EE002A</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Determination EE002 was issued by the Commissioner in April 2020 as a temporary response to the COVID-19 pandemic.  It only applied to payments made for the period from 17 March 2020 to 17 September 2020 and applies to working from home costs generally.  </a:t>
            </a:r>
          </a:p>
          <a:p>
            <a:r>
              <a:rPr lang="en-NZ" dirty="0"/>
              <a:t>Where an employer pays an employee an allowance for general working from home costs, up to $15 of the amount paid can be treated as exempt income of the employee. </a:t>
            </a:r>
          </a:p>
          <a:p>
            <a:r>
              <a:rPr lang="en-NZ" dirty="0"/>
              <a:t>Determination EE002A varies and extends Determination EE002 by removing all reference to the need for an employee to be working from home as a result of the COVID-19 pandemic, and extends the payment period of reimbursing payment through until 17 March 2021.</a:t>
            </a:r>
          </a:p>
          <a:p>
            <a:r>
              <a:rPr lang="en-NZ" dirty="0"/>
              <a:t>See </a:t>
            </a:r>
            <a:r>
              <a:rPr lang="en-NZ" dirty="0">
                <a:hlinkClick r:id="rId2"/>
              </a:rPr>
              <a:t>Determination EE002</a:t>
            </a:r>
            <a:r>
              <a:rPr lang="en-NZ" dirty="0"/>
              <a:t>  &amp; </a:t>
            </a:r>
            <a:r>
              <a:rPr lang="en-NZ" dirty="0">
                <a:hlinkClick r:id="rId3"/>
              </a:rPr>
              <a:t>Determination EE002A</a:t>
            </a:r>
            <a:r>
              <a:rPr lang="en-NZ" dirty="0"/>
              <a:t> for more information.</a:t>
            </a:r>
          </a:p>
          <a:p>
            <a:endParaRPr lang="en-NZ" dirty="0"/>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a:xfrm>
            <a:off x="8647043" y="6529388"/>
            <a:ext cx="3544957" cy="328612"/>
          </a:xfrm>
        </p:spPr>
        <p:txBody>
          <a:bodyPr/>
          <a:lstStyle/>
          <a:p>
            <a:r>
              <a:rPr lang="en-NZ" dirty="0"/>
              <a:t>Published: 28/04/2020.  Updated 14/08/2020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786737161"/>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F216-8078-4F31-9259-192B90224C38}"/>
              </a:ext>
            </a:extLst>
          </p:cNvPr>
          <p:cNvSpPr>
            <a:spLocks noGrp="1"/>
          </p:cNvSpPr>
          <p:nvPr>
            <p:ph type="title"/>
          </p:nvPr>
        </p:nvSpPr>
        <p:spPr/>
        <p:txBody>
          <a:bodyPr/>
          <a:lstStyle/>
          <a:p>
            <a:pPr>
              <a:tabLst>
                <a:tab pos="1878013" algn="l"/>
              </a:tabLst>
            </a:pPr>
            <a:r>
              <a:rPr lang="en-NZ" dirty="0"/>
              <a:t>Summary: Determination EE001</a:t>
            </a:r>
            <a:br>
              <a:rPr lang="en-NZ" dirty="0"/>
            </a:br>
            <a:r>
              <a:rPr lang="en-NZ" dirty="0"/>
              <a:t>	Payments for telecommunication usage plan costs</a:t>
            </a:r>
          </a:p>
        </p:txBody>
      </p:sp>
      <p:graphicFrame>
        <p:nvGraphicFramePr>
          <p:cNvPr id="6" name="Table 6">
            <a:extLst>
              <a:ext uri="{FF2B5EF4-FFF2-40B4-BE49-F238E27FC236}">
                <a16:creationId xmlns:a16="http://schemas.microsoft.com/office/drawing/2014/main" id="{2C2145DB-3B02-4496-BB63-2CA6254B4E98}"/>
              </a:ext>
            </a:extLst>
          </p:cNvPr>
          <p:cNvGraphicFramePr>
            <a:graphicFrameLocks noGrp="1"/>
          </p:cNvGraphicFramePr>
          <p:nvPr>
            <p:ph idx="1"/>
          </p:nvPr>
        </p:nvGraphicFramePr>
        <p:xfrm>
          <a:off x="273050" y="1438275"/>
          <a:ext cx="11252199" cy="4668520"/>
        </p:xfrm>
        <a:graphic>
          <a:graphicData uri="http://schemas.openxmlformats.org/drawingml/2006/table">
            <a:tbl>
              <a:tblPr firstRow="1" bandRow="1">
                <a:tableStyleId>{69012ECD-51FC-41F1-AA8D-1B2483CD663E}</a:tableStyleId>
              </a:tblPr>
              <a:tblGrid>
                <a:gridCol w="3750733">
                  <a:extLst>
                    <a:ext uri="{9D8B030D-6E8A-4147-A177-3AD203B41FA5}">
                      <a16:colId xmlns:a16="http://schemas.microsoft.com/office/drawing/2014/main" val="4019317645"/>
                    </a:ext>
                  </a:extLst>
                </a:gridCol>
                <a:gridCol w="3750733">
                  <a:extLst>
                    <a:ext uri="{9D8B030D-6E8A-4147-A177-3AD203B41FA5}">
                      <a16:colId xmlns:a16="http://schemas.microsoft.com/office/drawing/2014/main" val="2196263007"/>
                    </a:ext>
                  </a:extLst>
                </a:gridCol>
                <a:gridCol w="3750733">
                  <a:extLst>
                    <a:ext uri="{9D8B030D-6E8A-4147-A177-3AD203B41FA5}">
                      <a16:colId xmlns:a16="http://schemas.microsoft.com/office/drawing/2014/main" val="143128170"/>
                    </a:ext>
                  </a:extLst>
                </a:gridCol>
              </a:tblGrid>
              <a:tr h="370840">
                <a:tc>
                  <a:txBody>
                    <a:bodyPr/>
                    <a:lstStyle/>
                    <a:p>
                      <a:r>
                        <a:rPr lang="en-NZ" dirty="0">
                          <a:latin typeface="Calibri Light" panose="020F0302020204030204" pitchFamily="34" charset="0"/>
                          <a:cs typeface="Calibri Light" panose="020F0302020204030204" pitchFamily="34" charset="0"/>
                        </a:rPr>
                        <a:t>Amount treated as exempt income</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When this option can be used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What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val="3114194933"/>
                  </a:ext>
                </a:extLst>
              </a:tr>
              <a:tr h="370840">
                <a:tc>
                  <a:txBody>
                    <a:bodyPr/>
                    <a:lstStyle/>
                    <a:p>
                      <a:r>
                        <a:rPr lang="en-NZ" dirty="0">
                          <a:latin typeface="Calibri Light" panose="020F0302020204030204" pitchFamily="34" charset="0"/>
                          <a:cs typeface="Calibri Light" panose="020F0302020204030204" pitchFamily="34" charset="0"/>
                        </a:rPr>
                        <a:t>Up to $5 per week</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plan is used to perform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No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1967328806"/>
                  </a:ext>
                </a:extLst>
              </a:tr>
              <a:tr h="370840">
                <a:tc>
                  <a:txBody>
                    <a:bodyPr/>
                    <a:lstStyle/>
                    <a:p>
                      <a:r>
                        <a:rPr lang="en-NZ" dirty="0">
                          <a:latin typeface="Calibri Light" panose="020F0302020204030204" pitchFamily="34" charset="0"/>
                          <a:cs typeface="Calibri Light" panose="020F0302020204030204" pitchFamily="34" charset="0"/>
                        </a:rPr>
                        <a:t>25% of the employees cost</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plan is used </a:t>
                      </a:r>
                      <a:r>
                        <a:rPr lang="en-NZ" b="1" dirty="0">
                          <a:latin typeface="Calibri Light" panose="020F0302020204030204" pitchFamily="34" charset="0"/>
                          <a:cs typeface="Calibri Light" panose="020F0302020204030204" pitchFamily="34" charset="0"/>
                        </a:rPr>
                        <a:t>at least partly </a:t>
                      </a:r>
                      <a:r>
                        <a:rPr lang="en-NZ" b="0" dirty="0">
                          <a:latin typeface="Calibri Light" panose="020F0302020204030204" pitchFamily="34" charset="0"/>
                          <a:cs typeface="Calibri Light" panose="020F0302020204030204" pitchFamily="34" charset="0"/>
                        </a:rPr>
                        <a:t>t</a:t>
                      </a:r>
                      <a:r>
                        <a:rPr lang="en-NZ" dirty="0">
                          <a:latin typeface="Calibri Light" panose="020F0302020204030204" pitchFamily="34" charset="0"/>
                          <a:cs typeface="Calibri Light" panose="020F0302020204030204" pitchFamily="34" charset="0"/>
                        </a:rPr>
                        <a:t>o perform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cost is 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4049786938"/>
                  </a:ext>
                </a:extLst>
              </a:tr>
              <a:tr h="370840">
                <a:tc>
                  <a:txBody>
                    <a:bodyPr/>
                    <a:lstStyle/>
                    <a:p>
                      <a:r>
                        <a:rPr lang="en-NZ" dirty="0">
                          <a:latin typeface="Calibri Light" panose="020F0302020204030204" pitchFamily="34" charset="0"/>
                          <a:cs typeface="Calibri Light" panose="020F0302020204030204" pitchFamily="34" charset="0"/>
                        </a:rPr>
                        <a:t>75% of the employees cost</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plan is used </a:t>
                      </a:r>
                      <a:r>
                        <a:rPr lang="en-NZ" b="1" dirty="0">
                          <a:latin typeface="Calibri Light" panose="020F0302020204030204" pitchFamily="34" charset="0"/>
                          <a:cs typeface="Calibri Light" panose="020F0302020204030204" pitchFamily="34" charset="0"/>
                        </a:rPr>
                        <a:t>mainly</a:t>
                      </a:r>
                      <a:r>
                        <a:rPr lang="en-NZ" b="0" dirty="0">
                          <a:latin typeface="Calibri Light" panose="020F0302020204030204" pitchFamily="34" charset="0"/>
                          <a:cs typeface="Calibri Light" panose="020F0302020204030204" pitchFamily="34" charset="0"/>
                        </a:rPr>
                        <a:t> to perform the employees job</a:t>
                      </a: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cost is </a:t>
                      </a:r>
                      <a:r>
                        <a:rPr lang="en-NZ" b="1" dirty="0">
                          <a:latin typeface="Calibri Light" panose="020F0302020204030204" pitchFamily="34" charset="0"/>
                          <a:cs typeface="Calibri Light" panose="020F0302020204030204" pitchFamily="34" charset="0"/>
                        </a:rPr>
                        <a:t>mainly </a:t>
                      </a:r>
                      <a:r>
                        <a:rPr lang="en-NZ" dirty="0">
                          <a:latin typeface="Calibri Light" panose="020F0302020204030204" pitchFamily="34" charset="0"/>
                          <a:cs typeface="Calibri Light" panose="020F0302020204030204" pitchFamily="34" charset="0"/>
                        </a:rPr>
                        <a:t>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3040671247"/>
                  </a:ext>
                </a:extLst>
              </a:tr>
              <a:tr h="370840">
                <a:tc>
                  <a:txBody>
                    <a:bodyPr/>
                    <a:lstStyle/>
                    <a:p>
                      <a:r>
                        <a:rPr lang="en-NZ" dirty="0">
                          <a:latin typeface="Calibri Light" panose="020F0302020204030204" pitchFamily="34" charset="0"/>
                          <a:cs typeface="Calibri Light" panose="020F0302020204030204" pitchFamily="34" charset="0"/>
                        </a:rPr>
                        <a:t>100% of the employees cost</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plan is used </a:t>
                      </a:r>
                      <a:r>
                        <a:rPr lang="en-NZ" b="1" dirty="0">
                          <a:latin typeface="Calibri Light" panose="020F0302020204030204" pitchFamily="34" charset="0"/>
                          <a:cs typeface="Calibri Light" panose="020F0302020204030204" pitchFamily="34" charset="0"/>
                        </a:rPr>
                        <a:t>exclusively</a:t>
                      </a:r>
                      <a:r>
                        <a:rPr lang="en-NZ" b="0" dirty="0">
                          <a:latin typeface="Calibri Light" panose="020F0302020204030204" pitchFamily="34" charset="0"/>
                          <a:cs typeface="Calibri Light" panose="020F0302020204030204" pitchFamily="34" charset="0"/>
                        </a:rPr>
                        <a:t> to perform the employees job</a:t>
                      </a: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cost is </a:t>
                      </a:r>
                      <a:r>
                        <a:rPr lang="en-NZ" b="1" dirty="0">
                          <a:latin typeface="Calibri Light" panose="020F0302020204030204" pitchFamily="34" charset="0"/>
                          <a:cs typeface="Calibri Light" panose="020F0302020204030204" pitchFamily="34" charset="0"/>
                        </a:rPr>
                        <a:t>exclusively </a:t>
                      </a:r>
                      <a:r>
                        <a:rPr lang="en-NZ" dirty="0">
                          <a:latin typeface="Calibri Light" panose="020F0302020204030204" pitchFamily="34" charset="0"/>
                          <a:cs typeface="Calibri Light" panose="020F0302020204030204" pitchFamily="34" charset="0"/>
                        </a:rPr>
                        <a:t>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4195529753"/>
                  </a:ext>
                </a:extLst>
              </a:tr>
              <a:tr h="370840">
                <a:tc gridSpan="3">
                  <a:txBody>
                    <a:bodyPr/>
                    <a:lstStyle/>
                    <a:p>
                      <a:endParaRPr lang="en-NZ" dirty="0">
                        <a:latin typeface="Calibri Light" panose="020F0302020204030204" pitchFamily="34" charset="0"/>
                        <a:cs typeface="Calibri Light" panose="020F0302020204030204" pitchFamily="34" charset="0"/>
                      </a:endParaRPr>
                    </a:p>
                    <a:p>
                      <a:r>
                        <a:rPr lang="en-NZ" dirty="0">
                          <a:latin typeface="Calibri Light" panose="020F0302020204030204" pitchFamily="34" charset="0"/>
                          <a:cs typeface="Calibri Light" panose="020F0302020204030204" pitchFamily="34" charset="0"/>
                        </a:rPr>
                        <a:t>Any payments within these parameters will be deductible expenditure for the employer</a:t>
                      </a:r>
                    </a:p>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pPr marL="285750" indent="-285750" algn="l">
                        <a:buFont typeface="Arial" panose="020B0604020202020204" pitchFamily="34" charset="0"/>
                        <a:buChar char="•"/>
                      </a:pP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4256774789"/>
                  </a:ext>
                </a:extLst>
              </a:tr>
            </a:tbl>
          </a:graphicData>
        </a:graphic>
      </p:graphicFrame>
      <p:sp>
        <p:nvSpPr>
          <p:cNvPr id="10" name="Text Placeholder 9">
            <a:extLst>
              <a:ext uri="{FF2B5EF4-FFF2-40B4-BE49-F238E27FC236}">
                <a16:creationId xmlns:a16="http://schemas.microsoft.com/office/drawing/2014/main" id="{63853C99-14F4-437C-AD71-B484A1436718}"/>
              </a:ext>
            </a:extLst>
          </p:cNvPr>
          <p:cNvSpPr>
            <a:spLocks noGrp="1"/>
          </p:cNvSpPr>
          <p:nvPr>
            <p:ph type="body" sz="quarter" idx="10"/>
          </p:nvPr>
        </p:nvSpPr>
        <p:spPr/>
        <p:txBody>
          <a:bodyPr/>
          <a:lstStyle/>
          <a:p>
            <a:r>
              <a:rPr lang="en-NZ" dirty="0"/>
              <a:t>Published: 28/04/2020</a:t>
            </a:r>
          </a:p>
        </p:txBody>
      </p:sp>
      <p:sp>
        <p:nvSpPr>
          <p:cNvPr id="11" name="Text Placeholder 10">
            <a:extLst>
              <a:ext uri="{FF2B5EF4-FFF2-40B4-BE49-F238E27FC236}">
                <a16:creationId xmlns:a16="http://schemas.microsoft.com/office/drawing/2014/main" id="{38B921A2-0C67-434A-A27B-932862A050B3}"/>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051730979"/>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F216-8078-4F31-9259-192B90224C38}"/>
              </a:ext>
            </a:extLst>
          </p:cNvPr>
          <p:cNvSpPr>
            <a:spLocks noGrp="1"/>
          </p:cNvSpPr>
          <p:nvPr>
            <p:ph type="title"/>
          </p:nvPr>
        </p:nvSpPr>
        <p:spPr/>
        <p:txBody>
          <a:bodyPr/>
          <a:lstStyle/>
          <a:p>
            <a:pPr>
              <a:tabLst>
                <a:tab pos="1878013" algn="l"/>
              </a:tabLst>
            </a:pPr>
            <a:r>
              <a:rPr lang="en-NZ" dirty="0"/>
              <a:t>Summary: Determination EE002</a:t>
            </a:r>
            <a:br>
              <a:rPr lang="en-NZ" dirty="0"/>
            </a:br>
            <a:r>
              <a:rPr lang="en-NZ" dirty="0"/>
              <a:t>	Payments for general / other employee expenditure</a:t>
            </a:r>
          </a:p>
        </p:txBody>
      </p:sp>
      <p:graphicFrame>
        <p:nvGraphicFramePr>
          <p:cNvPr id="6" name="Table 6">
            <a:extLst>
              <a:ext uri="{FF2B5EF4-FFF2-40B4-BE49-F238E27FC236}">
                <a16:creationId xmlns:a16="http://schemas.microsoft.com/office/drawing/2014/main" id="{2C2145DB-3B02-4496-BB63-2CA6254B4E98}"/>
              </a:ext>
            </a:extLst>
          </p:cNvPr>
          <p:cNvGraphicFramePr>
            <a:graphicFrameLocks noGrp="1"/>
          </p:cNvGraphicFramePr>
          <p:nvPr>
            <p:ph idx="1"/>
          </p:nvPr>
        </p:nvGraphicFramePr>
        <p:xfrm>
          <a:off x="273050" y="1438275"/>
          <a:ext cx="11252199" cy="1925320"/>
        </p:xfrm>
        <a:graphic>
          <a:graphicData uri="http://schemas.openxmlformats.org/drawingml/2006/table">
            <a:tbl>
              <a:tblPr firstRow="1" bandRow="1">
                <a:tableStyleId>{69012ECD-51FC-41F1-AA8D-1B2483CD663E}</a:tableStyleId>
              </a:tblPr>
              <a:tblGrid>
                <a:gridCol w="3750733">
                  <a:extLst>
                    <a:ext uri="{9D8B030D-6E8A-4147-A177-3AD203B41FA5}">
                      <a16:colId xmlns:a16="http://schemas.microsoft.com/office/drawing/2014/main" val="4019317645"/>
                    </a:ext>
                  </a:extLst>
                </a:gridCol>
                <a:gridCol w="3750733">
                  <a:extLst>
                    <a:ext uri="{9D8B030D-6E8A-4147-A177-3AD203B41FA5}">
                      <a16:colId xmlns:a16="http://schemas.microsoft.com/office/drawing/2014/main" val="2196263007"/>
                    </a:ext>
                  </a:extLst>
                </a:gridCol>
                <a:gridCol w="3750733">
                  <a:extLst>
                    <a:ext uri="{9D8B030D-6E8A-4147-A177-3AD203B41FA5}">
                      <a16:colId xmlns:a16="http://schemas.microsoft.com/office/drawing/2014/main" val="143128170"/>
                    </a:ext>
                  </a:extLst>
                </a:gridCol>
              </a:tblGrid>
              <a:tr h="370840">
                <a:tc>
                  <a:txBody>
                    <a:bodyPr/>
                    <a:lstStyle/>
                    <a:p>
                      <a:r>
                        <a:rPr lang="en-NZ" dirty="0">
                          <a:latin typeface="Calibri Light" panose="020F0302020204030204" pitchFamily="34" charset="0"/>
                          <a:cs typeface="Calibri Light" panose="020F0302020204030204" pitchFamily="34" charset="0"/>
                        </a:rPr>
                        <a:t>Amount treated as exempt income</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When this option can be used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What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val="3114194933"/>
                  </a:ext>
                </a:extLst>
              </a:tr>
              <a:tr h="370840">
                <a:tc>
                  <a:txBody>
                    <a:bodyPr/>
                    <a:lstStyle/>
                    <a:p>
                      <a:r>
                        <a:rPr lang="en-NZ" dirty="0">
                          <a:latin typeface="Calibri Light" panose="020F0302020204030204" pitchFamily="34" charset="0"/>
                          <a:cs typeface="Calibri Light" panose="020F0302020204030204" pitchFamily="34" charset="0"/>
                        </a:rPr>
                        <a:t>Up to $15 per week</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$15 per week is the only amount paid for ‘other’ expenditure</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No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1967328806"/>
                  </a:ext>
                </a:extLst>
              </a:tr>
              <a:tr h="370840">
                <a:tc gridSpan="3">
                  <a:txBody>
                    <a:bodyPr/>
                    <a:lstStyle/>
                    <a:p>
                      <a:endParaRPr lang="en-NZ" dirty="0">
                        <a:latin typeface="Calibri Light" panose="020F0302020204030204" pitchFamily="34" charset="0"/>
                        <a:cs typeface="Calibri Light" panose="020F0302020204030204" pitchFamily="34" charset="0"/>
                      </a:endParaRPr>
                    </a:p>
                    <a:p>
                      <a:r>
                        <a:rPr lang="en-NZ" dirty="0">
                          <a:latin typeface="Calibri Light" panose="020F0302020204030204" pitchFamily="34" charset="0"/>
                          <a:cs typeface="Calibri Light" panose="020F0302020204030204" pitchFamily="34" charset="0"/>
                        </a:rPr>
                        <a:t>Any payments within these parameters will be deductible expenditure for the employer</a:t>
                      </a:r>
                    </a:p>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2910746994"/>
                  </a:ext>
                </a:extLst>
              </a:tr>
            </a:tbl>
          </a:graphicData>
        </a:graphic>
      </p:graphicFrame>
      <p:sp>
        <p:nvSpPr>
          <p:cNvPr id="10" name="Text Placeholder 9">
            <a:extLst>
              <a:ext uri="{FF2B5EF4-FFF2-40B4-BE49-F238E27FC236}">
                <a16:creationId xmlns:a16="http://schemas.microsoft.com/office/drawing/2014/main" id="{63853C99-14F4-437C-AD71-B484A1436718}"/>
              </a:ext>
            </a:extLst>
          </p:cNvPr>
          <p:cNvSpPr>
            <a:spLocks noGrp="1"/>
          </p:cNvSpPr>
          <p:nvPr>
            <p:ph type="body" sz="quarter" idx="10"/>
          </p:nvPr>
        </p:nvSpPr>
        <p:spPr/>
        <p:txBody>
          <a:bodyPr/>
          <a:lstStyle/>
          <a:p>
            <a:r>
              <a:rPr lang="en-NZ" dirty="0"/>
              <a:t>Published: 28/04/2020</a:t>
            </a:r>
          </a:p>
        </p:txBody>
      </p:sp>
      <p:sp>
        <p:nvSpPr>
          <p:cNvPr id="11" name="Text Placeholder 10">
            <a:extLst>
              <a:ext uri="{FF2B5EF4-FFF2-40B4-BE49-F238E27FC236}">
                <a16:creationId xmlns:a16="http://schemas.microsoft.com/office/drawing/2014/main" id="{38B921A2-0C67-434A-A27B-932862A050B3}"/>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1955309293"/>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F216-8078-4F31-9259-192B90224C38}"/>
              </a:ext>
            </a:extLst>
          </p:cNvPr>
          <p:cNvSpPr>
            <a:spLocks noGrp="1"/>
          </p:cNvSpPr>
          <p:nvPr>
            <p:ph type="title"/>
          </p:nvPr>
        </p:nvSpPr>
        <p:spPr/>
        <p:txBody>
          <a:bodyPr/>
          <a:lstStyle/>
          <a:p>
            <a:pPr>
              <a:tabLst>
                <a:tab pos="1878013" algn="l"/>
              </a:tabLst>
            </a:pPr>
            <a:r>
              <a:rPr lang="en-NZ" dirty="0"/>
              <a:t>Summary: Determination EE002</a:t>
            </a:r>
            <a:br>
              <a:rPr lang="en-NZ" dirty="0">
                <a:highlight>
                  <a:srgbClr val="FFFF00"/>
                </a:highlight>
              </a:rPr>
            </a:br>
            <a:r>
              <a:rPr lang="en-NZ" dirty="0"/>
              <a:t>	Payments for furniture or equipment</a:t>
            </a:r>
          </a:p>
        </p:txBody>
      </p:sp>
      <p:sp>
        <p:nvSpPr>
          <p:cNvPr id="10" name="Text Placeholder 9">
            <a:extLst>
              <a:ext uri="{FF2B5EF4-FFF2-40B4-BE49-F238E27FC236}">
                <a16:creationId xmlns:a16="http://schemas.microsoft.com/office/drawing/2014/main" id="{63853C99-14F4-437C-AD71-B484A1436718}"/>
              </a:ext>
            </a:extLst>
          </p:cNvPr>
          <p:cNvSpPr>
            <a:spLocks noGrp="1"/>
          </p:cNvSpPr>
          <p:nvPr>
            <p:ph type="body" sz="quarter" idx="10"/>
          </p:nvPr>
        </p:nvSpPr>
        <p:spPr/>
        <p:txBody>
          <a:bodyPr/>
          <a:lstStyle/>
          <a:p>
            <a:r>
              <a:rPr lang="en-NZ" dirty="0"/>
              <a:t>Published: 28/04/2020</a:t>
            </a:r>
          </a:p>
        </p:txBody>
      </p:sp>
      <p:sp>
        <p:nvSpPr>
          <p:cNvPr id="11" name="Text Placeholder 10">
            <a:extLst>
              <a:ext uri="{FF2B5EF4-FFF2-40B4-BE49-F238E27FC236}">
                <a16:creationId xmlns:a16="http://schemas.microsoft.com/office/drawing/2014/main" id="{38B921A2-0C67-434A-A27B-932862A050B3}"/>
              </a:ext>
            </a:extLst>
          </p:cNvPr>
          <p:cNvSpPr>
            <a:spLocks noGrp="1"/>
          </p:cNvSpPr>
          <p:nvPr>
            <p:ph type="body" sz="quarter" idx="11"/>
          </p:nvPr>
        </p:nvSpPr>
        <p:spPr/>
        <p:txBody>
          <a:bodyPr/>
          <a:lstStyle/>
          <a:p>
            <a:r>
              <a:rPr lang="en-NZ" dirty="0"/>
              <a:t>Intended audience: Businesses &amp; Intermediaries</a:t>
            </a:r>
          </a:p>
        </p:txBody>
      </p:sp>
      <p:sp>
        <p:nvSpPr>
          <p:cNvPr id="4" name="Content Placeholder 3">
            <a:extLst>
              <a:ext uri="{FF2B5EF4-FFF2-40B4-BE49-F238E27FC236}">
                <a16:creationId xmlns:a16="http://schemas.microsoft.com/office/drawing/2014/main" id="{6AA04302-8AB6-4783-993A-99F4E6867F0D}"/>
              </a:ext>
            </a:extLst>
          </p:cNvPr>
          <p:cNvSpPr>
            <a:spLocks noGrp="1"/>
          </p:cNvSpPr>
          <p:nvPr>
            <p:ph idx="1"/>
          </p:nvPr>
        </p:nvSpPr>
        <p:spPr/>
        <p:txBody>
          <a:bodyPr/>
          <a:lstStyle/>
          <a:p>
            <a:r>
              <a:rPr lang="en-NZ" dirty="0"/>
              <a:t>The amount that you can reimburse tax-free is based on the </a:t>
            </a:r>
            <a:r>
              <a:rPr lang="en-NZ" b="1" dirty="0"/>
              <a:t>depreciation loss </a:t>
            </a:r>
            <a:r>
              <a:rPr lang="en-NZ" dirty="0"/>
              <a:t>that the employee could claim as a deduction on the assets.  </a:t>
            </a:r>
          </a:p>
          <a:p>
            <a:r>
              <a:rPr lang="en-NZ" dirty="0"/>
              <a:t>For low-value assets purchased by employees, the depreciation loss is based on the cost of the goods.  </a:t>
            </a:r>
          </a:p>
          <a:p>
            <a:r>
              <a:rPr lang="en-NZ" dirty="0"/>
              <a:t>Furniture or equipment assets are likely to be low-value assets.  If so, the depreciation loss for the assets will be equal to their cost.</a:t>
            </a:r>
          </a:p>
          <a:p>
            <a:pPr lvl="1"/>
            <a:r>
              <a:rPr lang="en-NZ" dirty="0"/>
              <a:t>For an asset purchased before 17 March 2020 to be a low-value asset, it must have cost $500 or less.  </a:t>
            </a:r>
          </a:p>
          <a:p>
            <a:pPr lvl="1"/>
            <a:r>
              <a:rPr lang="en-NZ" dirty="0"/>
              <a:t>For an asset purchased on or after 17 March 2020 and before 17 March 2021 to be a low-value asset, it must have cost $5,000 or less.  </a:t>
            </a:r>
          </a:p>
          <a:p>
            <a:pPr lvl="1"/>
            <a:r>
              <a:rPr lang="en-NZ" dirty="0"/>
              <a:t>Note that on 17 March 2021, the low-value asset threshold will decrease to $1,000. </a:t>
            </a:r>
          </a:p>
          <a:p>
            <a:r>
              <a:rPr lang="en-NZ" dirty="0"/>
              <a:t>The amount that you can reimburse tax-free also depends on the extent to which the furniture and equipment is used by your employees for their employment. </a:t>
            </a:r>
          </a:p>
        </p:txBody>
      </p:sp>
    </p:spTree>
    <p:extLst>
      <p:ext uri="{BB962C8B-B14F-4D97-AF65-F5344CB8AC3E}">
        <p14:creationId xmlns:p14="http://schemas.microsoft.com/office/powerpoint/2010/main" val="377787267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F216-8078-4F31-9259-192B90224C38}"/>
              </a:ext>
            </a:extLst>
          </p:cNvPr>
          <p:cNvSpPr>
            <a:spLocks noGrp="1"/>
          </p:cNvSpPr>
          <p:nvPr>
            <p:ph type="title"/>
          </p:nvPr>
        </p:nvSpPr>
        <p:spPr/>
        <p:txBody>
          <a:bodyPr/>
          <a:lstStyle/>
          <a:p>
            <a:pPr>
              <a:tabLst>
                <a:tab pos="1878013" algn="l"/>
              </a:tabLst>
            </a:pPr>
            <a:r>
              <a:rPr lang="en-NZ" dirty="0"/>
              <a:t>Summary: Determination EE002</a:t>
            </a:r>
            <a:br>
              <a:rPr lang="en-NZ" dirty="0"/>
            </a:br>
            <a:r>
              <a:rPr lang="en-NZ" dirty="0"/>
              <a:t>	Payments for furniture or equipment</a:t>
            </a:r>
          </a:p>
        </p:txBody>
      </p:sp>
      <p:graphicFrame>
        <p:nvGraphicFramePr>
          <p:cNvPr id="6" name="Table 6">
            <a:extLst>
              <a:ext uri="{FF2B5EF4-FFF2-40B4-BE49-F238E27FC236}">
                <a16:creationId xmlns:a16="http://schemas.microsoft.com/office/drawing/2014/main" id="{2C2145DB-3B02-4496-BB63-2CA6254B4E98}"/>
              </a:ext>
            </a:extLst>
          </p:cNvPr>
          <p:cNvGraphicFramePr>
            <a:graphicFrameLocks noGrp="1"/>
          </p:cNvGraphicFramePr>
          <p:nvPr>
            <p:ph idx="1"/>
          </p:nvPr>
        </p:nvGraphicFramePr>
        <p:xfrm>
          <a:off x="273050" y="1438275"/>
          <a:ext cx="11252199" cy="4668520"/>
        </p:xfrm>
        <a:graphic>
          <a:graphicData uri="http://schemas.openxmlformats.org/drawingml/2006/table">
            <a:tbl>
              <a:tblPr firstRow="1" bandRow="1">
                <a:tableStyleId>{69012ECD-51FC-41F1-AA8D-1B2483CD663E}</a:tableStyleId>
              </a:tblPr>
              <a:tblGrid>
                <a:gridCol w="3750733">
                  <a:extLst>
                    <a:ext uri="{9D8B030D-6E8A-4147-A177-3AD203B41FA5}">
                      <a16:colId xmlns:a16="http://schemas.microsoft.com/office/drawing/2014/main" val="4019317645"/>
                    </a:ext>
                  </a:extLst>
                </a:gridCol>
                <a:gridCol w="3750733">
                  <a:extLst>
                    <a:ext uri="{9D8B030D-6E8A-4147-A177-3AD203B41FA5}">
                      <a16:colId xmlns:a16="http://schemas.microsoft.com/office/drawing/2014/main" val="2196263007"/>
                    </a:ext>
                  </a:extLst>
                </a:gridCol>
                <a:gridCol w="3750733">
                  <a:extLst>
                    <a:ext uri="{9D8B030D-6E8A-4147-A177-3AD203B41FA5}">
                      <a16:colId xmlns:a16="http://schemas.microsoft.com/office/drawing/2014/main" val="143128170"/>
                    </a:ext>
                  </a:extLst>
                </a:gridCol>
              </a:tblGrid>
              <a:tr h="370840">
                <a:tc>
                  <a:txBody>
                    <a:bodyPr/>
                    <a:lstStyle/>
                    <a:p>
                      <a:r>
                        <a:rPr lang="en-NZ" dirty="0">
                          <a:latin typeface="Calibri Light" panose="020F0302020204030204" pitchFamily="34" charset="0"/>
                          <a:cs typeface="Calibri Light" panose="020F0302020204030204" pitchFamily="34" charset="0"/>
                        </a:rPr>
                        <a:t>Amount treated as exempt income</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When this option can be used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r>
                        <a:rPr lang="en-NZ" dirty="0">
                          <a:latin typeface="Calibri Light" panose="020F0302020204030204" pitchFamily="34" charset="0"/>
                          <a:cs typeface="Calibri Light" panose="020F0302020204030204" pitchFamily="34" charset="0"/>
                        </a:rPr>
                        <a:t>What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extLst>
                  <a:ext uri="{0D108BD9-81ED-4DB2-BD59-A6C34878D82A}">
                    <a16:rowId xmlns:a16="http://schemas.microsoft.com/office/drawing/2014/main" val="3114194933"/>
                  </a:ext>
                </a:extLst>
              </a:tr>
              <a:tr h="370840">
                <a:tc>
                  <a:txBody>
                    <a:bodyPr/>
                    <a:lstStyle/>
                    <a:p>
                      <a:r>
                        <a:rPr lang="en-NZ" dirty="0">
                          <a:latin typeface="Calibri Light" panose="020F0302020204030204" pitchFamily="34" charset="0"/>
                          <a:cs typeface="Calibri Light" panose="020F0302020204030204" pitchFamily="34" charset="0"/>
                        </a:rPr>
                        <a:t>Up to $400 maximum (“safe harbour”)</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The safe harbour amount is the only amount paid for furniture &amp; equipment</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No evidence is required</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1967328806"/>
                  </a:ext>
                </a:extLst>
              </a:tr>
              <a:tr h="370840">
                <a:tc>
                  <a:txBody>
                    <a:bodyPr/>
                    <a:lstStyle/>
                    <a:p>
                      <a:r>
                        <a:rPr lang="en-NZ" dirty="0">
                          <a:latin typeface="Calibri Light" panose="020F0302020204030204" pitchFamily="34" charset="0"/>
                          <a:cs typeface="Calibri Light" panose="020F0302020204030204" pitchFamily="34" charset="0"/>
                        </a:rPr>
                        <a:t>25% of the cost of the item</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item is used </a:t>
                      </a:r>
                      <a:r>
                        <a:rPr lang="en-NZ" b="1" dirty="0">
                          <a:latin typeface="Calibri Light" panose="020F0302020204030204" pitchFamily="34" charset="0"/>
                          <a:cs typeface="Calibri Light" panose="020F0302020204030204" pitchFamily="34" charset="0"/>
                        </a:rPr>
                        <a:t>at least partly </a:t>
                      </a:r>
                      <a:r>
                        <a:rPr lang="en-NZ" dirty="0">
                          <a:latin typeface="Calibri Light" panose="020F0302020204030204" pitchFamily="34" charset="0"/>
                          <a:cs typeface="Calibri Light" panose="020F0302020204030204" pitchFamily="34" charset="0"/>
                        </a:rPr>
                        <a:t>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item is used 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4049786938"/>
                  </a:ext>
                </a:extLst>
              </a:tr>
              <a:tr h="370840">
                <a:tc>
                  <a:txBody>
                    <a:bodyPr/>
                    <a:lstStyle/>
                    <a:p>
                      <a:r>
                        <a:rPr lang="en-NZ" dirty="0">
                          <a:latin typeface="Calibri Light" panose="020F0302020204030204" pitchFamily="34" charset="0"/>
                          <a:cs typeface="Calibri Light" panose="020F0302020204030204" pitchFamily="34" charset="0"/>
                        </a:rPr>
                        <a:t>75% of the cost of an item</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item is </a:t>
                      </a:r>
                      <a:r>
                        <a:rPr lang="en-NZ" b="1" dirty="0">
                          <a:latin typeface="Calibri Light" panose="020F0302020204030204" pitchFamily="34" charset="0"/>
                          <a:cs typeface="Calibri Light" panose="020F0302020204030204" pitchFamily="34" charset="0"/>
                        </a:rPr>
                        <a:t>mainly </a:t>
                      </a:r>
                      <a:r>
                        <a:rPr lang="en-NZ" b="0" dirty="0">
                          <a:latin typeface="Calibri Light" panose="020F0302020204030204" pitchFamily="34" charset="0"/>
                          <a:cs typeface="Calibri Light" panose="020F0302020204030204" pitchFamily="34" charset="0"/>
                        </a:rPr>
                        <a:t>used for the employees job</a:t>
                      </a: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item is used </a:t>
                      </a:r>
                      <a:r>
                        <a:rPr lang="en-NZ" b="1" dirty="0">
                          <a:latin typeface="Calibri Light" panose="020F0302020204030204" pitchFamily="34" charset="0"/>
                          <a:cs typeface="Calibri Light" panose="020F0302020204030204" pitchFamily="34" charset="0"/>
                        </a:rPr>
                        <a:t>mainly</a:t>
                      </a:r>
                      <a:r>
                        <a:rPr lang="en-NZ" dirty="0">
                          <a:latin typeface="Calibri Light" panose="020F0302020204030204" pitchFamily="34" charset="0"/>
                          <a:cs typeface="Calibri Light" panose="020F0302020204030204" pitchFamily="34" charset="0"/>
                        </a:rPr>
                        <a:t> 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3040671247"/>
                  </a:ext>
                </a:extLst>
              </a:tr>
              <a:tr h="370840">
                <a:tc>
                  <a:txBody>
                    <a:bodyPr/>
                    <a:lstStyle/>
                    <a:p>
                      <a:r>
                        <a:rPr lang="en-NZ" dirty="0">
                          <a:latin typeface="Calibri Light" panose="020F0302020204030204" pitchFamily="34" charset="0"/>
                          <a:cs typeface="Calibri Light" panose="020F0302020204030204" pitchFamily="34" charset="0"/>
                        </a:rPr>
                        <a:t>100% of the cost of the item</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r>
                        <a:rPr lang="en-NZ" dirty="0">
                          <a:latin typeface="Calibri Light" panose="020F0302020204030204" pitchFamily="34" charset="0"/>
                          <a:cs typeface="Calibri Light" panose="020F0302020204030204" pitchFamily="34" charset="0"/>
                        </a:rPr>
                        <a:t>When the item is used </a:t>
                      </a:r>
                      <a:r>
                        <a:rPr lang="en-NZ" b="1" dirty="0">
                          <a:latin typeface="Calibri Light" panose="020F0302020204030204" pitchFamily="34" charset="0"/>
                          <a:cs typeface="Calibri Light" panose="020F0302020204030204" pitchFamily="34" charset="0"/>
                        </a:rPr>
                        <a:t>exclusively</a:t>
                      </a:r>
                      <a:r>
                        <a:rPr lang="en-NZ" b="0" dirty="0">
                          <a:latin typeface="Calibri Light" panose="020F0302020204030204" pitchFamily="34" charset="0"/>
                          <a:cs typeface="Calibri Light" panose="020F0302020204030204" pitchFamily="34" charset="0"/>
                        </a:rPr>
                        <a:t> for the employees job</a:t>
                      </a: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a:txBody>
                    <a:bodyPr/>
                    <a:lstStyle/>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of the employee’s costs</a:t>
                      </a:r>
                    </a:p>
                    <a:p>
                      <a:pPr marL="285750" indent="-285750" algn="l">
                        <a:buFont typeface="Arial" panose="020B0604020202020204" pitchFamily="34" charset="0"/>
                        <a:buChar char="•"/>
                      </a:pPr>
                      <a:r>
                        <a:rPr lang="en-NZ" dirty="0">
                          <a:latin typeface="Calibri Light" panose="020F0302020204030204" pitchFamily="34" charset="0"/>
                          <a:cs typeface="Calibri Light" panose="020F0302020204030204" pitchFamily="34" charset="0"/>
                        </a:rPr>
                        <a:t>Evidence that the item is used </a:t>
                      </a:r>
                      <a:r>
                        <a:rPr lang="en-NZ" b="1" dirty="0">
                          <a:latin typeface="Calibri Light" panose="020F0302020204030204" pitchFamily="34" charset="0"/>
                          <a:cs typeface="Calibri Light" panose="020F0302020204030204" pitchFamily="34" charset="0"/>
                        </a:rPr>
                        <a:t>exclusively</a:t>
                      </a:r>
                      <a:r>
                        <a:rPr lang="en-NZ" dirty="0">
                          <a:latin typeface="Calibri Light" panose="020F0302020204030204" pitchFamily="34" charset="0"/>
                          <a:cs typeface="Calibri Light" panose="020F0302020204030204" pitchFamily="34" charset="0"/>
                        </a:rPr>
                        <a:t> for the employee’s job</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4195529753"/>
                  </a:ext>
                </a:extLst>
              </a:tr>
              <a:tr h="370840">
                <a:tc gridSpan="3">
                  <a:txBody>
                    <a:bodyPr/>
                    <a:lstStyle/>
                    <a:p>
                      <a:r>
                        <a:rPr lang="en-NZ" dirty="0">
                          <a:latin typeface="Calibri Light" panose="020F0302020204030204" pitchFamily="34" charset="0"/>
                          <a:cs typeface="Calibri Light" panose="020F0302020204030204" pitchFamily="34" charset="0"/>
                        </a:rPr>
                        <a:t>Any payments within these parameters will be deductible expenditure for the employer</a:t>
                      </a:r>
                    </a:p>
                    <a:p>
                      <a:r>
                        <a:rPr lang="en-NZ" dirty="0">
                          <a:latin typeface="Calibri Light" panose="020F0302020204030204" pitchFamily="34" charset="0"/>
                          <a:cs typeface="Calibri Light" panose="020F0302020204030204" pitchFamily="34" charset="0"/>
                        </a:rPr>
                        <a:t>Note that the employer cannot claim GST on the payments as the assets belong to the employees</a:t>
                      </a: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tc hMerge="1">
                  <a:txBody>
                    <a:bodyPr/>
                    <a:lstStyle/>
                    <a:p>
                      <a:pPr marL="285750" indent="-285750" algn="l">
                        <a:buFont typeface="Arial" panose="020B0604020202020204" pitchFamily="34" charset="0"/>
                        <a:buChar char="•"/>
                      </a:pPr>
                      <a:endParaRPr lang="en-NZ" dirty="0">
                        <a:latin typeface="Calibri Light" panose="020F0302020204030204" pitchFamily="34" charset="0"/>
                        <a:cs typeface="Calibri Light" panose="020F0302020204030204" pitchFamily="34" charset="0"/>
                      </a:endParaRPr>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tcPr>
                </a:tc>
                <a:extLst>
                  <a:ext uri="{0D108BD9-81ED-4DB2-BD59-A6C34878D82A}">
                    <a16:rowId xmlns:a16="http://schemas.microsoft.com/office/drawing/2014/main" val="1677724898"/>
                  </a:ext>
                </a:extLst>
              </a:tr>
            </a:tbl>
          </a:graphicData>
        </a:graphic>
      </p:graphicFrame>
      <p:sp>
        <p:nvSpPr>
          <p:cNvPr id="10" name="Text Placeholder 9">
            <a:extLst>
              <a:ext uri="{FF2B5EF4-FFF2-40B4-BE49-F238E27FC236}">
                <a16:creationId xmlns:a16="http://schemas.microsoft.com/office/drawing/2014/main" id="{63853C99-14F4-437C-AD71-B484A1436718}"/>
              </a:ext>
            </a:extLst>
          </p:cNvPr>
          <p:cNvSpPr>
            <a:spLocks noGrp="1"/>
          </p:cNvSpPr>
          <p:nvPr>
            <p:ph type="body" sz="quarter" idx="10"/>
          </p:nvPr>
        </p:nvSpPr>
        <p:spPr/>
        <p:txBody>
          <a:bodyPr/>
          <a:lstStyle/>
          <a:p>
            <a:r>
              <a:rPr lang="en-NZ" dirty="0"/>
              <a:t>Published: 28/04/2020</a:t>
            </a:r>
          </a:p>
        </p:txBody>
      </p:sp>
      <p:sp>
        <p:nvSpPr>
          <p:cNvPr id="11" name="Text Placeholder 10">
            <a:extLst>
              <a:ext uri="{FF2B5EF4-FFF2-40B4-BE49-F238E27FC236}">
                <a16:creationId xmlns:a16="http://schemas.microsoft.com/office/drawing/2014/main" id="{38B921A2-0C67-434A-A27B-932862A050B3}"/>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4119870754"/>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r>
              <a:rPr lang="en-NZ" dirty="0"/>
              <a:t>Allowances example: Essential worker allowance</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Sunny </a:t>
            </a:r>
            <a:r>
              <a:rPr lang="en-NZ" dirty="0" err="1"/>
              <a:t>Superette</a:t>
            </a:r>
            <a:r>
              <a:rPr lang="en-NZ" dirty="0"/>
              <a:t> has been operating through lock-down and the employees are essential workers.  </a:t>
            </a:r>
          </a:p>
          <a:p>
            <a:r>
              <a:rPr lang="en-NZ" dirty="0"/>
              <a:t>The business owner has decided to pay the employees an additional amount to recognise the risk that they are bearing and to recognise that they are working hard.   </a:t>
            </a:r>
          </a:p>
          <a:p>
            <a:r>
              <a:rPr lang="en-NZ" dirty="0"/>
              <a:t>The tax consequences:</a:t>
            </a:r>
          </a:p>
          <a:p>
            <a:pPr lvl="1"/>
            <a:r>
              <a:rPr lang="en-NZ" dirty="0"/>
              <a:t>This type of allowance </a:t>
            </a:r>
            <a:r>
              <a:rPr lang="en-NZ" b="1" dirty="0"/>
              <a:t>is subject to tax</a:t>
            </a:r>
            <a:r>
              <a:rPr lang="en-NZ" dirty="0"/>
              <a:t>, it is income derived in connection with employment.</a:t>
            </a:r>
          </a:p>
          <a:p>
            <a:pPr lvl="1"/>
            <a:r>
              <a:rPr lang="en-NZ" dirty="0"/>
              <a:t>It forms part of the employees income and should be included in the usual PAYE calculations;</a:t>
            </a:r>
          </a:p>
          <a:p>
            <a:pPr lvl="1"/>
            <a:r>
              <a:rPr lang="en-NZ" dirty="0"/>
              <a:t>The payment is deductible to the Sunny </a:t>
            </a:r>
            <a:r>
              <a:rPr lang="en-NZ" dirty="0" err="1"/>
              <a:t>Superette</a:t>
            </a:r>
            <a:r>
              <a:rPr lang="en-NZ" dirty="0"/>
              <a:t>.</a:t>
            </a:r>
          </a:p>
          <a:p>
            <a:endParaRPr lang="en-NZ" dirty="0"/>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3965797182"/>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r>
              <a:rPr lang="en-NZ" dirty="0"/>
              <a:t>Allowances example: Working from home allowance</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office of Business Advice Limited has been closed since NZ entered Alert Level-4.</a:t>
            </a:r>
          </a:p>
          <a:p>
            <a:r>
              <a:rPr lang="en-NZ" dirty="0"/>
              <a:t>The employees have all been working from home, and the company has been paying them an additional allowance to recognise the extra costs they incur.</a:t>
            </a:r>
          </a:p>
          <a:p>
            <a:r>
              <a:rPr lang="en-NZ" dirty="0"/>
              <a:t>Business Advice Limited hasn’t asked the employees for any information about the actual costs they have incurred, and the employees haven’t kept any records of these expenses.</a:t>
            </a:r>
          </a:p>
          <a:p>
            <a:r>
              <a:rPr lang="en-NZ" dirty="0"/>
              <a:t>The tax consequences:</a:t>
            </a:r>
          </a:p>
          <a:p>
            <a:pPr lvl="1"/>
            <a:r>
              <a:rPr lang="en-NZ" dirty="0"/>
              <a:t>This type of allowance </a:t>
            </a:r>
            <a:r>
              <a:rPr lang="en-NZ" b="1" dirty="0"/>
              <a:t>is subject to tax</a:t>
            </a:r>
            <a:r>
              <a:rPr lang="en-NZ" dirty="0"/>
              <a:t>, it is income derived in connection with employment.</a:t>
            </a:r>
          </a:p>
          <a:p>
            <a:pPr lvl="1"/>
            <a:r>
              <a:rPr lang="en-NZ" dirty="0"/>
              <a:t>It forms part of the employees income and should be included in the usual PAYE calculations;</a:t>
            </a:r>
          </a:p>
          <a:p>
            <a:pPr lvl="1"/>
            <a:r>
              <a:rPr lang="en-NZ" dirty="0"/>
              <a:t>The payment is deductible expenditure to Business Advice Limited.</a:t>
            </a:r>
          </a:p>
          <a:p>
            <a:r>
              <a:rPr lang="en-NZ" i="1" dirty="0"/>
              <a:t>Refer to the next example for the tax treatment of a reimbursement of actual costs.</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3954608954"/>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4AB56-4350-4870-9DF5-29B47B3BB579}"/>
              </a:ext>
            </a:extLst>
          </p:cNvPr>
          <p:cNvSpPr>
            <a:spLocks noGrp="1"/>
          </p:cNvSpPr>
          <p:nvPr>
            <p:ph type="title"/>
          </p:nvPr>
        </p:nvSpPr>
        <p:spPr/>
        <p:txBody>
          <a:bodyPr/>
          <a:lstStyle/>
          <a:p>
            <a:r>
              <a:rPr lang="en-NZ" dirty="0"/>
              <a:t>Allowances: Common questions</a:t>
            </a:r>
          </a:p>
        </p:txBody>
      </p:sp>
      <p:sp>
        <p:nvSpPr>
          <p:cNvPr id="3" name="Content Placeholder 2">
            <a:extLst>
              <a:ext uri="{FF2B5EF4-FFF2-40B4-BE49-F238E27FC236}">
                <a16:creationId xmlns:a16="http://schemas.microsoft.com/office/drawing/2014/main" id="{8959ED19-FC6E-4A94-9D97-9BC88C0290F2}"/>
              </a:ext>
            </a:extLst>
          </p:cNvPr>
          <p:cNvSpPr>
            <a:spLocks noGrp="1"/>
          </p:cNvSpPr>
          <p:nvPr>
            <p:ph idx="1"/>
          </p:nvPr>
        </p:nvSpPr>
        <p:spPr/>
        <p:txBody>
          <a:bodyPr/>
          <a:lstStyle/>
          <a:p>
            <a:r>
              <a:rPr lang="en-NZ" dirty="0"/>
              <a:t>Backpay of allowance: Can I backpay my employee a lump sum amount to catch up on payments of the $15 weekly payment - going back to the beginning of the period covered by the determination, </a:t>
            </a:r>
            <a:r>
              <a:rPr lang="en-NZ" dirty="0" err="1"/>
              <a:t>ie</a:t>
            </a:r>
            <a:r>
              <a:rPr lang="en-NZ" dirty="0"/>
              <a:t> 17 March 2020? </a:t>
            </a:r>
          </a:p>
          <a:p>
            <a:pPr lvl="1"/>
            <a:r>
              <a:rPr lang="en-NZ" sz="1800" dirty="0"/>
              <a:t>Yes.</a:t>
            </a:r>
          </a:p>
          <a:p>
            <a:r>
              <a:rPr lang="en-NZ" dirty="0"/>
              <a:t>Time limit for making payments: Is there a time limit for making payments?</a:t>
            </a:r>
          </a:p>
          <a:p>
            <a:pPr lvl="1"/>
            <a:r>
              <a:rPr lang="en-NZ" sz="1800" dirty="0"/>
              <a:t>Determination EE002 (which provides for the $15 weekly payment) applies to payments made for the period from 17 March 2020 to 17 September 2020.  Determination EE002A extends this timeframe to 17 March 2021.</a:t>
            </a:r>
          </a:p>
          <a:p>
            <a:pPr lvl="1"/>
            <a:r>
              <a:rPr lang="en-NZ" sz="1800" dirty="0"/>
              <a:t>Under Determination ED002 the payments must be made for expenditure incurred "...as a result of the employee being required to work from home because of the COVID-19 pandemic“, however this requirement has been removed by Determination ED002A.</a:t>
            </a:r>
          </a:p>
          <a:p>
            <a:pPr lvl="1"/>
            <a:r>
              <a:rPr lang="en-NZ" sz="1800" dirty="0"/>
              <a:t>As usual with tax matters, the onus is on taxpayers to show that the requirements are met. Whilst there is no stated time limit for when the payments must be made, a delay could make it harder to satisfy the requirements.  </a:t>
            </a:r>
          </a:p>
          <a:p>
            <a:pPr lvl="1"/>
            <a:r>
              <a:rPr lang="en-NZ" sz="1800" dirty="0"/>
              <a:t>Also, note Det-EE002 does not apply to a payment made as part of a salary sacrifice arrangement. </a:t>
            </a:r>
          </a:p>
        </p:txBody>
      </p:sp>
      <p:sp>
        <p:nvSpPr>
          <p:cNvPr id="4" name="Text Placeholder 3">
            <a:extLst>
              <a:ext uri="{FF2B5EF4-FFF2-40B4-BE49-F238E27FC236}">
                <a16:creationId xmlns:a16="http://schemas.microsoft.com/office/drawing/2014/main" id="{EB9549F2-8F27-4865-8249-A0AF154698E9}"/>
              </a:ext>
            </a:extLst>
          </p:cNvPr>
          <p:cNvSpPr>
            <a:spLocks noGrp="1"/>
          </p:cNvSpPr>
          <p:nvPr>
            <p:ph type="body" sz="quarter" idx="10"/>
          </p:nvPr>
        </p:nvSpPr>
        <p:spPr>
          <a:xfrm>
            <a:off x="8507897" y="6529388"/>
            <a:ext cx="3684104" cy="328612"/>
          </a:xfrm>
        </p:spPr>
        <p:txBody>
          <a:bodyPr/>
          <a:lstStyle/>
          <a:p>
            <a:r>
              <a:rPr lang="en-NZ" dirty="0"/>
              <a:t>Published 02/06/2020.  Updated 14/08/2020</a:t>
            </a:r>
          </a:p>
        </p:txBody>
      </p:sp>
      <p:sp>
        <p:nvSpPr>
          <p:cNvPr id="5" name="Text Placeholder 4">
            <a:extLst>
              <a:ext uri="{FF2B5EF4-FFF2-40B4-BE49-F238E27FC236}">
                <a16:creationId xmlns:a16="http://schemas.microsoft.com/office/drawing/2014/main" id="{5EAC1CB7-1C1D-428B-ADF7-8C14D7B3AA9D}"/>
              </a:ext>
            </a:extLst>
          </p:cNvPr>
          <p:cNvSpPr>
            <a:spLocks noGrp="1"/>
          </p:cNvSpPr>
          <p:nvPr>
            <p:ph type="body" sz="quarter" idx="11"/>
          </p:nvPr>
        </p:nvSpPr>
        <p:spPr/>
        <p:txBody>
          <a:bodyPr/>
          <a:lstStyle/>
          <a:p>
            <a:r>
              <a:rPr lang="en-NZ" dirty="0"/>
              <a:t>Intended audience: Businesses &amp; Intermediaries</a:t>
            </a:r>
          </a:p>
          <a:p>
            <a:endParaRPr lang="en-NZ" dirty="0"/>
          </a:p>
        </p:txBody>
      </p:sp>
    </p:spTree>
    <p:extLst>
      <p:ext uri="{BB962C8B-B14F-4D97-AF65-F5344CB8AC3E}">
        <p14:creationId xmlns:p14="http://schemas.microsoft.com/office/powerpoint/2010/main" val="1335998607"/>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tabLst>
                <a:tab pos="4668838" algn="l"/>
              </a:tabLst>
            </a:pPr>
            <a:r>
              <a:rPr lang="en-NZ" dirty="0"/>
              <a:t>Reimbursement example:	Payment to cover actual costs of working from home</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office of Lawyers R Us Limited has been closed since NZ entered Alert Level-4.</a:t>
            </a:r>
          </a:p>
          <a:p>
            <a:r>
              <a:rPr lang="en-NZ" dirty="0"/>
              <a:t>The employees have all been working from home, and the company has been paying them additional amounts to reimburse them for the extra costs they incur for things like electricity, phone &amp; internet charges:</a:t>
            </a:r>
          </a:p>
          <a:p>
            <a:pPr lvl="1"/>
            <a:r>
              <a:rPr lang="en-NZ" dirty="0"/>
              <a:t>The employees have been keeping a record of the actual costs incurred;</a:t>
            </a:r>
          </a:p>
          <a:p>
            <a:pPr lvl="1"/>
            <a:r>
              <a:rPr lang="en-NZ" dirty="0"/>
              <a:t>The expenditure is necessary for the employee to be able to perform their job;</a:t>
            </a:r>
          </a:p>
          <a:p>
            <a:pPr lvl="1"/>
            <a:r>
              <a:rPr lang="en-NZ" dirty="0"/>
              <a:t>The costs are not of a capital nature;</a:t>
            </a:r>
          </a:p>
          <a:p>
            <a:pPr lvl="1"/>
            <a:r>
              <a:rPr lang="en-NZ" dirty="0"/>
              <a:t>The costs are incurred in deriving their employment income.</a:t>
            </a:r>
          </a:p>
          <a:p>
            <a:r>
              <a:rPr lang="en-NZ" dirty="0"/>
              <a:t>As all of these elements are satisfied the payments are:</a:t>
            </a:r>
          </a:p>
          <a:p>
            <a:pPr lvl="1"/>
            <a:r>
              <a:rPr lang="en-NZ" dirty="0"/>
              <a:t>Tax free (exempt income) to the employees;</a:t>
            </a:r>
          </a:p>
          <a:p>
            <a:pPr lvl="1"/>
            <a:r>
              <a:rPr lang="en-NZ" dirty="0"/>
              <a:t>Not subject to PAYE;</a:t>
            </a:r>
          </a:p>
          <a:p>
            <a:pPr lvl="1"/>
            <a:r>
              <a:rPr lang="en-NZ" dirty="0"/>
              <a:t>Deductible expenditure for Lawyers R Us Limited.</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411429676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r>
              <a:rPr lang="en-NZ" dirty="0"/>
              <a:t>Reimbursement example:	Payment to cover estimated costs of working from home</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office of Ernie’s Accounting Firm has been closed since NZ entered Alert Level-4.</a:t>
            </a:r>
          </a:p>
          <a:p>
            <a:r>
              <a:rPr lang="en-NZ" dirty="0"/>
              <a:t>The employees have all been working from home, and Ernie has been paying them additional amounts to reimburse them for the extra costs they incur for things like electricity, phone &amp; internet charges.</a:t>
            </a:r>
          </a:p>
          <a:p>
            <a:pPr lvl="1"/>
            <a:r>
              <a:rPr lang="en-NZ" dirty="0"/>
              <a:t>Ernie has asked each employee to estimate the extra costs they have incurred;</a:t>
            </a:r>
          </a:p>
          <a:p>
            <a:pPr lvl="1"/>
            <a:r>
              <a:rPr lang="en-NZ" dirty="0"/>
              <a:t>Their estimate is based on a percentage of their electricity bill using the size of their home office relative to the rest of their home;</a:t>
            </a:r>
          </a:p>
          <a:p>
            <a:pPr lvl="1"/>
            <a:r>
              <a:rPr lang="en-NZ" dirty="0"/>
              <a:t>The employees have provided these calculations to Ernie.</a:t>
            </a:r>
          </a:p>
          <a:p>
            <a:r>
              <a:rPr lang="en-NZ" dirty="0"/>
              <a:t>As the estimate has used a reasonable basis and Ernie has kept records of the calculations these payments are:</a:t>
            </a:r>
          </a:p>
          <a:p>
            <a:pPr lvl="1"/>
            <a:r>
              <a:rPr lang="en-NZ" dirty="0"/>
              <a:t>Tax free (exempt income) to the employees;</a:t>
            </a:r>
          </a:p>
          <a:p>
            <a:pPr lvl="1"/>
            <a:r>
              <a:rPr lang="en-NZ" dirty="0"/>
              <a:t>Not subject to PAYE;</a:t>
            </a:r>
          </a:p>
          <a:p>
            <a:pPr lvl="1"/>
            <a:r>
              <a:rPr lang="en-NZ" dirty="0"/>
              <a:t>Deductible expenditure for Ernie’s Accounting Firm.</a:t>
            </a:r>
          </a:p>
          <a:p>
            <a:endParaRPr lang="en-NZ" dirty="0"/>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1040828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AC1D-DE18-44A1-B76E-A49B81642721}"/>
              </a:ext>
            </a:extLst>
          </p:cNvPr>
          <p:cNvSpPr>
            <a:spLocks noGrp="1"/>
          </p:cNvSpPr>
          <p:nvPr>
            <p:ph type="title"/>
          </p:nvPr>
        </p:nvSpPr>
        <p:spPr/>
        <p:txBody>
          <a:bodyPr/>
          <a:lstStyle/>
          <a:p>
            <a:r>
              <a:rPr lang="en-NZ"/>
              <a:t>Threshold for expensing low-value assets</a:t>
            </a:r>
          </a:p>
        </p:txBody>
      </p:sp>
      <p:sp>
        <p:nvSpPr>
          <p:cNvPr id="3" name="Content Placeholder 2">
            <a:extLst>
              <a:ext uri="{FF2B5EF4-FFF2-40B4-BE49-F238E27FC236}">
                <a16:creationId xmlns:a16="http://schemas.microsoft.com/office/drawing/2014/main" id="{F3AFB4F9-A22E-47EF-8763-DBA9CC27A390}"/>
              </a:ext>
            </a:extLst>
          </p:cNvPr>
          <p:cNvSpPr>
            <a:spLocks noGrp="1"/>
          </p:cNvSpPr>
          <p:nvPr>
            <p:ph idx="1"/>
          </p:nvPr>
        </p:nvSpPr>
        <p:spPr/>
        <p:txBody>
          <a:bodyPr/>
          <a:lstStyle/>
          <a:p>
            <a:r>
              <a:rPr lang="en-NZ"/>
              <a:t>Businesses can now deduct the full cost of more low-value assets in the year they purchased them, rather than having to spread the cost over the life of the asset.</a:t>
            </a:r>
          </a:p>
          <a:p>
            <a:r>
              <a:rPr lang="en-NZ"/>
              <a:t>Taxpayers were previously able to claim an immediate deduction for the purchase of assets that cost less than $500. </a:t>
            </a:r>
          </a:p>
          <a:p>
            <a:r>
              <a:rPr lang="en-NZ"/>
              <a:t>This threshold has been increased, effective from 17 March 2020, to allow the immediate expensing of assets that cost up to $5,000. </a:t>
            </a:r>
          </a:p>
          <a:p>
            <a:r>
              <a:rPr lang="en-NZ"/>
              <a:t>This will reduce compliance costs for businesses and, as it is a temporary measure, it will incentivise them to bring forward investments and encourage spending. </a:t>
            </a:r>
          </a:p>
          <a:p>
            <a:r>
              <a:rPr lang="en-NZ"/>
              <a:t>This increase is temporary and will only apply until 16 March 2021. After this date the low-value asset threshold will increase permanently, but only to $1,000.</a:t>
            </a:r>
          </a:p>
          <a:p>
            <a:r>
              <a:rPr lang="en-NZ"/>
              <a:t>Find out more on our website: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Depreciation &amp; low value assets</a:t>
            </a:r>
            <a:endParaRPr lang="en-NZ">
              <a:solidFill>
                <a:schemeClr val="accent1">
                  <a:lumMod val="50000"/>
                </a:schemeClr>
              </a:solidFill>
            </a:endParaRPr>
          </a:p>
          <a:p>
            <a:endParaRPr lang="en-NZ"/>
          </a:p>
        </p:txBody>
      </p:sp>
      <p:sp>
        <p:nvSpPr>
          <p:cNvPr id="6" name="Text Placeholder 5">
            <a:extLst>
              <a:ext uri="{FF2B5EF4-FFF2-40B4-BE49-F238E27FC236}">
                <a16:creationId xmlns:a16="http://schemas.microsoft.com/office/drawing/2014/main" id="{DADC4138-D1CD-44E7-AC94-C6F5845F4F9C}"/>
              </a:ext>
            </a:extLst>
          </p:cNvPr>
          <p:cNvSpPr>
            <a:spLocks noGrp="1"/>
          </p:cNvSpPr>
          <p:nvPr>
            <p:ph type="body" sz="quarter" idx="10"/>
          </p:nvPr>
        </p:nvSpPr>
        <p:spPr/>
        <p:txBody>
          <a:bodyPr/>
          <a:lstStyle/>
          <a:p>
            <a:r>
              <a:rPr lang="en-NZ"/>
              <a:t>Published: 01/04/2020</a:t>
            </a:r>
          </a:p>
          <a:p>
            <a:endParaRPr lang="en-NZ"/>
          </a:p>
        </p:txBody>
      </p:sp>
      <p:sp>
        <p:nvSpPr>
          <p:cNvPr id="8" name="Text Placeholder 7">
            <a:extLst>
              <a:ext uri="{FF2B5EF4-FFF2-40B4-BE49-F238E27FC236}">
                <a16:creationId xmlns:a16="http://schemas.microsoft.com/office/drawing/2014/main" id="{39FDFB53-1D46-4087-9F4A-5E879C874FEB}"/>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328994441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r>
              <a:rPr lang="en-NZ" dirty="0"/>
              <a:t>Reimbursement example:	Payment to cover estimated costs of working from home</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Happy Hour Call Centre has been closed since NZ entered Alert Level-4.</a:t>
            </a:r>
          </a:p>
          <a:p>
            <a:r>
              <a:rPr lang="en-NZ" dirty="0"/>
              <a:t>The employees have all been working from home, and the business has been paying them additional amounts to reimburse them for the extra costs they incur for things like electricity, phone &amp; internet charges.</a:t>
            </a:r>
          </a:p>
          <a:p>
            <a:r>
              <a:rPr lang="en-NZ" dirty="0"/>
              <a:t>Rather than asking the to estimate the costs they have incurred the business has decided to pay them $5/week for phone usage and $15/week for other costs incurred in working from home.</a:t>
            </a:r>
          </a:p>
          <a:p>
            <a:r>
              <a:rPr lang="en-NZ" dirty="0"/>
              <a:t>As the payments are within the thresholds in Determinations EE001 &amp; EE002 they are:</a:t>
            </a:r>
          </a:p>
          <a:p>
            <a:pPr lvl="1"/>
            <a:r>
              <a:rPr lang="en-NZ" dirty="0"/>
              <a:t>Tax free (exempt income) to the employees;</a:t>
            </a:r>
          </a:p>
          <a:p>
            <a:pPr lvl="1"/>
            <a:r>
              <a:rPr lang="en-NZ" dirty="0"/>
              <a:t>Not subject to PAYE;</a:t>
            </a:r>
          </a:p>
          <a:p>
            <a:pPr lvl="1"/>
            <a:r>
              <a:rPr lang="en-NZ" dirty="0"/>
              <a:t>Deductible expenditure for the Happy Hour Call Centre.</a:t>
            </a:r>
          </a:p>
          <a:p>
            <a:endParaRPr lang="en-NZ" dirty="0"/>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1630587885"/>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r>
              <a:rPr lang="en-NZ" dirty="0"/>
              <a:t>Reimbursement example:	Payment to cover actual costs of furniture &amp; equipment</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pPr>
              <a:spcBef>
                <a:spcPts val="0"/>
              </a:spcBef>
            </a:pPr>
            <a:r>
              <a:rPr lang="en-NZ" dirty="0"/>
              <a:t>Jim works for Lawyers R Us Limited, and he has been working from home during the COVID-19 lockdown.</a:t>
            </a:r>
          </a:p>
          <a:p>
            <a:pPr>
              <a:spcBef>
                <a:spcPts val="0"/>
              </a:spcBef>
            </a:pPr>
            <a:r>
              <a:rPr lang="en-NZ" dirty="0"/>
              <a:t>Jim has a bad back and needed to purchase a chair to use whilst working from home. </a:t>
            </a:r>
          </a:p>
          <a:p>
            <a:pPr>
              <a:spcBef>
                <a:spcPts val="0"/>
              </a:spcBef>
            </a:pPr>
            <a:r>
              <a:rPr lang="en-NZ" dirty="0"/>
              <a:t>Jim uses the chair exclusively for his work, it is in a separate office that he only uses when working. The chair belongs to Jim and will remain at his home after lockdown.</a:t>
            </a:r>
          </a:p>
          <a:p>
            <a:pPr>
              <a:spcBef>
                <a:spcPts val="0"/>
              </a:spcBef>
            </a:pPr>
            <a:r>
              <a:rPr lang="en-NZ" dirty="0"/>
              <a:t>He purchased the chair for $695 and has provided the invoice to Lawyers R Us Limited.</a:t>
            </a:r>
          </a:p>
          <a:p>
            <a:pPr>
              <a:spcBef>
                <a:spcPts val="0"/>
              </a:spcBef>
            </a:pPr>
            <a:r>
              <a:rPr lang="en-NZ" dirty="0"/>
              <a:t>Lawyers R Us Limited pay Jim $695: </a:t>
            </a:r>
          </a:p>
          <a:p>
            <a:pPr lvl="1">
              <a:spcBef>
                <a:spcPts val="0"/>
              </a:spcBef>
            </a:pPr>
            <a:r>
              <a:rPr lang="en-NZ" dirty="0"/>
              <a:t>The payment meets the requirements of EE001 as the chair is used </a:t>
            </a:r>
            <a:r>
              <a:rPr lang="en-NZ" b="1" dirty="0"/>
              <a:t>exclusively</a:t>
            </a:r>
            <a:r>
              <a:rPr lang="en-NZ" dirty="0"/>
              <a:t> for Jim’s employment and he has provided evidence of the costs and the chairs usage to Lawyers R Us Limited;</a:t>
            </a:r>
          </a:p>
          <a:p>
            <a:pPr lvl="1">
              <a:spcBef>
                <a:spcPts val="0"/>
              </a:spcBef>
            </a:pPr>
            <a:r>
              <a:rPr lang="en-NZ" dirty="0"/>
              <a:t>100% of the payment is </a:t>
            </a:r>
            <a:r>
              <a:rPr lang="en-NZ" b="1" dirty="0"/>
              <a:t>exempt income</a:t>
            </a:r>
            <a:r>
              <a:rPr lang="en-NZ" dirty="0"/>
              <a:t> for Jim and is not subject to PAYE;</a:t>
            </a:r>
          </a:p>
          <a:p>
            <a:pPr lvl="1">
              <a:spcBef>
                <a:spcPts val="0"/>
              </a:spcBef>
            </a:pPr>
            <a:r>
              <a:rPr lang="en-NZ" dirty="0"/>
              <a:t>100% of the payment is deductible expenditure for Lawyers R Us Limited</a:t>
            </a:r>
          </a:p>
          <a:p>
            <a:pPr lvl="1">
              <a:spcBef>
                <a:spcPts val="0"/>
              </a:spcBef>
            </a:pPr>
            <a:r>
              <a:rPr lang="en-NZ" dirty="0"/>
              <a:t>Lawyers R Us Limited cannot claim GST even though they have the tax invoice because they do not </a:t>
            </a:r>
            <a:r>
              <a:rPr lang="en-NZ" u="sng" dirty="0"/>
              <a:t>own</a:t>
            </a:r>
            <a:r>
              <a:rPr lang="en-NZ" dirty="0"/>
              <a:t> the chair.</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371584410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r>
              <a:rPr lang="en-NZ" dirty="0"/>
              <a:t>Reimbursement example:	Payment to cover estimated costs of furniture &amp; equipment</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The Happy Hour Call Centre has been closed since NZ entered Alert Level-4.</a:t>
            </a:r>
          </a:p>
          <a:p>
            <a:r>
              <a:rPr lang="en-NZ" dirty="0"/>
              <a:t>The employees have all been working from home and many of them have had to purchase extra furniture and equipment to be able to do so.</a:t>
            </a:r>
          </a:p>
          <a:p>
            <a:r>
              <a:rPr lang="en-NZ" dirty="0"/>
              <a:t>The Happy Hour Call Centre did some research on the average costs of desks, chairs and other periphery equipment such as keyboards and cables: </a:t>
            </a:r>
          </a:p>
          <a:p>
            <a:pPr lvl="1"/>
            <a:r>
              <a:rPr lang="en-NZ" dirty="0"/>
              <a:t>The cost of all of these items combined was in excess of $1,000 per employee;  </a:t>
            </a:r>
          </a:p>
          <a:p>
            <a:pPr lvl="1"/>
            <a:r>
              <a:rPr lang="en-NZ" dirty="0"/>
              <a:t>A survey of employees determined that most employees would only need to spend around $500; </a:t>
            </a:r>
          </a:p>
          <a:p>
            <a:pPr lvl="1"/>
            <a:r>
              <a:rPr lang="en-NZ" dirty="0"/>
              <a:t>The equipment purchased will be used predominantly for performing their call centre work.</a:t>
            </a:r>
          </a:p>
          <a:p>
            <a:r>
              <a:rPr lang="en-NZ" dirty="0"/>
              <a:t>The Happy Hour Call Centre have paid all employees $400 but has not asked them to provide invoices or details of their actual purchases of equipment.</a:t>
            </a:r>
          </a:p>
          <a:p>
            <a:pPr lvl="1">
              <a:spcBef>
                <a:spcPts val="0"/>
              </a:spcBef>
            </a:pPr>
            <a:r>
              <a:rPr lang="en-NZ" dirty="0"/>
              <a:t>The payment is within the ‘safe harbour’ in EE001, </a:t>
            </a:r>
          </a:p>
          <a:p>
            <a:pPr lvl="1">
              <a:spcBef>
                <a:spcPts val="0"/>
              </a:spcBef>
            </a:pPr>
            <a:r>
              <a:rPr lang="en-NZ" dirty="0"/>
              <a:t>100% of the payment is </a:t>
            </a:r>
            <a:r>
              <a:rPr lang="en-NZ" b="1" dirty="0"/>
              <a:t>exempt income</a:t>
            </a:r>
            <a:r>
              <a:rPr lang="en-NZ" dirty="0"/>
              <a:t> for the employees and is not subject to PAYE;</a:t>
            </a:r>
          </a:p>
          <a:p>
            <a:pPr lvl="1">
              <a:spcBef>
                <a:spcPts val="0"/>
              </a:spcBef>
            </a:pPr>
            <a:r>
              <a:rPr lang="en-NZ" dirty="0"/>
              <a:t>100% of the payment is deductible expenditure for the Happy Hour Call Centre</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113527144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pPr marL="4668838" indent="-4668838"/>
            <a:r>
              <a:rPr lang="en-NZ" dirty="0"/>
              <a:t>Reimbursement example:	Assets purchased on behalf of the employer</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Lucy works for Business Advice Limited and she has been working from home during the COVID-19 lockdown.  At the beginning of lockdown she asked her employer whether they would pay for the cost of a sit-stand desk for her to use at home.</a:t>
            </a:r>
          </a:p>
          <a:p>
            <a:r>
              <a:rPr lang="en-NZ" dirty="0"/>
              <a:t>Business Advice Limited agreed to reimburse Lucy for the cost of the desk on the understanding that she would bring it to the office after the lockdown, and Business Advice Limited would ‘own’ the desk.</a:t>
            </a:r>
          </a:p>
          <a:p>
            <a:r>
              <a:rPr lang="en-NZ" dirty="0"/>
              <a:t>Lucy purchased the desk for $4,500 on 1 April 2020 and Business Advice Limited reimbursed the full amount:</a:t>
            </a:r>
          </a:p>
          <a:p>
            <a:pPr lvl="1"/>
            <a:r>
              <a:rPr lang="en-NZ" dirty="0"/>
              <a:t>The amount is not income to Lucy, it is a capital receipt;</a:t>
            </a:r>
          </a:p>
          <a:p>
            <a:pPr lvl="1"/>
            <a:r>
              <a:rPr lang="en-NZ" dirty="0"/>
              <a:t>The amount is deductible expenditure for Business Advice Limited (noting that it meets the new low value asset threshold, if it was over $5,000 the amount would need to be capitalised &amp; depreciated);</a:t>
            </a:r>
          </a:p>
          <a:p>
            <a:pPr lvl="1"/>
            <a:r>
              <a:rPr lang="en-NZ" dirty="0"/>
              <a:t>As long as Lucy supplies the tax invoice from the third-party supplier, Business Advice Limited can also claim GST on the purchase of the desk.</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2979011048"/>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7EAE-651D-4A0E-936E-6BCB6104EB50}"/>
              </a:ext>
            </a:extLst>
          </p:cNvPr>
          <p:cNvSpPr>
            <a:spLocks noGrp="1"/>
          </p:cNvSpPr>
          <p:nvPr>
            <p:ph type="title"/>
          </p:nvPr>
        </p:nvSpPr>
        <p:spPr/>
        <p:txBody>
          <a:bodyPr/>
          <a:lstStyle/>
          <a:p>
            <a:r>
              <a:rPr lang="en-NZ" dirty="0"/>
              <a:t>Business tools: Incidental use &amp; Fringe benefit tax</a:t>
            </a:r>
          </a:p>
        </p:txBody>
      </p:sp>
      <p:sp>
        <p:nvSpPr>
          <p:cNvPr id="3" name="Content Placeholder 2">
            <a:extLst>
              <a:ext uri="{FF2B5EF4-FFF2-40B4-BE49-F238E27FC236}">
                <a16:creationId xmlns:a16="http://schemas.microsoft.com/office/drawing/2014/main" id="{C57066DA-FA8E-4E64-B5EA-36514A4FD4BE}"/>
              </a:ext>
            </a:extLst>
          </p:cNvPr>
          <p:cNvSpPr>
            <a:spLocks noGrp="1"/>
          </p:cNvSpPr>
          <p:nvPr>
            <p:ph idx="1"/>
          </p:nvPr>
        </p:nvSpPr>
        <p:spPr/>
        <p:txBody>
          <a:bodyPr/>
          <a:lstStyle/>
          <a:p>
            <a:r>
              <a:rPr lang="en-NZ" dirty="0"/>
              <a:t>Ernie’s Accounting Firm have supplied each of their employees with a laptop to enable them to work from home. </a:t>
            </a:r>
          </a:p>
          <a:p>
            <a:r>
              <a:rPr lang="en-NZ" dirty="0"/>
              <a:t>Each laptop cost $4,500.</a:t>
            </a:r>
          </a:p>
          <a:p>
            <a:r>
              <a:rPr lang="en-NZ" dirty="0"/>
              <a:t>The employees are allowed to use the laptop for other things, such as checking the news online.</a:t>
            </a:r>
          </a:p>
          <a:p>
            <a:r>
              <a:rPr lang="en-NZ" dirty="0"/>
              <a:t>The personal usage is minimal compared to their work-related use.</a:t>
            </a:r>
          </a:p>
          <a:p>
            <a:r>
              <a:rPr lang="en-NZ" dirty="0"/>
              <a:t>As:</a:t>
            </a:r>
          </a:p>
          <a:p>
            <a:pPr lvl="1"/>
            <a:r>
              <a:rPr lang="en-NZ" dirty="0"/>
              <a:t>The laptops are supplied mainly for business use; and </a:t>
            </a:r>
          </a:p>
          <a:p>
            <a:pPr lvl="1"/>
            <a:r>
              <a:rPr lang="en-NZ" dirty="0"/>
              <a:t>The cost of each laptops was under $5,000</a:t>
            </a:r>
          </a:p>
          <a:p>
            <a:r>
              <a:rPr lang="en-NZ" dirty="0"/>
              <a:t>The incidental private use of the laptop is not subject to FBT</a:t>
            </a:r>
          </a:p>
        </p:txBody>
      </p:sp>
      <p:sp>
        <p:nvSpPr>
          <p:cNvPr id="4" name="Text Placeholder 3">
            <a:extLst>
              <a:ext uri="{FF2B5EF4-FFF2-40B4-BE49-F238E27FC236}">
                <a16:creationId xmlns:a16="http://schemas.microsoft.com/office/drawing/2014/main" id="{01C273C8-D264-4F7E-AF42-943B956764AD}"/>
              </a:ext>
            </a:extLst>
          </p:cNvPr>
          <p:cNvSpPr>
            <a:spLocks noGrp="1"/>
          </p:cNvSpPr>
          <p:nvPr>
            <p:ph type="body" sz="quarter" idx="10"/>
          </p:nvPr>
        </p:nvSpPr>
        <p:spPr/>
        <p:txBody>
          <a:bodyPr/>
          <a:lstStyle/>
          <a:p>
            <a:r>
              <a:rPr lang="en-NZ" dirty="0"/>
              <a:t>Published: 28/04/2020</a:t>
            </a:r>
          </a:p>
        </p:txBody>
      </p:sp>
      <p:sp>
        <p:nvSpPr>
          <p:cNvPr id="5" name="Text Placeholder 4">
            <a:extLst>
              <a:ext uri="{FF2B5EF4-FFF2-40B4-BE49-F238E27FC236}">
                <a16:creationId xmlns:a16="http://schemas.microsoft.com/office/drawing/2014/main" id="{A2D2BD14-2A70-4C67-A54D-9ED5ABA1B489}"/>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5988A499-96BC-4001-BE4E-516601D05491}"/>
              </a:ext>
            </a:extLst>
          </p:cNvPr>
          <p:cNvPicPr>
            <a:picLocks noChangeAspect="1"/>
          </p:cNvPicPr>
          <p:nvPr/>
        </p:nvPicPr>
        <p:blipFill>
          <a:blip r:embed="rId2"/>
          <a:stretch>
            <a:fillRect/>
          </a:stretch>
        </p:blipFill>
        <p:spPr>
          <a:xfrm>
            <a:off x="11525251" y="5447402"/>
            <a:ext cx="666748" cy="611397"/>
          </a:xfrm>
          <a:prstGeom prst="rect">
            <a:avLst/>
          </a:prstGeom>
        </p:spPr>
      </p:pic>
    </p:spTree>
    <p:extLst>
      <p:ext uri="{BB962C8B-B14F-4D97-AF65-F5344CB8AC3E}">
        <p14:creationId xmlns:p14="http://schemas.microsoft.com/office/powerpoint/2010/main" val="5282148"/>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5C56-281F-4BA1-BDBF-819F5F7F0B83}"/>
              </a:ext>
            </a:extLst>
          </p:cNvPr>
          <p:cNvSpPr>
            <a:spLocks noGrp="1"/>
          </p:cNvSpPr>
          <p:nvPr>
            <p:ph type="title"/>
          </p:nvPr>
        </p:nvSpPr>
        <p:spPr/>
        <p:txBody>
          <a:bodyPr/>
          <a:lstStyle/>
          <a:p>
            <a:r>
              <a:rPr lang="en-NZ"/>
              <a:t>Home office expenses incurred by employees</a:t>
            </a:r>
          </a:p>
        </p:txBody>
      </p:sp>
      <p:sp>
        <p:nvSpPr>
          <p:cNvPr id="3" name="Content Placeholder 2">
            <a:extLst>
              <a:ext uri="{FF2B5EF4-FFF2-40B4-BE49-F238E27FC236}">
                <a16:creationId xmlns:a16="http://schemas.microsoft.com/office/drawing/2014/main" id="{159F7D1C-4D49-48A1-8D5D-B3A849A427B7}"/>
              </a:ext>
            </a:extLst>
          </p:cNvPr>
          <p:cNvSpPr>
            <a:spLocks noGrp="1"/>
          </p:cNvSpPr>
          <p:nvPr>
            <p:ph idx="1"/>
          </p:nvPr>
        </p:nvSpPr>
        <p:spPr/>
        <p:txBody>
          <a:bodyPr/>
          <a:lstStyle/>
          <a:p>
            <a:pPr lvl="0"/>
            <a:r>
              <a:rPr lang="en-NZ" dirty="0"/>
              <a:t>During the COVID-19 Alert Level-4 lock down period many employees are working from home.  </a:t>
            </a:r>
          </a:p>
          <a:p>
            <a:pPr lvl="0"/>
            <a:r>
              <a:rPr lang="en-NZ" dirty="0"/>
              <a:t>In some instances, their employer may provide a special allowance to cover the costs of this, however in many cases the employee is expected to bear these additional costs.</a:t>
            </a:r>
          </a:p>
          <a:p>
            <a:pPr lvl="0"/>
            <a:r>
              <a:rPr lang="en-NZ" dirty="0"/>
              <a:t>We have been asked whether these costs, or a proportion of the costs can be claimed as an expense against employment income.</a:t>
            </a:r>
          </a:p>
          <a:p>
            <a:pPr lvl="0"/>
            <a:r>
              <a:rPr lang="en-NZ" dirty="0"/>
              <a:t>No – under current legislation the employment limitation prevents an employee deducting costs incurred in deriving income from employment.  </a:t>
            </a:r>
          </a:p>
          <a:p>
            <a:r>
              <a:rPr lang="en-NZ" dirty="0"/>
              <a:t>There are only very limited types of expenses that can be claimed by individuals who only earn income from employment, you can find out more on our website: </a:t>
            </a:r>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Types of individual expenses</a:t>
            </a:r>
            <a:endParaRPr lang="en-NZ" dirty="0">
              <a:solidFill>
                <a:schemeClr val="accent1">
                  <a:lumMod val="50000"/>
                </a:schemeClr>
              </a:solidFill>
            </a:endParaRPr>
          </a:p>
        </p:txBody>
      </p:sp>
      <p:sp>
        <p:nvSpPr>
          <p:cNvPr id="6" name="Text Placeholder 5">
            <a:extLst>
              <a:ext uri="{FF2B5EF4-FFF2-40B4-BE49-F238E27FC236}">
                <a16:creationId xmlns:a16="http://schemas.microsoft.com/office/drawing/2014/main" id="{16B3DD9D-9388-438A-A22F-8371F500FDFB}"/>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D33D1C2E-61E5-4355-9C26-377AEBDA6C83}"/>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71936907"/>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2370-8B17-4C2B-9AB3-5A59494C670E}"/>
              </a:ext>
            </a:extLst>
          </p:cNvPr>
          <p:cNvSpPr>
            <a:spLocks noGrp="1"/>
          </p:cNvSpPr>
          <p:nvPr>
            <p:ph type="title"/>
          </p:nvPr>
        </p:nvSpPr>
        <p:spPr/>
        <p:txBody>
          <a:bodyPr/>
          <a:lstStyle/>
          <a:p>
            <a:r>
              <a:rPr lang="en-NZ" dirty="0"/>
              <a:t>Redundancy, tax &amp; entitlements</a:t>
            </a:r>
          </a:p>
        </p:txBody>
      </p:sp>
      <p:sp>
        <p:nvSpPr>
          <p:cNvPr id="3" name="Text Placeholder 2">
            <a:extLst>
              <a:ext uri="{FF2B5EF4-FFF2-40B4-BE49-F238E27FC236}">
                <a16:creationId xmlns:a16="http://schemas.microsoft.com/office/drawing/2014/main" id="{CF6F3FED-6AAA-483E-9856-02BF56BA80A6}"/>
              </a:ext>
            </a:extLst>
          </p:cNvPr>
          <p:cNvSpPr>
            <a:spLocks noGrp="1"/>
          </p:cNvSpPr>
          <p:nvPr>
            <p:ph type="body" idx="1"/>
          </p:nvPr>
        </p:nvSpPr>
        <p:spPr/>
        <p:txBody>
          <a:bodyPr/>
          <a:lstStyle/>
          <a:p>
            <a:r>
              <a:rPr lang="en-NZ" dirty="0"/>
              <a:t>Income tax</a:t>
            </a:r>
          </a:p>
          <a:p>
            <a:r>
              <a:rPr lang="en-NZ" dirty="0"/>
              <a:t>KiwiSaver</a:t>
            </a:r>
          </a:p>
          <a:p>
            <a:r>
              <a:rPr lang="en-NZ" dirty="0"/>
              <a:t>Child Support</a:t>
            </a:r>
          </a:p>
          <a:p>
            <a:r>
              <a:rPr lang="en-NZ" dirty="0"/>
              <a:t>Student loans</a:t>
            </a:r>
          </a:p>
          <a:p>
            <a:r>
              <a:rPr lang="en-NZ" dirty="0"/>
              <a:t>Working for families tax credits</a:t>
            </a:r>
          </a:p>
        </p:txBody>
      </p:sp>
    </p:spTree>
    <p:extLst>
      <p:ext uri="{BB962C8B-B14F-4D97-AF65-F5344CB8AC3E}">
        <p14:creationId xmlns:p14="http://schemas.microsoft.com/office/powerpoint/2010/main" val="2911458640"/>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E59A1-4459-4980-B0A5-C2CF591EBCD3}"/>
              </a:ext>
            </a:extLst>
          </p:cNvPr>
          <p:cNvSpPr>
            <a:spLocks noGrp="1"/>
          </p:cNvSpPr>
          <p:nvPr>
            <p:ph type="title"/>
          </p:nvPr>
        </p:nvSpPr>
        <p:spPr/>
        <p:txBody>
          <a:bodyPr/>
          <a:lstStyle/>
          <a:p>
            <a:r>
              <a:rPr lang="en-NZ" dirty="0"/>
              <a:t>Redundancy, tax &amp; entitlements: Watch the video</a:t>
            </a:r>
          </a:p>
        </p:txBody>
      </p:sp>
      <p:pic>
        <p:nvPicPr>
          <p:cNvPr id="6" name="Online Media 5" title="COVID-19: Redundancy, tax and entitlements">
            <a:hlinkClick r:id="" action="ppaction://media"/>
            <a:extLst>
              <a:ext uri="{FF2B5EF4-FFF2-40B4-BE49-F238E27FC236}">
                <a16:creationId xmlns:a16="http://schemas.microsoft.com/office/drawing/2014/main" id="{B2153DBD-B824-41EA-9630-CDB6F5CF37DD}"/>
              </a:ext>
            </a:extLst>
          </p:cNvPr>
          <p:cNvPicPr>
            <a:picLocks noGrp="1" noRot="1" noChangeAspect="1"/>
          </p:cNvPicPr>
          <p:nvPr>
            <p:ph idx="1"/>
            <a:videoFile r:link="rId1"/>
          </p:nvPr>
        </p:nvPicPr>
        <p:blipFill>
          <a:blip r:embed="rId3"/>
          <a:stretch>
            <a:fillRect/>
          </a:stretch>
        </p:blipFill>
        <p:spPr>
          <a:xfrm>
            <a:off x="1018486" y="1208088"/>
            <a:ext cx="8513140" cy="4788641"/>
          </a:xfrm>
          <a:prstGeom prst="rect">
            <a:avLst/>
          </a:prstGeom>
        </p:spPr>
      </p:pic>
      <p:sp>
        <p:nvSpPr>
          <p:cNvPr id="4" name="Text Placeholder 3">
            <a:extLst>
              <a:ext uri="{FF2B5EF4-FFF2-40B4-BE49-F238E27FC236}">
                <a16:creationId xmlns:a16="http://schemas.microsoft.com/office/drawing/2014/main" id="{854C6D33-A622-4B93-A95D-51C3DAEDC710}"/>
              </a:ext>
            </a:extLst>
          </p:cNvPr>
          <p:cNvSpPr>
            <a:spLocks noGrp="1"/>
          </p:cNvSpPr>
          <p:nvPr>
            <p:ph type="body" sz="quarter" idx="10"/>
          </p:nvPr>
        </p:nvSpPr>
        <p:spPr/>
        <p:txBody>
          <a:bodyPr/>
          <a:lstStyle/>
          <a:p>
            <a:r>
              <a:rPr lang="en-NZ" dirty="0"/>
              <a:t>Published: 25/05/2020</a:t>
            </a:r>
          </a:p>
        </p:txBody>
      </p:sp>
      <p:sp>
        <p:nvSpPr>
          <p:cNvPr id="5" name="Text Placeholder 4">
            <a:extLst>
              <a:ext uri="{FF2B5EF4-FFF2-40B4-BE49-F238E27FC236}">
                <a16:creationId xmlns:a16="http://schemas.microsoft.com/office/drawing/2014/main" id="{CCB1AADF-E2D9-47E3-BBE9-8554E67CABC4}"/>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216408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9639-9152-4ED6-BD65-68CC7CD4C1D4}"/>
              </a:ext>
            </a:extLst>
          </p:cNvPr>
          <p:cNvSpPr>
            <a:spLocks noGrp="1"/>
          </p:cNvSpPr>
          <p:nvPr>
            <p:ph type="title"/>
          </p:nvPr>
        </p:nvSpPr>
        <p:spPr/>
        <p:txBody>
          <a:bodyPr/>
          <a:lstStyle/>
          <a:p>
            <a:r>
              <a:rPr lang="en-NZ" dirty="0"/>
              <a:t>Redundancy payments</a:t>
            </a:r>
          </a:p>
        </p:txBody>
      </p:sp>
      <p:sp>
        <p:nvSpPr>
          <p:cNvPr id="3" name="Content Placeholder 2">
            <a:extLst>
              <a:ext uri="{FF2B5EF4-FFF2-40B4-BE49-F238E27FC236}">
                <a16:creationId xmlns:a16="http://schemas.microsoft.com/office/drawing/2014/main" id="{EB4C4360-339C-4ABA-A098-AA6383E577D5}"/>
              </a:ext>
            </a:extLst>
          </p:cNvPr>
          <p:cNvSpPr>
            <a:spLocks noGrp="1"/>
          </p:cNvSpPr>
          <p:nvPr>
            <p:ph idx="1"/>
          </p:nvPr>
        </p:nvSpPr>
        <p:spPr/>
        <p:txBody>
          <a:bodyPr/>
          <a:lstStyle/>
          <a:p>
            <a:r>
              <a:rPr lang="en-NZ" dirty="0"/>
              <a:t>Redundancy payments are taxed as a lump sum under the PAYE rules.  </a:t>
            </a:r>
          </a:p>
          <a:p>
            <a:pPr lvl="1"/>
            <a:endParaRPr lang="en-NZ" dirty="0"/>
          </a:p>
          <a:p>
            <a:r>
              <a:rPr lang="en-NZ" dirty="0"/>
              <a:t>PAYE is deducted based on a tax rate determined by averaging the last 4-weeks’ pay, grossing up to a full year equivalent and adding the lump sum.</a:t>
            </a:r>
          </a:p>
          <a:p>
            <a:pPr lvl="1"/>
            <a:endParaRPr lang="en-NZ" dirty="0"/>
          </a:p>
          <a:p>
            <a:r>
              <a:rPr lang="en-NZ" dirty="0"/>
              <a:t>Payments are subject to Student loan and Child Support deductions and are included in income for social policy entitlements but are not subject to KiwiSaver deductions. </a:t>
            </a:r>
          </a:p>
          <a:p>
            <a:pPr lvl="1"/>
            <a:endParaRPr lang="en-NZ" dirty="0"/>
          </a:p>
          <a:p>
            <a:r>
              <a:rPr lang="en-NZ" dirty="0"/>
              <a:t>Find out more on our website:</a:t>
            </a:r>
          </a:p>
          <a:p>
            <a:pPr lvl="1"/>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Taxing employee redundancy</a:t>
            </a:r>
            <a:endParaRPr lang="en-NZ" dirty="0">
              <a:solidFill>
                <a:schemeClr val="accent1">
                  <a:lumMod val="50000"/>
                </a:schemeClr>
              </a:solidFill>
            </a:endParaRPr>
          </a:p>
          <a:p>
            <a:pPr lvl="1"/>
            <a:r>
              <a:rPr lang="en-NZ" dirty="0">
                <a:solidFill>
                  <a:schemeClr val="accent1">
                    <a:lumMod val="50000"/>
                  </a:schemeClr>
                </a:solidFill>
                <a:hlinkClick r:id="rId3">
                  <a:extLst>
                    <a:ext uri="{A12FA001-AC4F-418D-AE19-62706E023703}">
                      <ahyp:hlinkClr xmlns:ahyp="http://schemas.microsoft.com/office/drawing/2018/hyperlinkcolor" val="tx"/>
                    </a:ext>
                  </a:extLst>
                </a:hlinkClick>
              </a:rPr>
              <a:t>Redundancy for individuals &amp; families</a:t>
            </a:r>
            <a:endParaRPr lang="en-NZ" dirty="0">
              <a:solidFill>
                <a:schemeClr val="accent1">
                  <a:lumMod val="50000"/>
                </a:schemeClr>
              </a:solidFill>
            </a:endParaRPr>
          </a:p>
          <a:p>
            <a:pPr lvl="1"/>
            <a:r>
              <a:rPr lang="en-NZ" dirty="0">
                <a:solidFill>
                  <a:schemeClr val="accent1">
                    <a:lumMod val="50000"/>
                  </a:schemeClr>
                </a:solidFill>
                <a:hlinkClick r:id="rId4">
                  <a:extLst>
                    <a:ext uri="{A12FA001-AC4F-418D-AE19-62706E023703}">
                      <ahyp:hlinkClr xmlns:ahyp="http://schemas.microsoft.com/office/drawing/2018/hyperlinkcolor" val="tx"/>
                    </a:ext>
                  </a:extLst>
                </a:hlinkClick>
              </a:rPr>
              <a:t>IR 1047 Taxing lump sum payments - employers</a:t>
            </a:r>
            <a:endParaRPr lang="en-NZ" dirty="0">
              <a:solidFill>
                <a:schemeClr val="accent1">
                  <a:lumMod val="50000"/>
                </a:schemeClr>
              </a:solidFill>
            </a:endParaRPr>
          </a:p>
        </p:txBody>
      </p:sp>
      <p:sp>
        <p:nvSpPr>
          <p:cNvPr id="4" name="Text Placeholder 3">
            <a:extLst>
              <a:ext uri="{FF2B5EF4-FFF2-40B4-BE49-F238E27FC236}">
                <a16:creationId xmlns:a16="http://schemas.microsoft.com/office/drawing/2014/main" id="{0DF9CBD2-223F-48A8-90CE-6B3EB7272544}"/>
              </a:ext>
            </a:extLst>
          </p:cNvPr>
          <p:cNvSpPr>
            <a:spLocks noGrp="1"/>
          </p:cNvSpPr>
          <p:nvPr>
            <p:ph type="body" sz="quarter" idx="10"/>
          </p:nvPr>
        </p:nvSpPr>
        <p:spPr/>
        <p:txBody>
          <a:bodyPr/>
          <a:lstStyle/>
          <a:p>
            <a:r>
              <a:rPr lang="en-NZ" dirty="0"/>
              <a:t>Published: 25/05/2020</a:t>
            </a:r>
          </a:p>
        </p:txBody>
      </p:sp>
      <p:sp>
        <p:nvSpPr>
          <p:cNvPr id="5" name="Text Placeholder 4">
            <a:extLst>
              <a:ext uri="{FF2B5EF4-FFF2-40B4-BE49-F238E27FC236}">
                <a16:creationId xmlns:a16="http://schemas.microsoft.com/office/drawing/2014/main" id="{E0F50F30-71D3-45FA-A5D7-E71857B56E15}"/>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2499183831"/>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381B-E0DC-4EDB-861C-B04908038448}"/>
              </a:ext>
            </a:extLst>
          </p:cNvPr>
          <p:cNvSpPr>
            <a:spLocks noGrp="1"/>
          </p:cNvSpPr>
          <p:nvPr>
            <p:ph type="title"/>
          </p:nvPr>
        </p:nvSpPr>
        <p:spPr/>
        <p:txBody>
          <a:bodyPr/>
          <a:lstStyle/>
          <a:p>
            <a:r>
              <a:rPr lang="en-NZ" dirty="0"/>
              <a:t>Fringe Benefit Tax</a:t>
            </a:r>
          </a:p>
        </p:txBody>
      </p:sp>
      <p:sp>
        <p:nvSpPr>
          <p:cNvPr id="3" name="Text Placeholder 2">
            <a:extLst>
              <a:ext uri="{FF2B5EF4-FFF2-40B4-BE49-F238E27FC236}">
                <a16:creationId xmlns:a16="http://schemas.microsoft.com/office/drawing/2014/main" id="{25327663-EF94-48D2-B2C9-D14DC92C88C9}"/>
              </a:ext>
            </a:extLst>
          </p:cNvPr>
          <p:cNvSpPr>
            <a:spLocks noGrp="1"/>
          </p:cNvSpPr>
          <p:nvPr>
            <p:ph type="body" idx="1"/>
          </p:nvPr>
        </p:nvSpPr>
        <p:spPr/>
        <p:txBody>
          <a:bodyPr/>
          <a:lstStyle/>
          <a:p>
            <a:r>
              <a:rPr lang="en-NZ" dirty="0"/>
              <a:t>Are vehicles ‘available’ for private use during lockdown?</a:t>
            </a:r>
          </a:p>
          <a:p>
            <a:endParaRPr lang="en-NZ" dirty="0"/>
          </a:p>
          <a:p>
            <a:r>
              <a:rPr lang="en-NZ" dirty="0"/>
              <a:t>Pool vehicles</a:t>
            </a:r>
          </a:p>
          <a:p>
            <a:endParaRPr lang="en-NZ" dirty="0"/>
          </a:p>
          <a:p>
            <a:r>
              <a:rPr lang="en-NZ" dirty="0"/>
              <a:t>Home as a place of work</a:t>
            </a:r>
          </a:p>
          <a:p>
            <a:endParaRPr lang="en-NZ" dirty="0"/>
          </a:p>
          <a:p>
            <a:r>
              <a:rPr lang="en-NZ" dirty="0"/>
              <a:t>Exemptions</a:t>
            </a:r>
          </a:p>
        </p:txBody>
      </p:sp>
    </p:spTree>
    <p:extLst>
      <p:ext uri="{BB962C8B-B14F-4D97-AF65-F5344CB8AC3E}">
        <p14:creationId xmlns:p14="http://schemas.microsoft.com/office/powerpoint/2010/main" val="848806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72AB-2B1B-46EF-A38C-8A7FD55B3143}"/>
              </a:ext>
            </a:extLst>
          </p:cNvPr>
          <p:cNvSpPr>
            <a:spLocks noGrp="1"/>
          </p:cNvSpPr>
          <p:nvPr>
            <p:ph type="title"/>
          </p:nvPr>
        </p:nvSpPr>
        <p:spPr/>
        <p:txBody>
          <a:bodyPr/>
          <a:lstStyle/>
          <a:p>
            <a:r>
              <a:rPr lang="en-NZ"/>
              <a:t>Low value assets: Common questions</a:t>
            </a:r>
          </a:p>
        </p:txBody>
      </p:sp>
      <p:sp>
        <p:nvSpPr>
          <p:cNvPr id="3" name="Content Placeholder 2">
            <a:extLst>
              <a:ext uri="{FF2B5EF4-FFF2-40B4-BE49-F238E27FC236}">
                <a16:creationId xmlns:a16="http://schemas.microsoft.com/office/drawing/2014/main" id="{27487B71-A1F7-4190-B98E-58DA1D5180D5}"/>
              </a:ext>
            </a:extLst>
          </p:cNvPr>
          <p:cNvSpPr>
            <a:spLocks noGrp="1"/>
          </p:cNvSpPr>
          <p:nvPr>
            <p:ph idx="1"/>
          </p:nvPr>
        </p:nvSpPr>
        <p:spPr/>
        <p:txBody>
          <a:bodyPr/>
          <a:lstStyle/>
          <a:p>
            <a:r>
              <a:rPr lang="en-NZ" b="1"/>
              <a:t>Why is the increase temporary?</a:t>
            </a:r>
          </a:p>
          <a:p>
            <a:r>
              <a:rPr lang="en-NZ"/>
              <a:t>Increasing the threshold to $5,000 from 17 March 2020 until 16 March 2021 is intended to encourage businesses to continue investing in their businesses throughout the period of the COVID-19 pandemic. </a:t>
            </a:r>
          </a:p>
          <a:p>
            <a:endParaRPr lang="en-NZ"/>
          </a:p>
          <a:p>
            <a:r>
              <a:rPr lang="en-NZ"/>
              <a:t>The threshold is still being permanently increased from $500 to $1,000 from 17 March 2021 onwards. </a:t>
            </a:r>
          </a:p>
          <a:p>
            <a:endParaRPr lang="en-NZ"/>
          </a:p>
          <a:p>
            <a:r>
              <a:rPr lang="en-NZ"/>
              <a:t>This will encourage further investment by businesses as the economy begins to recover from COVID-19. </a:t>
            </a:r>
          </a:p>
          <a:p>
            <a:endParaRPr lang="en-NZ"/>
          </a:p>
        </p:txBody>
      </p:sp>
      <p:sp>
        <p:nvSpPr>
          <p:cNvPr id="6" name="Text Placeholder 5">
            <a:extLst>
              <a:ext uri="{FF2B5EF4-FFF2-40B4-BE49-F238E27FC236}">
                <a16:creationId xmlns:a16="http://schemas.microsoft.com/office/drawing/2014/main" id="{2974477A-2248-4331-8196-9835E5013453}"/>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06F07082-67B8-4C6C-8ED5-CF6A78381817}"/>
              </a:ext>
            </a:extLst>
          </p:cNvPr>
          <p:cNvSpPr>
            <a:spLocks noGrp="1"/>
          </p:cNvSpPr>
          <p:nvPr>
            <p:ph type="body" sz="quarter" idx="11"/>
          </p:nvPr>
        </p:nvSpPr>
        <p:spPr/>
        <p:txBody>
          <a:bodyPr/>
          <a:lstStyle/>
          <a:p>
            <a:r>
              <a:rPr lang="en-NZ"/>
              <a:t>Intended audience: Businesses &amp; Intermediaries</a:t>
            </a:r>
          </a:p>
          <a:p>
            <a:endParaRPr lang="en-NZ"/>
          </a:p>
        </p:txBody>
      </p:sp>
    </p:spTree>
    <p:extLst>
      <p:ext uri="{BB962C8B-B14F-4D97-AF65-F5344CB8AC3E}">
        <p14:creationId xmlns:p14="http://schemas.microsoft.com/office/powerpoint/2010/main" val="95581665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6CBA-04FD-47BC-861B-3B6224DCF620}"/>
              </a:ext>
            </a:extLst>
          </p:cNvPr>
          <p:cNvSpPr>
            <a:spLocks noGrp="1"/>
          </p:cNvSpPr>
          <p:nvPr>
            <p:ph type="title"/>
          </p:nvPr>
        </p:nvSpPr>
        <p:spPr/>
        <p:txBody>
          <a:bodyPr/>
          <a:lstStyle/>
          <a:p>
            <a:r>
              <a:rPr lang="en-NZ" dirty="0"/>
              <a:t>Fringe Benefit Tax: Motor vehicles</a:t>
            </a:r>
          </a:p>
        </p:txBody>
      </p:sp>
      <p:sp>
        <p:nvSpPr>
          <p:cNvPr id="3" name="Content Placeholder 2">
            <a:extLst>
              <a:ext uri="{FF2B5EF4-FFF2-40B4-BE49-F238E27FC236}">
                <a16:creationId xmlns:a16="http://schemas.microsoft.com/office/drawing/2014/main" id="{5BBC4BB1-CEEE-4388-9A79-478591D360FC}"/>
              </a:ext>
            </a:extLst>
          </p:cNvPr>
          <p:cNvSpPr>
            <a:spLocks noGrp="1"/>
          </p:cNvSpPr>
          <p:nvPr>
            <p:ph idx="1"/>
          </p:nvPr>
        </p:nvSpPr>
        <p:spPr/>
        <p:txBody>
          <a:bodyPr/>
          <a:lstStyle/>
          <a:p>
            <a:r>
              <a:rPr lang="en-NZ" sz="2000" dirty="0"/>
              <a:t>Inland Revenue has been asked to confirm whether FBT applies to motor vehicles during the Level 4 lockdown period (“Level 4”). </a:t>
            </a:r>
          </a:p>
          <a:p>
            <a:endParaRPr lang="en-NZ" sz="2000" dirty="0"/>
          </a:p>
          <a:p>
            <a:r>
              <a:rPr lang="en-NZ" sz="2000" dirty="0"/>
              <a:t>An FBT liability arises if a motor vehicle is “made available” to an employee for their private use. Some taxpayers have suggested that during Level 4, a motor vehicle is not “made available” for an employee’s private use because the only private use permitted is local travel to access essential services. </a:t>
            </a:r>
          </a:p>
          <a:p>
            <a:endParaRPr lang="en-NZ" sz="2000" dirty="0"/>
          </a:p>
          <a:p>
            <a:r>
              <a:rPr lang="en-NZ" sz="2000" dirty="0"/>
              <a:t>The Commissioner’s view is that a motor vehicle will attract FBT in the usual way during Level 4. The Commissioner acknowledges that opportunities for an employee to use a vehicle for private use have been restricted under Level 4, to accessing essential services or working in an essential business. However, the test is whether the vehicle has been “made available” for private use, not whether any private use has occurred. The case law confirms that a vehicle is “made available” to an employee when they have access to the vehicle and permission to use it for private purposes. Actual use is irrelevant for FBT purposes. </a:t>
            </a:r>
          </a:p>
        </p:txBody>
      </p:sp>
      <p:sp>
        <p:nvSpPr>
          <p:cNvPr id="4" name="Text Placeholder 3">
            <a:extLst>
              <a:ext uri="{FF2B5EF4-FFF2-40B4-BE49-F238E27FC236}">
                <a16:creationId xmlns:a16="http://schemas.microsoft.com/office/drawing/2014/main" id="{8177642B-DA61-48B7-B4DE-74551B84405D}"/>
              </a:ext>
            </a:extLst>
          </p:cNvPr>
          <p:cNvSpPr>
            <a:spLocks noGrp="1"/>
          </p:cNvSpPr>
          <p:nvPr>
            <p:ph type="body" sz="quarter" idx="10"/>
          </p:nvPr>
        </p:nvSpPr>
        <p:spPr/>
        <p:txBody>
          <a:bodyPr/>
          <a:lstStyle/>
          <a:p>
            <a:r>
              <a:rPr lang="en-NZ" dirty="0"/>
              <a:t>Published: 29/04/2020</a:t>
            </a:r>
          </a:p>
        </p:txBody>
      </p:sp>
      <p:sp>
        <p:nvSpPr>
          <p:cNvPr id="5" name="Text Placeholder 4">
            <a:extLst>
              <a:ext uri="{FF2B5EF4-FFF2-40B4-BE49-F238E27FC236}">
                <a16:creationId xmlns:a16="http://schemas.microsoft.com/office/drawing/2014/main" id="{3E49F61F-E9A4-493C-AA7B-94FA60CE760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997311093"/>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6CBA-04FD-47BC-861B-3B6224DCF620}"/>
              </a:ext>
            </a:extLst>
          </p:cNvPr>
          <p:cNvSpPr>
            <a:spLocks noGrp="1"/>
          </p:cNvSpPr>
          <p:nvPr>
            <p:ph type="title"/>
          </p:nvPr>
        </p:nvSpPr>
        <p:spPr/>
        <p:txBody>
          <a:bodyPr/>
          <a:lstStyle/>
          <a:p>
            <a:r>
              <a:rPr lang="en-NZ" dirty="0"/>
              <a:t>Fringe Benefit Tax: Motor vehicles</a:t>
            </a:r>
          </a:p>
        </p:txBody>
      </p:sp>
      <p:sp>
        <p:nvSpPr>
          <p:cNvPr id="3" name="Content Placeholder 2">
            <a:extLst>
              <a:ext uri="{FF2B5EF4-FFF2-40B4-BE49-F238E27FC236}">
                <a16:creationId xmlns:a16="http://schemas.microsoft.com/office/drawing/2014/main" id="{5BBC4BB1-CEEE-4388-9A79-478591D360FC}"/>
              </a:ext>
            </a:extLst>
          </p:cNvPr>
          <p:cNvSpPr>
            <a:spLocks noGrp="1"/>
          </p:cNvSpPr>
          <p:nvPr>
            <p:ph idx="1"/>
          </p:nvPr>
        </p:nvSpPr>
        <p:spPr/>
        <p:txBody>
          <a:bodyPr/>
          <a:lstStyle/>
          <a:p>
            <a:r>
              <a:rPr lang="en-NZ" sz="2000" dirty="0"/>
              <a:t>Therefore, if a vehicle is “made available” to an employee for their private use an FBT liability will arise and the Level 4 days must be included in the FBT calculation for the relevant period. </a:t>
            </a:r>
          </a:p>
          <a:p>
            <a:endParaRPr lang="en-NZ" sz="2000" dirty="0"/>
          </a:p>
          <a:p>
            <a:r>
              <a:rPr lang="en-NZ" sz="2000" dirty="0"/>
              <a:t>There is no legislative scope for the Commissioner to exercise her discretion in these circumstances. The Government has considered whether to introduce a temporary exemption to cover the Level 4 period but has decided against this.  Consistent with our earlier advice, taxpayers should continue to file their FBT returns in the usual way, including any FBT payable on motor vehicles that were “made available” to employees for their private use during Level 4.</a:t>
            </a:r>
          </a:p>
          <a:p>
            <a:endParaRPr lang="en-NZ" sz="2000" dirty="0"/>
          </a:p>
          <a:p>
            <a:r>
              <a:rPr lang="en-NZ" sz="2000" dirty="0"/>
              <a:t>For further details on how the FBT rules apply to motor vehicles please refer to the Commissioner’s Interpretation Statement IS 17/07: Fringe benefit tax – motor vehicles.</a:t>
            </a:r>
          </a:p>
          <a:p>
            <a:endParaRPr lang="en-NZ" sz="2000" dirty="0"/>
          </a:p>
          <a:p>
            <a:r>
              <a:rPr lang="en-NZ" sz="2000" dirty="0"/>
              <a:t>Find more information on our website: </a:t>
            </a:r>
            <a:r>
              <a:rPr lang="en-NZ" sz="2000" dirty="0">
                <a:hlinkClick r:id="rId2"/>
              </a:rPr>
              <a:t>FBT and Motor Vehicles</a:t>
            </a:r>
            <a:endParaRPr lang="en-NZ" sz="2000" dirty="0"/>
          </a:p>
          <a:p>
            <a:endParaRPr lang="en-NZ" sz="2000" dirty="0"/>
          </a:p>
        </p:txBody>
      </p:sp>
      <p:sp>
        <p:nvSpPr>
          <p:cNvPr id="4" name="Text Placeholder 3">
            <a:extLst>
              <a:ext uri="{FF2B5EF4-FFF2-40B4-BE49-F238E27FC236}">
                <a16:creationId xmlns:a16="http://schemas.microsoft.com/office/drawing/2014/main" id="{8177642B-DA61-48B7-B4DE-74551B84405D}"/>
              </a:ext>
            </a:extLst>
          </p:cNvPr>
          <p:cNvSpPr>
            <a:spLocks noGrp="1"/>
          </p:cNvSpPr>
          <p:nvPr>
            <p:ph type="body" sz="quarter" idx="10"/>
          </p:nvPr>
        </p:nvSpPr>
        <p:spPr>
          <a:xfrm>
            <a:off x="8517835" y="6529388"/>
            <a:ext cx="3674165" cy="328612"/>
          </a:xfrm>
        </p:spPr>
        <p:txBody>
          <a:bodyPr/>
          <a:lstStyle/>
          <a:p>
            <a:r>
              <a:rPr lang="en-NZ" dirty="0"/>
              <a:t>Published: 29/04/2020.  Updated 26/06/2020</a:t>
            </a:r>
          </a:p>
        </p:txBody>
      </p:sp>
      <p:sp>
        <p:nvSpPr>
          <p:cNvPr id="5" name="Text Placeholder 4">
            <a:extLst>
              <a:ext uri="{FF2B5EF4-FFF2-40B4-BE49-F238E27FC236}">
                <a16:creationId xmlns:a16="http://schemas.microsoft.com/office/drawing/2014/main" id="{3E49F61F-E9A4-493C-AA7B-94FA60CE760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843515131"/>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6CBA-04FD-47BC-861B-3B6224DCF620}"/>
              </a:ext>
            </a:extLst>
          </p:cNvPr>
          <p:cNvSpPr>
            <a:spLocks noGrp="1"/>
          </p:cNvSpPr>
          <p:nvPr>
            <p:ph type="title"/>
          </p:nvPr>
        </p:nvSpPr>
        <p:spPr/>
        <p:txBody>
          <a:bodyPr/>
          <a:lstStyle/>
          <a:p>
            <a:r>
              <a:rPr lang="en-NZ" dirty="0"/>
              <a:t>Fringe Benefit Tax: Pool vehicles</a:t>
            </a:r>
          </a:p>
        </p:txBody>
      </p:sp>
      <p:sp>
        <p:nvSpPr>
          <p:cNvPr id="3" name="Content Placeholder 2">
            <a:extLst>
              <a:ext uri="{FF2B5EF4-FFF2-40B4-BE49-F238E27FC236}">
                <a16:creationId xmlns:a16="http://schemas.microsoft.com/office/drawing/2014/main" id="{5BBC4BB1-CEEE-4388-9A79-478591D360FC}"/>
              </a:ext>
            </a:extLst>
          </p:cNvPr>
          <p:cNvSpPr>
            <a:spLocks noGrp="1"/>
          </p:cNvSpPr>
          <p:nvPr>
            <p:ph idx="1"/>
          </p:nvPr>
        </p:nvSpPr>
        <p:spPr/>
        <p:txBody>
          <a:bodyPr/>
          <a:lstStyle/>
          <a:p>
            <a:r>
              <a:rPr lang="en-NZ" dirty="0"/>
              <a:t>The Commissioner understands that some employees were required to take home pool vehicles during Level 4. </a:t>
            </a:r>
          </a:p>
          <a:p>
            <a:endParaRPr lang="en-NZ" dirty="0"/>
          </a:p>
          <a:p>
            <a:r>
              <a:rPr lang="en-NZ" dirty="0"/>
              <a:t>If these vehicles are subject to a genuine private use restriction, no FBT is payable during Level 4. </a:t>
            </a:r>
          </a:p>
          <a:p>
            <a:endParaRPr lang="en-NZ" dirty="0"/>
          </a:p>
          <a:p>
            <a:r>
              <a:rPr lang="en-NZ" dirty="0"/>
              <a:t>However, FBT is payable on the day the vehicle was brought home and the day it was returned to work. </a:t>
            </a:r>
          </a:p>
          <a:p>
            <a:endParaRPr lang="en-NZ" dirty="0"/>
          </a:p>
          <a:p>
            <a:r>
              <a:rPr lang="en-NZ" dirty="0"/>
              <a:t>This is because travel between home and work is “private use” under sCX36. The position may be different if the employee’s home is also a workplace (see below). </a:t>
            </a:r>
          </a:p>
        </p:txBody>
      </p:sp>
      <p:sp>
        <p:nvSpPr>
          <p:cNvPr id="4" name="Text Placeholder 3">
            <a:extLst>
              <a:ext uri="{FF2B5EF4-FFF2-40B4-BE49-F238E27FC236}">
                <a16:creationId xmlns:a16="http://schemas.microsoft.com/office/drawing/2014/main" id="{8177642B-DA61-48B7-B4DE-74551B84405D}"/>
              </a:ext>
            </a:extLst>
          </p:cNvPr>
          <p:cNvSpPr>
            <a:spLocks noGrp="1"/>
          </p:cNvSpPr>
          <p:nvPr>
            <p:ph type="body" sz="quarter" idx="10"/>
          </p:nvPr>
        </p:nvSpPr>
        <p:spPr/>
        <p:txBody>
          <a:bodyPr/>
          <a:lstStyle/>
          <a:p>
            <a:r>
              <a:rPr lang="en-NZ" dirty="0"/>
              <a:t>Published: 29/04/2020</a:t>
            </a:r>
          </a:p>
        </p:txBody>
      </p:sp>
      <p:sp>
        <p:nvSpPr>
          <p:cNvPr id="5" name="Text Placeholder 4">
            <a:extLst>
              <a:ext uri="{FF2B5EF4-FFF2-40B4-BE49-F238E27FC236}">
                <a16:creationId xmlns:a16="http://schemas.microsoft.com/office/drawing/2014/main" id="{3E49F61F-E9A4-493C-AA7B-94FA60CE760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584122450"/>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6CBA-04FD-47BC-861B-3B6224DCF620}"/>
              </a:ext>
            </a:extLst>
          </p:cNvPr>
          <p:cNvSpPr>
            <a:spLocks noGrp="1"/>
          </p:cNvSpPr>
          <p:nvPr>
            <p:ph type="title"/>
          </p:nvPr>
        </p:nvSpPr>
        <p:spPr/>
        <p:txBody>
          <a:bodyPr/>
          <a:lstStyle/>
          <a:p>
            <a:r>
              <a:rPr lang="en-NZ" dirty="0"/>
              <a:t>Fringe Benefit Tax: Home as a place of work</a:t>
            </a:r>
          </a:p>
        </p:txBody>
      </p:sp>
      <p:sp>
        <p:nvSpPr>
          <p:cNvPr id="3" name="Content Placeholder 2">
            <a:extLst>
              <a:ext uri="{FF2B5EF4-FFF2-40B4-BE49-F238E27FC236}">
                <a16:creationId xmlns:a16="http://schemas.microsoft.com/office/drawing/2014/main" id="{5BBC4BB1-CEEE-4388-9A79-478591D360FC}"/>
              </a:ext>
            </a:extLst>
          </p:cNvPr>
          <p:cNvSpPr>
            <a:spLocks noGrp="1"/>
          </p:cNvSpPr>
          <p:nvPr>
            <p:ph idx="1"/>
          </p:nvPr>
        </p:nvSpPr>
        <p:spPr/>
        <p:txBody>
          <a:bodyPr/>
          <a:lstStyle/>
          <a:p>
            <a:r>
              <a:rPr lang="en-NZ" sz="2000" dirty="0"/>
              <a:t>As mentioned above, travel between home and work will usually be “private use” of a motor vehicle. However, the courts have held that no private benefit arises from travel between home and work if the home is also used as a workplace. In these circumstances, travel between home and work is not “private use” of a motor vehicle. </a:t>
            </a:r>
          </a:p>
          <a:p>
            <a:r>
              <a:rPr lang="en-NZ" sz="2000" dirty="0"/>
              <a:t>The Commissioner understands that during Level 4, many employees have been required to work from home. This is because in many cases their place of work is closed. In the unique circumstances of Level 4, the Commissioner will accept that there are sound business reasons arising from the nature of the work for the work to be performed at home (and therefore the need to travel from work to home and back again). This means that home to work travel (such as driving the pool vehicle home before Level 4 and returning it when the employee can go back to work) is not subject to FBT. Taxpayers need to ensure that the facts of their case support this approach (for example, their employee must be actually working from home) before concluding that there is no FBT. There also needs to be a genuine private use restriction in place. If the employee is free to use the vehicle for private purposes, then FBT will be payable. </a:t>
            </a:r>
            <a:endParaRPr lang="en-NZ" sz="2000" dirty="0">
              <a:effectLst/>
            </a:endParaRPr>
          </a:p>
        </p:txBody>
      </p:sp>
      <p:sp>
        <p:nvSpPr>
          <p:cNvPr id="4" name="Text Placeholder 3">
            <a:extLst>
              <a:ext uri="{FF2B5EF4-FFF2-40B4-BE49-F238E27FC236}">
                <a16:creationId xmlns:a16="http://schemas.microsoft.com/office/drawing/2014/main" id="{8177642B-DA61-48B7-B4DE-74551B84405D}"/>
              </a:ext>
            </a:extLst>
          </p:cNvPr>
          <p:cNvSpPr>
            <a:spLocks noGrp="1"/>
          </p:cNvSpPr>
          <p:nvPr>
            <p:ph type="body" sz="quarter" idx="10"/>
          </p:nvPr>
        </p:nvSpPr>
        <p:spPr/>
        <p:txBody>
          <a:bodyPr/>
          <a:lstStyle/>
          <a:p>
            <a:r>
              <a:rPr lang="en-NZ" dirty="0"/>
              <a:t>Published: 29/04/2020</a:t>
            </a:r>
          </a:p>
        </p:txBody>
      </p:sp>
      <p:sp>
        <p:nvSpPr>
          <p:cNvPr id="5" name="Text Placeholder 4">
            <a:extLst>
              <a:ext uri="{FF2B5EF4-FFF2-40B4-BE49-F238E27FC236}">
                <a16:creationId xmlns:a16="http://schemas.microsoft.com/office/drawing/2014/main" id="{3E49F61F-E9A4-493C-AA7B-94FA60CE760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3401433913"/>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6CBA-04FD-47BC-861B-3B6224DCF620}"/>
              </a:ext>
            </a:extLst>
          </p:cNvPr>
          <p:cNvSpPr>
            <a:spLocks noGrp="1"/>
          </p:cNvSpPr>
          <p:nvPr>
            <p:ph type="title"/>
          </p:nvPr>
        </p:nvSpPr>
        <p:spPr/>
        <p:txBody>
          <a:bodyPr/>
          <a:lstStyle/>
          <a:p>
            <a:r>
              <a:rPr lang="en-NZ" dirty="0"/>
              <a:t>Fringe Benefit Tax: Exemptions</a:t>
            </a:r>
          </a:p>
        </p:txBody>
      </p:sp>
      <p:sp>
        <p:nvSpPr>
          <p:cNvPr id="3" name="Content Placeholder 2">
            <a:extLst>
              <a:ext uri="{FF2B5EF4-FFF2-40B4-BE49-F238E27FC236}">
                <a16:creationId xmlns:a16="http://schemas.microsoft.com/office/drawing/2014/main" id="{5BBC4BB1-CEEE-4388-9A79-478591D360FC}"/>
              </a:ext>
            </a:extLst>
          </p:cNvPr>
          <p:cNvSpPr>
            <a:spLocks noGrp="1"/>
          </p:cNvSpPr>
          <p:nvPr>
            <p:ph idx="1"/>
          </p:nvPr>
        </p:nvSpPr>
        <p:spPr/>
        <p:txBody>
          <a:bodyPr/>
          <a:lstStyle/>
          <a:p>
            <a:r>
              <a:rPr lang="en-NZ" dirty="0"/>
              <a:t>There may be some days where an FBT liability does not arise because an exemption applies. </a:t>
            </a:r>
          </a:p>
          <a:p>
            <a:endParaRPr lang="en-NZ" dirty="0"/>
          </a:p>
          <a:p>
            <a:r>
              <a:rPr lang="en-NZ" dirty="0"/>
              <a:t>For example, if the vehicle is used for an emergency call, or if the employee is absent from home with the vehicle for at least 24 hours. </a:t>
            </a:r>
          </a:p>
          <a:p>
            <a:endParaRPr lang="en-NZ" dirty="0"/>
          </a:p>
          <a:p>
            <a:r>
              <a:rPr lang="en-NZ" dirty="0"/>
              <a:t>These exemptions are outlined in more detail in IS 17/07 and there are several requirements that must be satisfied before the exemptions apply.</a:t>
            </a:r>
          </a:p>
        </p:txBody>
      </p:sp>
      <p:sp>
        <p:nvSpPr>
          <p:cNvPr id="4" name="Text Placeholder 3">
            <a:extLst>
              <a:ext uri="{FF2B5EF4-FFF2-40B4-BE49-F238E27FC236}">
                <a16:creationId xmlns:a16="http://schemas.microsoft.com/office/drawing/2014/main" id="{8177642B-DA61-48B7-B4DE-74551B84405D}"/>
              </a:ext>
            </a:extLst>
          </p:cNvPr>
          <p:cNvSpPr>
            <a:spLocks noGrp="1"/>
          </p:cNvSpPr>
          <p:nvPr>
            <p:ph type="body" sz="quarter" idx="10"/>
          </p:nvPr>
        </p:nvSpPr>
        <p:spPr/>
        <p:txBody>
          <a:bodyPr/>
          <a:lstStyle/>
          <a:p>
            <a:r>
              <a:rPr lang="en-NZ" dirty="0"/>
              <a:t>Published: 29/04/2020</a:t>
            </a:r>
          </a:p>
        </p:txBody>
      </p:sp>
      <p:sp>
        <p:nvSpPr>
          <p:cNvPr id="5" name="Text Placeholder 4">
            <a:extLst>
              <a:ext uri="{FF2B5EF4-FFF2-40B4-BE49-F238E27FC236}">
                <a16:creationId xmlns:a16="http://schemas.microsoft.com/office/drawing/2014/main" id="{3E49F61F-E9A4-493C-AA7B-94FA60CE760C}"/>
              </a:ext>
            </a:extLst>
          </p:cNvPr>
          <p:cNvSpPr>
            <a:spLocks noGrp="1"/>
          </p:cNvSpPr>
          <p:nvPr>
            <p:ph type="body" sz="quarter" idx="11"/>
          </p:nvPr>
        </p:nvSpPr>
        <p:spPr/>
        <p:txBody>
          <a:bodyPr/>
          <a:lstStyle/>
          <a:p>
            <a:r>
              <a:rPr lang="en-NZ" dirty="0"/>
              <a:t>Intended audience: Businesses &amp; Intermediaries</a:t>
            </a:r>
          </a:p>
        </p:txBody>
      </p:sp>
    </p:spTree>
    <p:extLst>
      <p:ext uri="{BB962C8B-B14F-4D97-AF65-F5344CB8AC3E}">
        <p14:creationId xmlns:p14="http://schemas.microsoft.com/office/powerpoint/2010/main" val="2465883122"/>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B3F4-123C-4A61-BC63-CE303553BFD1}"/>
              </a:ext>
            </a:extLst>
          </p:cNvPr>
          <p:cNvSpPr>
            <a:spLocks noGrp="1"/>
          </p:cNvSpPr>
          <p:nvPr>
            <p:ph type="title"/>
          </p:nvPr>
        </p:nvSpPr>
        <p:spPr/>
        <p:txBody>
          <a:bodyPr/>
          <a:lstStyle/>
          <a:p>
            <a:r>
              <a:rPr lang="en-NZ" dirty="0"/>
              <a:t>Student Loans</a:t>
            </a:r>
          </a:p>
        </p:txBody>
      </p:sp>
      <p:sp>
        <p:nvSpPr>
          <p:cNvPr id="3" name="Text Placeholder 2">
            <a:extLst>
              <a:ext uri="{FF2B5EF4-FFF2-40B4-BE49-F238E27FC236}">
                <a16:creationId xmlns:a16="http://schemas.microsoft.com/office/drawing/2014/main" id="{41C68159-6353-42E1-94AF-D3755B83A0DC}"/>
              </a:ext>
            </a:extLst>
          </p:cNvPr>
          <p:cNvSpPr>
            <a:spLocks noGrp="1"/>
          </p:cNvSpPr>
          <p:nvPr>
            <p:ph type="body" idx="1"/>
          </p:nvPr>
        </p:nvSpPr>
        <p:spPr/>
        <p:txBody>
          <a:bodyPr/>
          <a:lstStyle/>
          <a:p>
            <a:r>
              <a:rPr lang="en-NZ"/>
              <a:t>Hardship relief for NZ based borrowers</a:t>
            </a:r>
          </a:p>
          <a:p>
            <a:r>
              <a:rPr lang="en-NZ"/>
              <a:t>Hardship relief for overseas based borrowers</a:t>
            </a:r>
          </a:p>
          <a:p>
            <a:r>
              <a:rPr lang="en-NZ"/>
              <a:t>Unable to return to NZ</a:t>
            </a:r>
          </a:p>
        </p:txBody>
      </p:sp>
    </p:spTree>
    <p:extLst>
      <p:ext uri="{BB962C8B-B14F-4D97-AF65-F5344CB8AC3E}">
        <p14:creationId xmlns:p14="http://schemas.microsoft.com/office/powerpoint/2010/main" val="3762376968"/>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06B03-9CB7-41CD-90F3-9C6BE2E0ACCF}"/>
              </a:ext>
            </a:extLst>
          </p:cNvPr>
          <p:cNvSpPr>
            <a:spLocks noGrp="1"/>
          </p:cNvSpPr>
          <p:nvPr>
            <p:ph type="title"/>
          </p:nvPr>
        </p:nvSpPr>
        <p:spPr/>
        <p:txBody>
          <a:bodyPr/>
          <a:lstStyle/>
          <a:p>
            <a:r>
              <a:rPr lang="en-NZ"/>
              <a:t>Student Loan Borrower: </a:t>
            </a:r>
            <a:r>
              <a:rPr lang="en-NZ" sz="3200"/>
              <a:t>hardship or reducing current assessments</a:t>
            </a:r>
            <a:endParaRPr lang="en-NZ"/>
          </a:p>
        </p:txBody>
      </p:sp>
      <p:sp>
        <p:nvSpPr>
          <p:cNvPr id="3" name="Content Placeholder 2">
            <a:extLst>
              <a:ext uri="{FF2B5EF4-FFF2-40B4-BE49-F238E27FC236}">
                <a16:creationId xmlns:a16="http://schemas.microsoft.com/office/drawing/2014/main" id="{60076D7B-A370-4E75-9C82-85E6DFC1B27C}"/>
              </a:ext>
            </a:extLst>
          </p:cNvPr>
          <p:cNvSpPr>
            <a:spLocks noGrp="1"/>
          </p:cNvSpPr>
          <p:nvPr>
            <p:ph idx="1"/>
          </p:nvPr>
        </p:nvSpPr>
        <p:spPr/>
        <p:txBody>
          <a:bodyPr/>
          <a:lstStyle/>
          <a:p>
            <a:r>
              <a:rPr lang="en-NZ" dirty="0"/>
              <a:t>If you're struggling to make your student loans payments, we might be able to reduce your repayment obligations. Alternately, you can propose an instalment arrangement to suit your situation.</a:t>
            </a:r>
          </a:p>
          <a:p>
            <a:pPr lvl="1"/>
            <a:endParaRPr lang="en-NZ" dirty="0"/>
          </a:p>
          <a:p>
            <a:r>
              <a:rPr lang="en-NZ" dirty="0"/>
              <a:t>You can also apply for a student loan repayment deduction exemption if you're New Zealand based and:</a:t>
            </a:r>
          </a:p>
          <a:p>
            <a:pPr lvl="1"/>
            <a:r>
              <a:rPr lang="en-NZ" dirty="0"/>
              <a:t>are studying full-time, or about to start studying</a:t>
            </a:r>
          </a:p>
          <a:p>
            <a:pPr lvl="1"/>
            <a:r>
              <a:rPr lang="en-NZ" dirty="0"/>
              <a:t>will reasonably expect to earn under the annual repayment threshold.</a:t>
            </a:r>
          </a:p>
          <a:p>
            <a:pPr lvl="1"/>
            <a:endParaRPr lang="en-NZ" dirty="0"/>
          </a:p>
          <a:p>
            <a:r>
              <a:rPr lang="en-NZ" dirty="0"/>
              <a:t>Find more information on our website:</a:t>
            </a:r>
          </a:p>
          <a:p>
            <a:pPr lvl="1"/>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Hardship &amp; defaulting on my student loan</a:t>
            </a:r>
            <a:endParaRPr lang="en-NZ" dirty="0">
              <a:solidFill>
                <a:schemeClr val="accent1">
                  <a:lumMod val="50000"/>
                </a:schemeClr>
              </a:solidFill>
            </a:endParaRPr>
          </a:p>
          <a:p>
            <a:pPr lvl="1"/>
            <a:r>
              <a:rPr lang="en-NZ" dirty="0">
                <a:solidFill>
                  <a:schemeClr val="accent1">
                    <a:lumMod val="50000"/>
                  </a:schemeClr>
                </a:solidFill>
                <a:hlinkClick r:id="rId3">
                  <a:extLst>
                    <a:ext uri="{A12FA001-AC4F-418D-AE19-62706E023703}">
                      <ahyp:hlinkClr xmlns:ahyp="http://schemas.microsoft.com/office/drawing/2018/hyperlinkcolor" val="tx"/>
                    </a:ext>
                  </a:extLst>
                </a:hlinkClick>
              </a:rPr>
              <a:t>Student loan repayment deduction exemption</a:t>
            </a:r>
            <a:endParaRPr lang="en-NZ" dirty="0">
              <a:solidFill>
                <a:schemeClr val="accent1">
                  <a:lumMod val="50000"/>
                </a:schemeClr>
              </a:solidFill>
            </a:endParaRPr>
          </a:p>
        </p:txBody>
      </p:sp>
      <p:sp>
        <p:nvSpPr>
          <p:cNvPr id="6" name="Text Placeholder 5">
            <a:extLst>
              <a:ext uri="{FF2B5EF4-FFF2-40B4-BE49-F238E27FC236}">
                <a16:creationId xmlns:a16="http://schemas.microsoft.com/office/drawing/2014/main" id="{CF43CF08-516F-4B44-B14D-C8C0C22D21C4}"/>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DD5E74D8-FE90-4B2A-A994-6584ADE4AFF0}"/>
              </a:ext>
            </a:extLst>
          </p:cNvPr>
          <p:cNvSpPr>
            <a:spLocks noGrp="1"/>
          </p:cNvSpPr>
          <p:nvPr>
            <p:ph type="body" sz="quarter" idx="11"/>
          </p:nvPr>
        </p:nvSpPr>
        <p:spPr/>
        <p:txBody>
          <a:bodyPr/>
          <a:lstStyle/>
          <a:p>
            <a:r>
              <a:rPr lang="en-NZ"/>
              <a:t>Intended audience: Individuals with Student Loan obligations</a:t>
            </a:r>
          </a:p>
        </p:txBody>
      </p:sp>
    </p:spTree>
    <p:extLst>
      <p:ext uri="{BB962C8B-B14F-4D97-AF65-F5344CB8AC3E}">
        <p14:creationId xmlns:p14="http://schemas.microsoft.com/office/powerpoint/2010/main" val="1306367844"/>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06B03-9CB7-41CD-90F3-9C6BE2E0ACCF}"/>
              </a:ext>
            </a:extLst>
          </p:cNvPr>
          <p:cNvSpPr>
            <a:spLocks noGrp="1"/>
          </p:cNvSpPr>
          <p:nvPr>
            <p:ph type="title"/>
          </p:nvPr>
        </p:nvSpPr>
        <p:spPr/>
        <p:txBody>
          <a:bodyPr/>
          <a:lstStyle/>
          <a:p>
            <a:r>
              <a:rPr lang="en-NZ" sz="2800"/>
              <a:t>Student Loan Overseas Borrower: hardship or reducing current assessments</a:t>
            </a:r>
          </a:p>
        </p:txBody>
      </p:sp>
      <p:sp>
        <p:nvSpPr>
          <p:cNvPr id="3" name="Content Placeholder 2">
            <a:extLst>
              <a:ext uri="{FF2B5EF4-FFF2-40B4-BE49-F238E27FC236}">
                <a16:creationId xmlns:a16="http://schemas.microsoft.com/office/drawing/2014/main" id="{60076D7B-A370-4E75-9C82-85E6DFC1B27C}"/>
              </a:ext>
            </a:extLst>
          </p:cNvPr>
          <p:cNvSpPr>
            <a:spLocks noGrp="1"/>
          </p:cNvSpPr>
          <p:nvPr>
            <p:ph idx="1"/>
          </p:nvPr>
        </p:nvSpPr>
        <p:spPr/>
        <p:txBody>
          <a:bodyPr/>
          <a:lstStyle/>
          <a:p>
            <a:r>
              <a:rPr lang="en-NZ"/>
              <a:t>If an overseas based borrower is unable to pay the required amount, they can apply for hardship relief, and the obligation may be reduced.</a:t>
            </a:r>
          </a:p>
          <a:p>
            <a:endParaRPr lang="en-NZ"/>
          </a:p>
          <a:p>
            <a:r>
              <a:rPr lang="en-NZ"/>
              <a:t>When dealing with overseas based borrowers Inland Revenue will ensure we are taking the current situation with COVID-19, worldwide, into account.</a:t>
            </a:r>
          </a:p>
          <a:p>
            <a:endParaRPr lang="en-NZ"/>
          </a:p>
          <a:p>
            <a:r>
              <a:rPr lang="en-NZ"/>
              <a:t>If you contact us and we can see that you have been keeping up to date with your repayments, or have been making repayments under an arrangement, and you are now unable to make these payments then we will discuss options for the capitalisation of arrears and/or options for reducing your current assessment. </a:t>
            </a:r>
          </a:p>
          <a:p>
            <a:endParaRPr lang="en-NZ"/>
          </a:p>
        </p:txBody>
      </p:sp>
      <p:sp>
        <p:nvSpPr>
          <p:cNvPr id="6" name="Text Placeholder 5">
            <a:extLst>
              <a:ext uri="{FF2B5EF4-FFF2-40B4-BE49-F238E27FC236}">
                <a16:creationId xmlns:a16="http://schemas.microsoft.com/office/drawing/2014/main" id="{49E9B474-72A3-4678-ACA5-9B08AF9FFB26}"/>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5B68D4F0-6B01-449F-A3E5-4BA79FD09017}"/>
              </a:ext>
            </a:extLst>
          </p:cNvPr>
          <p:cNvSpPr>
            <a:spLocks noGrp="1"/>
          </p:cNvSpPr>
          <p:nvPr>
            <p:ph type="body" sz="quarter" idx="11"/>
          </p:nvPr>
        </p:nvSpPr>
        <p:spPr/>
        <p:txBody>
          <a:bodyPr/>
          <a:lstStyle/>
          <a:p>
            <a:r>
              <a:rPr lang="en-NZ"/>
              <a:t>Intended audience: Individuals with Student Loan obligations</a:t>
            </a:r>
          </a:p>
        </p:txBody>
      </p:sp>
    </p:spTree>
    <p:extLst>
      <p:ext uri="{BB962C8B-B14F-4D97-AF65-F5344CB8AC3E}">
        <p14:creationId xmlns:p14="http://schemas.microsoft.com/office/powerpoint/2010/main" val="3913225123"/>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FA366-0CC5-4BA2-8528-5090040F149D}"/>
              </a:ext>
            </a:extLst>
          </p:cNvPr>
          <p:cNvSpPr>
            <a:spLocks noGrp="1"/>
          </p:cNvSpPr>
          <p:nvPr>
            <p:ph type="title"/>
          </p:nvPr>
        </p:nvSpPr>
        <p:spPr/>
        <p:txBody>
          <a:bodyPr/>
          <a:lstStyle/>
          <a:p>
            <a:r>
              <a:rPr lang="en-NZ"/>
              <a:t>Student Loan Borrower: Unable to return to New Zealand</a:t>
            </a:r>
          </a:p>
        </p:txBody>
      </p:sp>
      <p:sp>
        <p:nvSpPr>
          <p:cNvPr id="3" name="Content Placeholder 2">
            <a:extLst>
              <a:ext uri="{FF2B5EF4-FFF2-40B4-BE49-F238E27FC236}">
                <a16:creationId xmlns:a16="http://schemas.microsoft.com/office/drawing/2014/main" id="{E0855DED-7589-4856-8A93-5F94DD9F3917}"/>
              </a:ext>
            </a:extLst>
          </p:cNvPr>
          <p:cNvSpPr>
            <a:spLocks noGrp="1"/>
          </p:cNvSpPr>
          <p:nvPr>
            <p:ph idx="1"/>
          </p:nvPr>
        </p:nvSpPr>
        <p:spPr/>
        <p:txBody>
          <a:bodyPr/>
          <a:lstStyle/>
          <a:p>
            <a:r>
              <a:rPr lang="en-NZ" dirty="0"/>
              <a:t>If you were intending to travel back to New Zealand but are now unable to, you can apply for your student loan to be interest-free. </a:t>
            </a:r>
          </a:p>
          <a:p>
            <a:r>
              <a:rPr lang="en-NZ" dirty="0"/>
              <a:t>You'll need to have been a New Zealand tax resident while you were overseas and show that you were intending to stay overseas for less than 184 days.</a:t>
            </a:r>
          </a:p>
          <a:p>
            <a:r>
              <a:rPr lang="en-NZ" dirty="0"/>
              <a:t>You’ll need to provide the following proof:</a:t>
            </a:r>
          </a:p>
          <a:p>
            <a:pPr lvl="1"/>
            <a:r>
              <a:rPr lang="en-NZ" dirty="0"/>
              <a:t>evidence of the reason you were delayed</a:t>
            </a:r>
          </a:p>
          <a:p>
            <a:pPr lvl="1"/>
            <a:r>
              <a:rPr lang="en-NZ" dirty="0"/>
              <a:t>your original flight reservations</a:t>
            </a:r>
          </a:p>
          <a:p>
            <a:pPr lvl="1"/>
            <a:r>
              <a:rPr lang="en-NZ" dirty="0"/>
              <a:t>a completed New Zealand tax residence questionnaire (IR886) if you were overseas for more than 325 days.</a:t>
            </a:r>
          </a:p>
          <a:p>
            <a:r>
              <a:rPr lang="en-NZ" dirty="0"/>
              <a:t>Find more information on our website:</a:t>
            </a:r>
          </a:p>
          <a:p>
            <a:pPr lvl="1"/>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Unexpected delay returning to NZ when I have a student loan</a:t>
            </a:r>
            <a:endParaRPr lang="en-NZ" dirty="0">
              <a:solidFill>
                <a:schemeClr val="accent1">
                  <a:lumMod val="50000"/>
                </a:schemeClr>
              </a:solidFill>
            </a:endParaRPr>
          </a:p>
        </p:txBody>
      </p:sp>
      <p:sp>
        <p:nvSpPr>
          <p:cNvPr id="6" name="Text Placeholder 5">
            <a:extLst>
              <a:ext uri="{FF2B5EF4-FFF2-40B4-BE49-F238E27FC236}">
                <a16:creationId xmlns:a16="http://schemas.microsoft.com/office/drawing/2014/main" id="{DFB7437A-258B-4866-B630-7A9A028CA635}"/>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8F997C9D-7A3A-4544-A5EE-04538DFA00B9}"/>
              </a:ext>
            </a:extLst>
          </p:cNvPr>
          <p:cNvSpPr>
            <a:spLocks noGrp="1"/>
          </p:cNvSpPr>
          <p:nvPr>
            <p:ph type="body" sz="quarter" idx="11"/>
          </p:nvPr>
        </p:nvSpPr>
        <p:spPr/>
        <p:txBody>
          <a:bodyPr/>
          <a:lstStyle/>
          <a:p>
            <a:r>
              <a:rPr lang="en-NZ"/>
              <a:t>Intended audience: Individuals with Student Loan obligations</a:t>
            </a:r>
          </a:p>
        </p:txBody>
      </p:sp>
    </p:spTree>
    <p:extLst>
      <p:ext uri="{BB962C8B-B14F-4D97-AF65-F5344CB8AC3E}">
        <p14:creationId xmlns:p14="http://schemas.microsoft.com/office/powerpoint/2010/main" val="3152226200"/>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5A7F-C10E-4D78-85B7-5259A970C371}"/>
              </a:ext>
            </a:extLst>
          </p:cNvPr>
          <p:cNvSpPr>
            <a:spLocks noGrp="1"/>
          </p:cNvSpPr>
          <p:nvPr>
            <p:ph type="title"/>
          </p:nvPr>
        </p:nvSpPr>
        <p:spPr/>
        <p:txBody>
          <a:bodyPr/>
          <a:lstStyle/>
          <a:p>
            <a:r>
              <a:rPr lang="en-NZ" dirty="0"/>
              <a:t>Statutory Declarations</a:t>
            </a:r>
          </a:p>
        </p:txBody>
      </p:sp>
      <p:sp>
        <p:nvSpPr>
          <p:cNvPr id="3" name="Text Placeholder 2">
            <a:extLst>
              <a:ext uri="{FF2B5EF4-FFF2-40B4-BE49-F238E27FC236}">
                <a16:creationId xmlns:a16="http://schemas.microsoft.com/office/drawing/2014/main" id="{4375FEF0-8A8B-46F1-A0EF-D141BED1ED3D}"/>
              </a:ext>
            </a:extLst>
          </p:cNvPr>
          <p:cNvSpPr>
            <a:spLocks noGrp="1"/>
          </p:cNvSpPr>
          <p:nvPr>
            <p:ph type="body" idx="1"/>
          </p:nvPr>
        </p:nvSpPr>
        <p:spPr/>
        <p:txBody>
          <a:bodyPr/>
          <a:lstStyle/>
          <a:p>
            <a:r>
              <a:rPr lang="en-NZ" dirty="0"/>
              <a:t>Epidemic Preparedness (Oaths and Declarations Act 1957) Immediate Modification Order 2020</a:t>
            </a:r>
          </a:p>
          <a:p>
            <a:endParaRPr lang="en-NZ" dirty="0"/>
          </a:p>
          <a:p>
            <a:r>
              <a:rPr lang="en-NZ" dirty="0"/>
              <a:t>Impact on Inland Revenue processes</a:t>
            </a:r>
          </a:p>
        </p:txBody>
      </p:sp>
    </p:spTree>
    <p:extLst>
      <p:ext uri="{BB962C8B-B14F-4D97-AF65-F5344CB8AC3E}">
        <p14:creationId xmlns:p14="http://schemas.microsoft.com/office/powerpoint/2010/main" val="1008960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F82E-D62C-4526-927F-6CFBE22C6E34}"/>
              </a:ext>
            </a:extLst>
          </p:cNvPr>
          <p:cNvSpPr>
            <a:spLocks noGrp="1"/>
          </p:cNvSpPr>
          <p:nvPr>
            <p:ph type="title"/>
          </p:nvPr>
        </p:nvSpPr>
        <p:spPr/>
        <p:txBody>
          <a:bodyPr/>
          <a:lstStyle/>
          <a:p>
            <a:r>
              <a:rPr lang="en-NZ" dirty="0"/>
              <a:t>INDEX: Policy Initiatives announced 17</a:t>
            </a:r>
            <a:r>
              <a:rPr lang="en-NZ" baseline="30000" dirty="0"/>
              <a:t>th</a:t>
            </a:r>
            <a:r>
              <a:rPr lang="en-NZ" dirty="0"/>
              <a:t> March 2020</a:t>
            </a:r>
          </a:p>
        </p:txBody>
      </p:sp>
      <p:graphicFrame>
        <p:nvGraphicFramePr>
          <p:cNvPr id="3" name="Table 3">
            <a:extLst>
              <a:ext uri="{FF2B5EF4-FFF2-40B4-BE49-F238E27FC236}">
                <a16:creationId xmlns:a16="http://schemas.microsoft.com/office/drawing/2014/main" id="{E7CA44E7-9D70-4760-855B-F891FEEE9171}"/>
              </a:ext>
            </a:extLst>
          </p:cNvPr>
          <p:cNvGraphicFramePr>
            <a:graphicFrameLocks noGrp="1"/>
          </p:cNvGraphicFramePr>
          <p:nvPr>
            <p:extLst>
              <p:ext uri="{D42A27DB-BD31-4B8C-83A1-F6EECF244321}">
                <p14:modId xmlns:p14="http://schemas.microsoft.com/office/powerpoint/2010/main" val="2466165338"/>
              </p:ext>
            </p:extLst>
          </p:nvPr>
        </p:nvGraphicFramePr>
        <p:xfrm>
          <a:off x="133352" y="482600"/>
          <a:ext cx="11906248" cy="521208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dirty="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78832">
                <a:tc>
                  <a:txBody>
                    <a:bodyPr/>
                    <a:lstStyle/>
                    <a:p>
                      <a:pPr lvl="0" algn="l"/>
                      <a:r>
                        <a:rPr lang="en-NZ" sz="1000" b="1" dirty="0"/>
                        <a:t>Use of Money Interest relief </a:t>
                      </a:r>
                    </a:p>
                    <a:p>
                      <a:pPr lvl="1" algn="l"/>
                      <a:r>
                        <a:rPr lang="en-NZ" sz="1000" dirty="0"/>
                        <a:t>UOMI remission: Eligibility</a:t>
                      </a:r>
                    </a:p>
                    <a:p>
                      <a:pPr lvl="1" algn="l"/>
                      <a:r>
                        <a:rPr lang="en-NZ" sz="1000" dirty="0"/>
                        <a:t>UOMI remission: Apply ‘as soon as practicable’</a:t>
                      </a:r>
                    </a:p>
                    <a:p>
                      <a:pPr lvl="1" algn="l"/>
                      <a:r>
                        <a:rPr lang="en-NZ" sz="1000" dirty="0"/>
                        <a:t>UOMI remission: Information required</a:t>
                      </a:r>
                    </a:p>
                    <a:p>
                      <a:pPr lvl="1" algn="l"/>
                      <a:r>
                        <a:rPr lang="en-NZ" sz="1000" dirty="0"/>
                        <a:t>UOMI remission: New debt &amp; Pre-existing debt</a:t>
                      </a:r>
                    </a:p>
                    <a:p>
                      <a:pPr lvl="1" algn="l"/>
                      <a:r>
                        <a:rPr lang="en-NZ" sz="1000" dirty="0"/>
                        <a:t>UOMI remission: Filing of returns</a:t>
                      </a:r>
                    </a:p>
                    <a:p>
                      <a:pPr lvl="1" algn="l"/>
                      <a:r>
                        <a:rPr lang="en-NZ" sz="1000" dirty="0"/>
                        <a:t>How will allowing Inland Revenue to remit interest for late tax payments assist those affected by COVID-19?</a:t>
                      </a:r>
                    </a:p>
                    <a:p>
                      <a:pPr lvl="1" algn="l"/>
                      <a:r>
                        <a:rPr lang="en-NZ" sz="1000" dirty="0"/>
                        <a:t>Can’t Inland Revenue already remit use of money interest in certain situations?</a:t>
                      </a:r>
                    </a:p>
                    <a:p>
                      <a:pPr lvl="1" algn="l"/>
                      <a:r>
                        <a:rPr lang="en-NZ" sz="1000" dirty="0"/>
                        <a:t>Will taxpayers still be required to pay their core tax debt?</a:t>
                      </a:r>
                    </a:p>
                    <a:p>
                      <a:pPr lvl="1" algn="l"/>
                      <a:endParaRPr lang="en-NZ" sz="1000" dirty="0"/>
                    </a:p>
                    <a:p>
                      <a:pPr lvl="1" algn="l"/>
                      <a:r>
                        <a:rPr lang="en-NZ" sz="1000" dirty="0"/>
                        <a:t>UOMI remission: Provisional taxpayers</a:t>
                      </a:r>
                    </a:p>
                    <a:p>
                      <a:pPr marL="625475" lvl="2" indent="0" algn="l">
                        <a:tabLst>
                          <a:tab pos="1524000" algn="l"/>
                        </a:tabLst>
                      </a:pPr>
                      <a:r>
                        <a:rPr lang="en-NZ" sz="1000" dirty="0"/>
                        <a:t>Scenario 1 – 	Late paid provisional tax (due date before 14 February 2020)</a:t>
                      </a:r>
                    </a:p>
                    <a:p>
                      <a:pPr marL="625475" lvl="2" indent="0" algn="l">
                        <a:tabLst>
                          <a:tab pos="1524000" algn="l"/>
                        </a:tabLst>
                      </a:pPr>
                      <a:r>
                        <a:rPr lang="en-NZ" sz="1000" dirty="0"/>
                        <a:t>Scenario 2 – 	Late paid provisional tax (due date on or after 14 February 2020)</a:t>
                      </a:r>
                    </a:p>
                    <a:p>
                      <a:pPr marL="625475" lvl="2" indent="0" algn="l">
                        <a:tabLst>
                          <a:tab pos="1524000" algn="l"/>
                        </a:tabLst>
                      </a:pPr>
                      <a:r>
                        <a:rPr lang="en-NZ" sz="1000" dirty="0"/>
                        <a:t>Scenario 3 – 	Late paid terminal tax (due date before 14 February 2020) – Safe Harbour</a:t>
                      </a:r>
                    </a:p>
                    <a:p>
                      <a:pPr marL="625475" lvl="2" indent="0" algn="l">
                        <a:tabLst>
                          <a:tab pos="1524000" algn="l"/>
                        </a:tabLst>
                      </a:pPr>
                      <a:r>
                        <a:rPr lang="en-NZ" sz="1000" dirty="0"/>
                        <a:t>Scenario 4 – 	Late paid terminal tax (due date on or after 14 February 2020) – Safe Harbour</a:t>
                      </a:r>
                    </a:p>
                    <a:p>
                      <a:pPr marL="625475" lvl="2" indent="0" algn="l">
                        <a:tabLst>
                          <a:tab pos="1524000" algn="l"/>
                        </a:tabLst>
                      </a:pPr>
                      <a:r>
                        <a:rPr lang="en-NZ" sz="1000" dirty="0"/>
                        <a:t>Scenario 5 – 	Late paid terminal tax (due date before 14 February 2020) – Estimator </a:t>
                      </a:r>
                    </a:p>
                    <a:p>
                      <a:pPr marL="625475" lvl="2" indent="0" algn="l">
                        <a:tabLst>
                          <a:tab pos="1524000" algn="l"/>
                        </a:tabLst>
                      </a:pPr>
                      <a:r>
                        <a:rPr lang="en-NZ" sz="1000" dirty="0"/>
                        <a:t>Scenario 6 – 	Late paid terminal tax (due date on or after 14 February 2020) – Estimator </a:t>
                      </a:r>
                    </a:p>
                    <a:p>
                      <a:pPr marL="625475" lvl="2" indent="0" algn="l">
                        <a:tabLst>
                          <a:tab pos="1524000" algn="l"/>
                        </a:tabLst>
                      </a:pPr>
                      <a:r>
                        <a:rPr lang="en-NZ" sz="1000" dirty="0"/>
                        <a:t>Scenario 7 – 	Late paid terminal tax (due date before 14 February 2020) – UOMI Concession rules (120KBB of the TAA) apply </a:t>
                      </a:r>
                    </a:p>
                    <a:p>
                      <a:pPr marL="625475" lvl="2" indent="0" algn="l">
                        <a:tabLst>
                          <a:tab pos="1524000" algn="l"/>
                        </a:tabLst>
                      </a:pPr>
                      <a:r>
                        <a:rPr lang="en-NZ" sz="1000" dirty="0"/>
                        <a:t>Scenario 8 – 	Late paid terminal tax (due date on or after 14 February 2020) – UOMI Concession rules (120KBB of the TAA) apply</a:t>
                      </a:r>
                    </a:p>
                    <a:p>
                      <a:pPr marL="449263" lvl="2" indent="-15875" algn="l">
                        <a:tabLst>
                          <a:tab pos="449263" algn="l"/>
                          <a:tab pos="1524000" algn="l"/>
                        </a:tabLst>
                      </a:pPr>
                      <a:r>
                        <a:rPr lang="en-NZ" sz="1000" dirty="0"/>
                        <a:t>UOMI remission: impact when actual RIT &gt; </a:t>
                      </a:r>
                      <a:r>
                        <a:rPr lang="en-NZ" sz="1000" dirty="0" err="1"/>
                        <a:t>prov</a:t>
                      </a:r>
                      <a:r>
                        <a:rPr lang="en-NZ" sz="1000" dirty="0"/>
                        <a:t> tax threshold</a:t>
                      </a:r>
                    </a:p>
                    <a:p>
                      <a:pPr marL="449263" lvl="2" indent="-15875" algn="l">
                        <a:tabLst>
                          <a:tab pos="449263" algn="l"/>
                          <a:tab pos="1524000" algn="l"/>
                        </a:tabLst>
                      </a:pPr>
                      <a:endParaRPr lang="en-NZ" sz="1000" dirty="0"/>
                    </a:p>
                  </a:txBody>
                  <a:tcPr/>
                </a:tc>
                <a:tc>
                  <a:txBody>
                    <a:bodyPr/>
                    <a:lstStyle/>
                    <a:p>
                      <a:pPr algn="ctr"/>
                      <a:r>
                        <a:rPr lang="en-NZ" sz="1000" dirty="0"/>
                        <a:t>01/04/2020</a:t>
                      </a:r>
                    </a:p>
                    <a:p>
                      <a:pPr algn="ctr"/>
                      <a:r>
                        <a:rPr lang="en-NZ" sz="1000" dirty="0"/>
                        <a:t>07/04/2020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07/04/2020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07/04/2020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07/04/2020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07/04/2020</a:t>
                      </a:r>
                    </a:p>
                    <a:p>
                      <a:pPr algn="ctr"/>
                      <a:r>
                        <a:rPr lang="en-NZ" sz="1000" dirty="0"/>
                        <a:t>01/04/2020</a:t>
                      </a:r>
                    </a:p>
                    <a:p>
                      <a:pPr algn="ctr"/>
                      <a:r>
                        <a:rPr lang="en-NZ" sz="1000" dirty="0"/>
                        <a:t>01/04/2020</a:t>
                      </a:r>
                    </a:p>
                    <a:p>
                      <a:pPr algn="ctr"/>
                      <a:r>
                        <a:rPr lang="en-NZ" sz="1000" dirty="0"/>
                        <a:t>01/04/2020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0"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txBody>
                  <a:tcPr/>
                </a:tc>
                <a:extLst>
                  <a:ext uri="{0D108BD9-81ED-4DB2-BD59-A6C34878D82A}">
                    <a16:rowId xmlns:a16="http://schemas.microsoft.com/office/drawing/2014/main" val="4245772011"/>
                  </a:ext>
                </a:extLst>
              </a:tr>
              <a:tr h="216000">
                <a:tc>
                  <a:txBody>
                    <a:bodyPr/>
                    <a:lstStyle/>
                    <a:p>
                      <a:r>
                        <a:rPr lang="en-NZ" sz="1000" b="1" dirty="0"/>
                        <a:t>Working for Families Tax Credit entitlement criteria</a:t>
                      </a:r>
                    </a:p>
                  </a:txBody>
                  <a:tcPr/>
                </a:tc>
                <a:tc>
                  <a:txBody>
                    <a:bodyPr/>
                    <a:lstStyle/>
                    <a:p>
                      <a:pPr algn="ctr"/>
                      <a:r>
                        <a:rPr lang="en-NZ" sz="1000" dirty="0"/>
                        <a:t>01/04/2020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txBody>
                  <a:tcPr/>
                </a:tc>
                <a:extLst>
                  <a:ext uri="{0D108BD9-81ED-4DB2-BD59-A6C34878D82A}">
                    <a16:rowId xmlns:a16="http://schemas.microsoft.com/office/drawing/2014/main" val="2670616652"/>
                  </a:ext>
                </a:extLst>
              </a:tr>
              <a:tr h="216000">
                <a:tc>
                  <a:txBody>
                    <a:bodyPr/>
                    <a:lstStyle/>
                    <a:p>
                      <a:r>
                        <a:rPr lang="en-NZ" sz="1000" b="1" dirty="0"/>
                        <a:t>Winter Energy Payment</a:t>
                      </a:r>
                    </a:p>
                  </a:txBody>
                  <a:tcPr/>
                </a:tc>
                <a:tc>
                  <a:txBody>
                    <a:bodyPr/>
                    <a:lstStyle/>
                    <a:p>
                      <a:pPr algn="ctr"/>
                      <a:r>
                        <a:rPr lang="en-NZ" sz="1000" dirty="0"/>
                        <a:t>01/04/2020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endParaRPr>
                    </a:p>
                  </a:txBody>
                  <a:tcPr/>
                </a:tc>
                <a:extLst>
                  <a:ext uri="{0D108BD9-81ED-4DB2-BD59-A6C34878D82A}">
                    <a16:rowId xmlns:a16="http://schemas.microsoft.com/office/drawing/2014/main" val="490449346"/>
                  </a:ext>
                </a:extLst>
              </a:tr>
              <a:tr h="216000">
                <a:tc>
                  <a:txBody>
                    <a:bodyPr/>
                    <a:lstStyle/>
                    <a:p>
                      <a:r>
                        <a:rPr lang="en-NZ" sz="1000" b="1" dirty="0"/>
                        <a:t>In Work Tax Credit</a:t>
                      </a:r>
                    </a:p>
                    <a:p>
                      <a:pPr lvl="1" algn="l"/>
                      <a:r>
                        <a:rPr lang="en-NZ" sz="1000" b="0" dirty="0"/>
                        <a:t>Why are you removing the hours test eligibility requirement for the in-work tax credit?</a:t>
                      </a:r>
                    </a:p>
                    <a:p>
                      <a:pPr lvl="1"/>
                      <a:r>
                        <a:rPr lang="en-NZ" sz="1000" b="0" dirty="0"/>
                        <a:t>Is this intended to be a temporary or permanent change?</a:t>
                      </a:r>
                    </a:p>
                    <a:p>
                      <a:pPr lvl="1"/>
                      <a:r>
                        <a:rPr lang="en-NZ" sz="1000" b="0" dirty="0"/>
                        <a:t>When will this take effect?</a:t>
                      </a:r>
                    </a:p>
                    <a:p>
                      <a:pPr lvl="1" algn="l"/>
                      <a:r>
                        <a:rPr lang="en-NZ" sz="1000" dirty="0"/>
                        <a:t>Eligibility for the IWTC &amp; MFTC generally</a:t>
                      </a:r>
                    </a:p>
                    <a:p>
                      <a:pPr lvl="1" algn="l"/>
                      <a:r>
                        <a:rPr lang="en-NZ" sz="1000" dirty="0"/>
                        <a:t>IWTC: Eligibility from now until 1 July 2020</a:t>
                      </a:r>
                    </a:p>
                    <a:p>
                      <a:pPr lvl="1" algn="l"/>
                      <a:r>
                        <a:rPr lang="en-NZ" sz="1000" dirty="0"/>
                        <a:t>MFTC: Eligibility when work hours reduced due to COVID-19</a:t>
                      </a:r>
                    </a:p>
                  </a:txBody>
                  <a:tcPr/>
                </a:tc>
                <a:tc>
                  <a:txBody>
                    <a:bodyPr/>
                    <a:lstStyle/>
                    <a:p>
                      <a:pPr algn="ctr"/>
                      <a:r>
                        <a:rPr lang="en-NZ" sz="1000" dirty="0"/>
                        <a:t>01/04/2020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01/04/2020</a:t>
                      </a:r>
                    </a:p>
                    <a:p>
                      <a:pPr algn="ct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08/04/2020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6" action="ppaction://hlinksldjump"/>
                        </a:rPr>
                        <a:t>Link to slide</a:t>
                      </a:r>
                      <a:endParaRPr lang="en-NZ" sz="1000" dirty="0">
                        <a:solidFill>
                          <a:srgbClr val="00664D"/>
                        </a:solidFill>
                      </a:endParaRPr>
                    </a:p>
                  </a:txBody>
                  <a:tcPr/>
                </a:tc>
                <a:extLst>
                  <a:ext uri="{0D108BD9-81ED-4DB2-BD59-A6C34878D82A}">
                    <a16:rowId xmlns:a16="http://schemas.microsoft.com/office/drawing/2014/main" val="2685101221"/>
                  </a:ext>
                </a:extLst>
              </a:tr>
            </a:tbl>
          </a:graphicData>
        </a:graphic>
      </p:graphicFrame>
    </p:spTree>
    <p:extLst>
      <p:ext uri="{BB962C8B-B14F-4D97-AF65-F5344CB8AC3E}">
        <p14:creationId xmlns:p14="http://schemas.microsoft.com/office/powerpoint/2010/main" val="2990587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72AB-2B1B-46EF-A38C-8A7FD55B3143}"/>
              </a:ext>
            </a:extLst>
          </p:cNvPr>
          <p:cNvSpPr>
            <a:spLocks noGrp="1"/>
          </p:cNvSpPr>
          <p:nvPr>
            <p:ph type="title"/>
          </p:nvPr>
        </p:nvSpPr>
        <p:spPr>
          <a:xfrm>
            <a:off x="273051" y="376239"/>
            <a:ext cx="11252200" cy="838200"/>
          </a:xfrm>
        </p:spPr>
        <p:txBody>
          <a:bodyPr/>
          <a:lstStyle/>
          <a:p>
            <a:r>
              <a:rPr lang="en-NZ" dirty="0"/>
              <a:t>Example: Low value assets</a:t>
            </a:r>
          </a:p>
        </p:txBody>
      </p:sp>
      <p:sp>
        <p:nvSpPr>
          <p:cNvPr id="3" name="Content Placeholder 2">
            <a:extLst>
              <a:ext uri="{FF2B5EF4-FFF2-40B4-BE49-F238E27FC236}">
                <a16:creationId xmlns:a16="http://schemas.microsoft.com/office/drawing/2014/main" id="{27487B71-A1F7-4190-B98E-58DA1D5180D5}"/>
              </a:ext>
            </a:extLst>
          </p:cNvPr>
          <p:cNvSpPr>
            <a:spLocks noGrp="1"/>
          </p:cNvSpPr>
          <p:nvPr>
            <p:ph idx="1"/>
          </p:nvPr>
        </p:nvSpPr>
        <p:spPr/>
        <p:txBody>
          <a:bodyPr/>
          <a:lstStyle/>
          <a:p>
            <a:r>
              <a:rPr lang="en-NZ" dirty="0"/>
              <a:t>Capes Comics Limited (Capes) is a comic store that sells comics and comic-related merchandise.  The store’s owner, Clark, wants to expand by investing in two new display cabinets worth $4,600 in total. Clark believes that this will increase his sales of high-value action figures.</a:t>
            </a:r>
          </a:p>
          <a:p>
            <a:r>
              <a:rPr lang="en-NZ" dirty="0"/>
              <a:t>However, with the COVID-19 restrictions, he is anxious about investing $4,600, especially given that he can only deduct the cost of the cabinets over time through tax depreciation (rather than immediately).</a:t>
            </a:r>
          </a:p>
          <a:p>
            <a:r>
              <a:rPr lang="en-NZ" dirty="0"/>
              <a:t>The Government’s change to the low-value asset write-off threshold means that Capes can claim an immediate deduction for the cost of the cabinets.</a:t>
            </a:r>
          </a:p>
          <a:p>
            <a:r>
              <a:rPr lang="en-NZ" dirty="0"/>
              <a:t>This allows Capes to reduce its tax paid this year by $1,288 (28% of $4,600), instead of that amount being spread over a number of years.. </a:t>
            </a:r>
          </a:p>
          <a:p>
            <a:endParaRPr lang="en-NZ" dirty="0"/>
          </a:p>
        </p:txBody>
      </p:sp>
      <p:sp>
        <p:nvSpPr>
          <p:cNvPr id="6" name="Text Placeholder 5">
            <a:extLst>
              <a:ext uri="{FF2B5EF4-FFF2-40B4-BE49-F238E27FC236}">
                <a16:creationId xmlns:a16="http://schemas.microsoft.com/office/drawing/2014/main" id="{2974477A-2248-4331-8196-9835E5013453}"/>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06F07082-67B8-4C6C-8ED5-CF6A78381817}"/>
              </a:ext>
            </a:extLst>
          </p:cNvPr>
          <p:cNvSpPr>
            <a:spLocks noGrp="1"/>
          </p:cNvSpPr>
          <p:nvPr>
            <p:ph type="body" sz="quarter" idx="11"/>
          </p:nvPr>
        </p:nvSpPr>
        <p:spPr/>
        <p:txBody>
          <a:bodyPr/>
          <a:lstStyle/>
          <a:p>
            <a:r>
              <a:rPr lang="en-NZ"/>
              <a:t>Intended audience: Businesses &amp; Intermediaries</a:t>
            </a:r>
          </a:p>
          <a:p>
            <a:endParaRPr lang="en-NZ"/>
          </a:p>
        </p:txBody>
      </p:sp>
      <p:pic>
        <p:nvPicPr>
          <p:cNvPr id="7" name="Picture 6">
            <a:extLst>
              <a:ext uri="{FF2B5EF4-FFF2-40B4-BE49-F238E27FC236}">
                <a16:creationId xmlns:a16="http://schemas.microsoft.com/office/drawing/2014/main" id="{672ABFEE-9ED3-4196-B11E-1F45FF28AEDA}"/>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86097280"/>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3F8F-70C6-4D2D-A53E-950165814FF3}"/>
              </a:ext>
            </a:extLst>
          </p:cNvPr>
          <p:cNvSpPr>
            <a:spLocks noGrp="1"/>
          </p:cNvSpPr>
          <p:nvPr>
            <p:ph type="title"/>
          </p:nvPr>
        </p:nvSpPr>
        <p:spPr/>
        <p:txBody>
          <a:bodyPr/>
          <a:lstStyle/>
          <a:p>
            <a:r>
              <a:rPr lang="en-NZ" dirty="0"/>
              <a:t>Statutory Declarations</a:t>
            </a:r>
          </a:p>
        </p:txBody>
      </p:sp>
      <p:sp>
        <p:nvSpPr>
          <p:cNvPr id="3" name="Content Placeholder 2">
            <a:extLst>
              <a:ext uri="{FF2B5EF4-FFF2-40B4-BE49-F238E27FC236}">
                <a16:creationId xmlns:a16="http://schemas.microsoft.com/office/drawing/2014/main" id="{AEC0CF6F-793D-4169-93D2-C3BE6F5762BB}"/>
              </a:ext>
            </a:extLst>
          </p:cNvPr>
          <p:cNvSpPr>
            <a:spLocks noGrp="1"/>
          </p:cNvSpPr>
          <p:nvPr>
            <p:ph idx="1"/>
          </p:nvPr>
        </p:nvSpPr>
        <p:spPr/>
        <p:txBody>
          <a:bodyPr/>
          <a:lstStyle/>
          <a:p>
            <a:r>
              <a:rPr lang="en-NZ" sz="2200" dirty="0"/>
              <a:t>Some Inland Revenue processes and forms require customers to make declarations witnessed by a Justice of the Peace, solicitor or other similar person authorised to witness statutory declarations. </a:t>
            </a:r>
          </a:p>
          <a:p>
            <a:r>
              <a:rPr lang="en-NZ" sz="2200" dirty="0"/>
              <a:t>In light of the COVID-19 epidemic, the Government has made a temporary law change to modify the requirements for signing and witnessing oaths, affirmations and declarations under the Oaths and Declarations Act 1957, allowing such declarations to be made without being witnessed in person, and instead be made using audio-visual or audio links.</a:t>
            </a:r>
          </a:p>
          <a:p>
            <a:r>
              <a:rPr lang="en-NZ" sz="2200" dirty="0"/>
              <a:t>The Ministry of Justice has issued guidance about this change, which can be found on the </a:t>
            </a:r>
            <a:r>
              <a:rPr lang="en-NZ" sz="2200" dirty="0">
                <a:hlinkClick r:id="rId3"/>
              </a:rPr>
              <a:t>Ministry of Justice website</a:t>
            </a:r>
            <a:r>
              <a:rPr lang="en-NZ" sz="2200" dirty="0"/>
              <a:t>. </a:t>
            </a:r>
          </a:p>
          <a:p>
            <a:r>
              <a:rPr lang="en-NZ" sz="2200" dirty="0"/>
              <a:t>If there is an Inland Revenue form or process that requires you to make a declaration, you should contact a solicitor or other person who can witness such a declaration to make arrangements for the declaration to be witnessed using the alternative measures discussed above. </a:t>
            </a:r>
          </a:p>
          <a:p>
            <a:pPr marL="0" indent="0">
              <a:buNone/>
            </a:pPr>
            <a:endParaRPr lang="en-NZ" sz="2200" dirty="0"/>
          </a:p>
        </p:txBody>
      </p:sp>
      <p:sp>
        <p:nvSpPr>
          <p:cNvPr id="4" name="Text Placeholder 3">
            <a:extLst>
              <a:ext uri="{FF2B5EF4-FFF2-40B4-BE49-F238E27FC236}">
                <a16:creationId xmlns:a16="http://schemas.microsoft.com/office/drawing/2014/main" id="{87AE1A01-BF25-48F8-96D7-A1FECA16E287}"/>
              </a:ext>
            </a:extLst>
          </p:cNvPr>
          <p:cNvSpPr>
            <a:spLocks noGrp="1"/>
          </p:cNvSpPr>
          <p:nvPr>
            <p:ph type="body" sz="quarter" idx="10"/>
          </p:nvPr>
        </p:nvSpPr>
        <p:spPr/>
        <p:txBody>
          <a:bodyPr/>
          <a:lstStyle/>
          <a:p>
            <a:r>
              <a:rPr lang="en-NZ" dirty="0"/>
              <a:t>Published: 20/04/2020</a:t>
            </a:r>
          </a:p>
        </p:txBody>
      </p:sp>
      <p:sp>
        <p:nvSpPr>
          <p:cNvPr id="5" name="Text Placeholder 4">
            <a:extLst>
              <a:ext uri="{FF2B5EF4-FFF2-40B4-BE49-F238E27FC236}">
                <a16:creationId xmlns:a16="http://schemas.microsoft.com/office/drawing/2014/main" id="{EA286850-A5FE-48C2-8916-C09D4FC0FA84}"/>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1309313278"/>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C797-5479-4670-A1C3-59E81680DC5B}"/>
              </a:ext>
            </a:extLst>
          </p:cNvPr>
          <p:cNvSpPr>
            <a:spLocks noGrp="1"/>
          </p:cNvSpPr>
          <p:nvPr>
            <p:ph type="title"/>
          </p:nvPr>
        </p:nvSpPr>
        <p:spPr/>
        <p:txBody>
          <a:bodyPr/>
          <a:lstStyle/>
          <a:p>
            <a:r>
              <a:rPr lang="en-NZ" dirty="0"/>
              <a:t>IR processes that require statutory declarations</a:t>
            </a:r>
          </a:p>
        </p:txBody>
      </p:sp>
      <p:sp>
        <p:nvSpPr>
          <p:cNvPr id="3" name="Content Placeholder 2">
            <a:extLst>
              <a:ext uri="{FF2B5EF4-FFF2-40B4-BE49-F238E27FC236}">
                <a16:creationId xmlns:a16="http://schemas.microsoft.com/office/drawing/2014/main" id="{4CBCFB5E-785B-4173-B4A0-44DA1848BA4E}"/>
              </a:ext>
            </a:extLst>
          </p:cNvPr>
          <p:cNvSpPr>
            <a:spLocks noGrp="1"/>
          </p:cNvSpPr>
          <p:nvPr>
            <p:ph idx="1"/>
          </p:nvPr>
        </p:nvSpPr>
        <p:spPr/>
        <p:txBody>
          <a:bodyPr/>
          <a:lstStyle/>
          <a:p>
            <a:r>
              <a:rPr lang="en-NZ" dirty="0"/>
              <a:t>Below are some examples of Inland Revenue processes that require customers to provide statutory declarations:</a:t>
            </a:r>
            <a:endParaRPr lang="en-NZ" dirty="0">
              <a:hlinkClick r:id="rId2"/>
            </a:endParaRPr>
          </a:p>
          <a:p>
            <a:pPr lvl="1"/>
            <a:r>
              <a:rPr lang="en-NZ" dirty="0">
                <a:hlinkClick r:id="rId2"/>
              </a:rPr>
              <a:t>Withdrawing KiwiSaver funds </a:t>
            </a:r>
            <a:r>
              <a:rPr lang="en-NZ" dirty="0"/>
              <a:t>due to significant hardship;</a:t>
            </a:r>
          </a:p>
          <a:p>
            <a:pPr lvl="1"/>
            <a:r>
              <a:rPr lang="en-NZ" dirty="0">
                <a:hlinkClick r:id="rId3"/>
              </a:rPr>
              <a:t>Applying to be a Tax Agent</a:t>
            </a:r>
            <a:r>
              <a:rPr lang="en-NZ" dirty="0"/>
              <a:t>;</a:t>
            </a:r>
          </a:p>
          <a:p>
            <a:pPr lvl="1"/>
            <a:r>
              <a:rPr lang="en-NZ" dirty="0">
                <a:hlinkClick r:id="rId4"/>
              </a:rPr>
              <a:t>Applying for paid parental leave</a:t>
            </a:r>
            <a:r>
              <a:rPr lang="en-NZ" dirty="0"/>
              <a:t>;</a:t>
            </a:r>
          </a:p>
          <a:p>
            <a:pPr lvl="1"/>
            <a:r>
              <a:rPr lang="en-NZ" dirty="0"/>
              <a:t>Proving your relationship with a child in your care when applying for </a:t>
            </a:r>
            <a:r>
              <a:rPr lang="en-NZ" dirty="0">
                <a:hlinkClick r:id="rId5"/>
              </a:rPr>
              <a:t>paid parental leave</a:t>
            </a:r>
            <a:r>
              <a:rPr lang="en-NZ" dirty="0"/>
              <a:t>;</a:t>
            </a:r>
          </a:p>
          <a:p>
            <a:pPr lvl="1"/>
            <a:r>
              <a:rPr lang="en-NZ" dirty="0"/>
              <a:t>Proving your relationship with a child in your care when applying for </a:t>
            </a:r>
            <a:r>
              <a:rPr lang="en-NZ" dirty="0">
                <a:hlinkClick r:id="rId6"/>
              </a:rPr>
              <a:t>their IRD number</a:t>
            </a:r>
            <a:r>
              <a:rPr lang="en-NZ" dirty="0"/>
              <a:t>;</a:t>
            </a:r>
          </a:p>
          <a:p>
            <a:pPr lvl="1"/>
            <a:r>
              <a:rPr lang="en-NZ" dirty="0"/>
              <a:t>Applying for a </a:t>
            </a:r>
            <a:r>
              <a:rPr lang="en-NZ" dirty="0">
                <a:hlinkClick r:id="rId7"/>
              </a:rPr>
              <a:t>refund of tax paid by a deceased customer</a:t>
            </a:r>
            <a:r>
              <a:rPr lang="en-NZ" dirty="0"/>
              <a:t>;</a:t>
            </a:r>
          </a:p>
          <a:p>
            <a:pPr lvl="1"/>
            <a:r>
              <a:rPr lang="en-NZ" dirty="0"/>
              <a:t>Completing an </a:t>
            </a:r>
            <a:r>
              <a:rPr lang="en-NZ" dirty="0">
                <a:hlinkClick r:id="rId8"/>
              </a:rPr>
              <a:t>imputation ratio change declaration</a:t>
            </a:r>
            <a:r>
              <a:rPr lang="en-NZ" dirty="0"/>
              <a:t>;</a:t>
            </a:r>
          </a:p>
          <a:p>
            <a:endParaRPr lang="en-NZ" dirty="0"/>
          </a:p>
          <a:p>
            <a:r>
              <a:rPr lang="en-NZ" dirty="0"/>
              <a:t>This is not intended to be a complete list and there may be other processes that require a customer to provide a statutory declaration, any and all of these process are covered by the guidance on the </a:t>
            </a:r>
            <a:r>
              <a:rPr lang="en-NZ" dirty="0">
                <a:hlinkClick r:id="rId9"/>
              </a:rPr>
              <a:t>Ministry of Justice website</a:t>
            </a:r>
            <a:r>
              <a:rPr lang="en-NZ" dirty="0"/>
              <a:t>.</a:t>
            </a:r>
          </a:p>
          <a:p>
            <a:endParaRPr lang="en-NZ" dirty="0"/>
          </a:p>
          <a:p>
            <a:endParaRPr lang="en-NZ" dirty="0"/>
          </a:p>
        </p:txBody>
      </p:sp>
      <p:sp>
        <p:nvSpPr>
          <p:cNvPr id="4" name="Text Placeholder 3">
            <a:extLst>
              <a:ext uri="{FF2B5EF4-FFF2-40B4-BE49-F238E27FC236}">
                <a16:creationId xmlns:a16="http://schemas.microsoft.com/office/drawing/2014/main" id="{38FAE5E0-BE9F-4FEC-A839-CBD0CD875AB1}"/>
              </a:ext>
            </a:extLst>
          </p:cNvPr>
          <p:cNvSpPr>
            <a:spLocks noGrp="1"/>
          </p:cNvSpPr>
          <p:nvPr>
            <p:ph type="body" sz="quarter" idx="10"/>
          </p:nvPr>
        </p:nvSpPr>
        <p:spPr/>
        <p:txBody>
          <a:bodyPr/>
          <a:lstStyle/>
          <a:p>
            <a:r>
              <a:rPr lang="en-NZ" dirty="0"/>
              <a:t>Published: 20/04/2020</a:t>
            </a:r>
          </a:p>
        </p:txBody>
      </p:sp>
      <p:sp>
        <p:nvSpPr>
          <p:cNvPr id="5" name="Text Placeholder 4">
            <a:extLst>
              <a:ext uri="{FF2B5EF4-FFF2-40B4-BE49-F238E27FC236}">
                <a16:creationId xmlns:a16="http://schemas.microsoft.com/office/drawing/2014/main" id="{EF328ECF-2068-47E0-A0FC-E983D1289E59}"/>
              </a:ext>
            </a:extLst>
          </p:cNvPr>
          <p:cNvSpPr>
            <a:spLocks noGrp="1"/>
          </p:cNvSpPr>
          <p:nvPr>
            <p:ph type="body" sz="quarter" idx="11"/>
          </p:nvPr>
        </p:nvSpPr>
        <p:spPr/>
        <p:txBody>
          <a:bodyPr/>
          <a:lstStyle/>
          <a:p>
            <a:r>
              <a:rPr lang="en-NZ" dirty="0"/>
              <a:t>Intended audience: All customers</a:t>
            </a:r>
          </a:p>
        </p:txBody>
      </p:sp>
    </p:spTree>
    <p:extLst>
      <p:ext uri="{BB962C8B-B14F-4D97-AF65-F5344CB8AC3E}">
        <p14:creationId xmlns:p14="http://schemas.microsoft.com/office/powerpoint/2010/main" val="607803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8607-4774-4B29-B403-959217E9C439}"/>
              </a:ext>
            </a:extLst>
          </p:cNvPr>
          <p:cNvSpPr>
            <a:spLocks noGrp="1"/>
          </p:cNvSpPr>
          <p:nvPr>
            <p:ph type="title"/>
          </p:nvPr>
        </p:nvSpPr>
        <p:spPr/>
        <p:txBody>
          <a:bodyPr/>
          <a:lstStyle/>
          <a:p>
            <a:r>
              <a:rPr lang="en-NZ"/>
              <a:t>Research &amp; Development Tax Credit</a:t>
            </a:r>
          </a:p>
        </p:txBody>
      </p:sp>
      <p:sp>
        <p:nvSpPr>
          <p:cNvPr id="3" name="Text Placeholder 2">
            <a:extLst>
              <a:ext uri="{FF2B5EF4-FFF2-40B4-BE49-F238E27FC236}">
                <a16:creationId xmlns:a16="http://schemas.microsoft.com/office/drawing/2014/main" id="{CDFF227A-13A8-4C65-8AF8-07AE1FFDA722}"/>
              </a:ext>
            </a:extLst>
          </p:cNvPr>
          <p:cNvSpPr>
            <a:spLocks noGrp="1"/>
          </p:cNvSpPr>
          <p:nvPr>
            <p:ph type="body" idx="1"/>
          </p:nvPr>
        </p:nvSpPr>
        <p:spPr/>
        <p:txBody>
          <a:bodyPr/>
          <a:lstStyle/>
          <a:p>
            <a:r>
              <a:rPr lang="en-NZ"/>
              <a:t>Refundability of the R&amp;D tax credit has been brought forward to the 2019/20 tax year</a:t>
            </a:r>
          </a:p>
        </p:txBody>
      </p:sp>
    </p:spTree>
    <p:extLst>
      <p:ext uri="{BB962C8B-B14F-4D97-AF65-F5344CB8AC3E}">
        <p14:creationId xmlns:p14="http://schemas.microsoft.com/office/powerpoint/2010/main" val="2802848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14948-F36D-4DB9-9EFF-2080995589F6}"/>
              </a:ext>
            </a:extLst>
          </p:cNvPr>
          <p:cNvSpPr>
            <a:spLocks noGrp="1"/>
          </p:cNvSpPr>
          <p:nvPr>
            <p:ph type="title"/>
          </p:nvPr>
        </p:nvSpPr>
        <p:spPr/>
        <p:txBody>
          <a:bodyPr/>
          <a:lstStyle/>
          <a:p>
            <a:r>
              <a:rPr lang="en-NZ"/>
              <a:t>Research &amp; Development tax credits</a:t>
            </a:r>
          </a:p>
        </p:txBody>
      </p:sp>
      <p:sp>
        <p:nvSpPr>
          <p:cNvPr id="3" name="Content Placeholder 2">
            <a:extLst>
              <a:ext uri="{FF2B5EF4-FFF2-40B4-BE49-F238E27FC236}">
                <a16:creationId xmlns:a16="http://schemas.microsoft.com/office/drawing/2014/main" id="{2D0CC41E-7088-428F-8CA5-BC6BFC7C533C}"/>
              </a:ext>
            </a:extLst>
          </p:cNvPr>
          <p:cNvSpPr>
            <a:spLocks noGrp="1"/>
          </p:cNvSpPr>
          <p:nvPr>
            <p:ph idx="1"/>
          </p:nvPr>
        </p:nvSpPr>
        <p:spPr/>
        <p:txBody>
          <a:bodyPr/>
          <a:lstStyle/>
          <a:p>
            <a:r>
              <a:rPr lang="en-NZ" dirty="0"/>
              <a:t>The application date of broader refundability for the R&amp;D tax credit has been brought forward by one year, to the 2019–20 income year, to help businesses retain their R&amp;D capability during the COVID-19 outbreak. </a:t>
            </a:r>
          </a:p>
          <a:p>
            <a:r>
              <a:rPr lang="en-NZ" dirty="0"/>
              <a:t>The R&amp;D tax credit currently only has limited refundability rules, which may not provide sufficient support to loss-making businesses or businesses who do not pay enough income tax to fully utilise their R&amp;D tax credits. </a:t>
            </a:r>
          </a:p>
          <a:p>
            <a:r>
              <a:rPr lang="en-NZ" dirty="0"/>
              <a:t>Broader refundability rules have been developed and will apply from year 2 of the regime (the 2020–21 income year); however, these rules will not apply in time to benefit R&amp;D performers struggling with the effects of COVID-19. </a:t>
            </a:r>
          </a:p>
          <a:p>
            <a:r>
              <a:rPr lang="en-NZ" dirty="0"/>
              <a:t>Bringing the application date of the year 2 refundability rules forward to year 1 (2019–20 income year) would provide more businesses with access to R&amp;D tax credit refunds sooner.</a:t>
            </a:r>
          </a:p>
        </p:txBody>
      </p:sp>
      <p:sp>
        <p:nvSpPr>
          <p:cNvPr id="6" name="Text Placeholder 5">
            <a:extLst>
              <a:ext uri="{FF2B5EF4-FFF2-40B4-BE49-F238E27FC236}">
                <a16:creationId xmlns:a16="http://schemas.microsoft.com/office/drawing/2014/main" id="{B83F0810-09E0-4E19-B7F3-FF0B3BE08184}"/>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111FC13C-4366-4258-BC30-3AC8FB7305F9}"/>
              </a:ext>
            </a:extLst>
          </p:cNvPr>
          <p:cNvSpPr>
            <a:spLocks noGrp="1"/>
          </p:cNvSpPr>
          <p:nvPr>
            <p:ph type="body" sz="quarter" idx="11"/>
          </p:nvPr>
        </p:nvSpPr>
        <p:spPr/>
        <p:txBody>
          <a:bodyPr/>
          <a:lstStyle/>
          <a:p>
            <a:r>
              <a:rPr lang="en-NZ"/>
              <a:t>Intended audience: Businesses &amp; Intermediaries</a:t>
            </a:r>
          </a:p>
          <a:p>
            <a:endParaRPr lang="en-NZ"/>
          </a:p>
        </p:txBody>
      </p:sp>
    </p:spTree>
    <p:extLst>
      <p:ext uri="{BB962C8B-B14F-4D97-AF65-F5344CB8AC3E}">
        <p14:creationId xmlns:p14="http://schemas.microsoft.com/office/powerpoint/2010/main" val="3477405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5697-BFF6-45FD-A88E-5C60B8190335}"/>
              </a:ext>
            </a:extLst>
          </p:cNvPr>
          <p:cNvSpPr>
            <a:spLocks noGrp="1"/>
          </p:cNvSpPr>
          <p:nvPr>
            <p:ph type="title"/>
          </p:nvPr>
        </p:nvSpPr>
        <p:spPr/>
        <p:txBody>
          <a:bodyPr/>
          <a:lstStyle/>
          <a:p>
            <a:r>
              <a:rPr lang="en-NZ"/>
              <a:t>R&amp;DTC: Common questions</a:t>
            </a:r>
          </a:p>
        </p:txBody>
      </p:sp>
      <p:sp>
        <p:nvSpPr>
          <p:cNvPr id="3" name="Content Placeholder 2">
            <a:extLst>
              <a:ext uri="{FF2B5EF4-FFF2-40B4-BE49-F238E27FC236}">
                <a16:creationId xmlns:a16="http://schemas.microsoft.com/office/drawing/2014/main" id="{3757A5D3-4C08-46BA-99F8-7ADC5D0DBF6A}"/>
              </a:ext>
            </a:extLst>
          </p:cNvPr>
          <p:cNvSpPr>
            <a:spLocks noGrp="1"/>
          </p:cNvSpPr>
          <p:nvPr>
            <p:ph idx="1"/>
          </p:nvPr>
        </p:nvSpPr>
        <p:spPr/>
        <p:txBody>
          <a:bodyPr/>
          <a:lstStyle/>
          <a:p>
            <a:r>
              <a:rPr lang="en-NZ" b="1" dirty="0"/>
              <a:t>If the new rules are more generous, why didn’t you do this in the first place?</a:t>
            </a:r>
          </a:p>
          <a:p>
            <a:pPr lvl="1"/>
            <a:r>
              <a:rPr lang="en-NZ" dirty="0"/>
              <a:t>The R&amp;D Tax Incentive was developed under tight timeframes. The Government committed to reviewing the refundability rules so that broader refundability would be available from year 2 of the incentive (the 2020-21 income year). 	</a:t>
            </a:r>
          </a:p>
          <a:p>
            <a:pPr lvl="1"/>
            <a:r>
              <a:rPr lang="en-NZ" dirty="0"/>
              <a:t>To provide businesses performing R&amp;D with cash now, when they need it the most, and to encourage R&amp;D activity and innovation at a difficult economic tie, these new broader rules will apply a year early. </a:t>
            </a:r>
          </a:p>
          <a:p>
            <a:pPr lvl="1"/>
            <a:endParaRPr lang="en-NZ" dirty="0"/>
          </a:p>
          <a:p>
            <a:r>
              <a:rPr lang="en-NZ" b="1" dirty="0"/>
              <a:t>Can businesses still access the old limited refundability rules in year 1?</a:t>
            </a:r>
          </a:p>
          <a:p>
            <a:pPr lvl="1"/>
            <a:r>
              <a:rPr lang="en-NZ" dirty="0"/>
              <a:t>Yes, they can. </a:t>
            </a:r>
          </a:p>
          <a:p>
            <a:pPr lvl="1"/>
            <a:r>
              <a:rPr lang="en-NZ" dirty="0"/>
              <a:t>The broader refundability rules will apply by default, but any business who would prefer to apply the old year 1 limited refundability rules will be able to do so. Businesses can signal this preference when they file their R&amp;D claims with Inland Revenue. </a:t>
            </a:r>
          </a:p>
          <a:p>
            <a:endParaRPr lang="en-NZ" dirty="0"/>
          </a:p>
        </p:txBody>
      </p:sp>
      <p:sp>
        <p:nvSpPr>
          <p:cNvPr id="6" name="Text Placeholder 5">
            <a:extLst>
              <a:ext uri="{FF2B5EF4-FFF2-40B4-BE49-F238E27FC236}">
                <a16:creationId xmlns:a16="http://schemas.microsoft.com/office/drawing/2014/main" id="{62E4E010-9357-468E-BF33-0D608F08C83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C8245697-40F1-4A50-9151-8ACCB8C8219E}"/>
              </a:ext>
            </a:extLst>
          </p:cNvPr>
          <p:cNvSpPr>
            <a:spLocks noGrp="1"/>
          </p:cNvSpPr>
          <p:nvPr>
            <p:ph type="body" sz="quarter" idx="11"/>
          </p:nvPr>
        </p:nvSpPr>
        <p:spPr/>
        <p:txBody>
          <a:bodyPr/>
          <a:lstStyle/>
          <a:p>
            <a:r>
              <a:rPr lang="en-NZ"/>
              <a:t>Intended audience: Businesses &amp; Intermediaries</a:t>
            </a:r>
          </a:p>
          <a:p>
            <a:endParaRPr lang="en-NZ"/>
          </a:p>
        </p:txBody>
      </p:sp>
    </p:spTree>
    <p:extLst>
      <p:ext uri="{BB962C8B-B14F-4D97-AF65-F5344CB8AC3E}">
        <p14:creationId xmlns:p14="http://schemas.microsoft.com/office/powerpoint/2010/main" val="1093119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5697-BFF6-45FD-A88E-5C60B8190335}"/>
              </a:ext>
            </a:extLst>
          </p:cNvPr>
          <p:cNvSpPr>
            <a:spLocks noGrp="1"/>
          </p:cNvSpPr>
          <p:nvPr>
            <p:ph type="title"/>
          </p:nvPr>
        </p:nvSpPr>
        <p:spPr/>
        <p:txBody>
          <a:bodyPr/>
          <a:lstStyle/>
          <a:p>
            <a:r>
              <a:rPr lang="en-NZ"/>
              <a:t>R&amp;DTC: Common questions</a:t>
            </a:r>
          </a:p>
        </p:txBody>
      </p:sp>
      <p:sp>
        <p:nvSpPr>
          <p:cNvPr id="3" name="Content Placeholder 2">
            <a:extLst>
              <a:ext uri="{FF2B5EF4-FFF2-40B4-BE49-F238E27FC236}">
                <a16:creationId xmlns:a16="http://schemas.microsoft.com/office/drawing/2014/main" id="{3757A5D3-4C08-46BA-99F8-7ADC5D0DBF6A}"/>
              </a:ext>
            </a:extLst>
          </p:cNvPr>
          <p:cNvSpPr>
            <a:spLocks noGrp="1"/>
          </p:cNvSpPr>
          <p:nvPr>
            <p:ph idx="1"/>
          </p:nvPr>
        </p:nvSpPr>
        <p:spPr/>
        <p:txBody>
          <a:bodyPr/>
          <a:lstStyle/>
          <a:p>
            <a:r>
              <a:rPr lang="en-NZ" b="1" dirty="0"/>
              <a:t>How much support will this provide businesses? </a:t>
            </a:r>
          </a:p>
          <a:p>
            <a:pPr lvl="1"/>
            <a:r>
              <a:rPr lang="en-NZ" dirty="0"/>
              <a:t>We’re expecting this measure to provide up to $70 million of additional cash support to R&amp;D performing businesses. </a:t>
            </a:r>
          </a:p>
          <a:p>
            <a:pPr lvl="1"/>
            <a:r>
              <a:rPr lang="en-NZ" dirty="0"/>
              <a:t>By making the broader refundability rules available early,  we’re helping to ensure businesses have the funds they need to keep New Zealanders in their jobs and to continue undertaking R&amp;D activities. These businesses would have had access to this cash in year 2 of this scheme, but making this amendment provides them with this vital support a year earlier. </a:t>
            </a:r>
          </a:p>
          <a:p>
            <a:pPr lvl="1"/>
            <a:endParaRPr lang="en-NZ" dirty="0"/>
          </a:p>
          <a:p>
            <a:r>
              <a:rPr lang="en-NZ" b="1" dirty="0"/>
              <a:t>The Government has already announced business support measures – why are R&amp;D performers getting extra support?</a:t>
            </a:r>
          </a:p>
          <a:p>
            <a:pPr lvl="1"/>
            <a:r>
              <a:rPr lang="en-NZ" dirty="0"/>
              <a:t>For many businesses, R&amp;D activities are likely to be scaled back or reduced when funds are tight which means less innovation. This, in turn, hinders our economy’s ability to recover once the global situation stabilises. That’s why the Government has decided to act quickly and provide extra support to R&amp;D performers now.</a:t>
            </a:r>
          </a:p>
          <a:p>
            <a:endParaRPr lang="en-NZ" dirty="0"/>
          </a:p>
        </p:txBody>
      </p:sp>
      <p:sp>
        <p:nvSpPr>
          <p:cNvPr id="6" name="Text Placeholder 5">
            <a:extLst>
              <a:ext uri="{FF2B5EF4-FFF2-40B4-BE49-F238E27FC236}">
                <a16:creationId xmlns:a16="http://schemas.microsoft.com/office/drawing/2014/main" id="{5DA661DF-6E1F-4406-8922-CB260B0808EE}"/>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D91B5DCC-BA0C-45F6-9C34-000C92DE53D1}"/>
              </a:ext>
            </a:extLst>
          </p:cNvPr>
          <p:cNvSpPr>
            <a:spLocks noGrp="1"/>
          </p:cNvSpPr>
          <p:nvPr>
            <p:ph type="body" sz="quarter" idx="11"/>
          </p:nvPr>
        </p:nvSpPr>
        <p:spPr/>
        <p:txBody>
          <a:bodyPr/>
          <a:lstStyle/>
          <a:p>
            <a:r>
              <a:rPr lang="en-NZ"/>
              <a:t>Intended audience: Businesses &amp; Intermediaries</a:t>
            </a:r>
          </a:p>
          <a:p>
            <a:endParaRPr lang="en-NZ"/>
          </a:p>
        </p:txBody>
      </p:sp>
    </p:spTree>
    <p:extLst>
      <p:ext uri="{BB962C8B-B14F-4D97-AF65-F5344CB8AC3E}">
        <p14:creationId xmlns:p14="http://schemas.microsoft.com/office/powerpoint/2010/main" val="1676613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5697-BFF6-45FD-A88E-5C60B8190335}"/>
              </a:ext>
            </a:extLst>
          </p:cNvPr>
          <p:cNvSpPr>
            <a:spLocks noGrp="1"/>
          </p:cNvSpPr>
          <p:nvPr>
            <p:ph type="title"/>
          </p:nvPr>
        </p:nvSpPr>
        <p:spPr/>
        <p:txBody>
          <a:bodyPr/>
          <a:lstStyle/>
          <a:p>
            <a:r>
              <a:rPr lang="en-NZ" dirty="0"/>
              <a:t>Example: R&amp;DTC</a:t>
            </a:r>
          </a:p>
        </p:txBody>
      </p:sp>
      <p:sp>
        <p:nvSpPr>
          <p:cNvPr id="3" name="Content Placeholder 2">
            <a:extLst>
              <a:ext uri="{FF2B5EF4-FFF2-40B4-BE49-F238E27FC236}">
                <a16:creationId xmlns:a16="http://schemas.microsoft.com/office/drawing/2014/main" id="{3757A5D3-4C08-46BA-99F8-7ADC5D0DBF6A}"/>
              </a:ext>
            </a:extLst>
          </p:cNvPr>
          <p:cNvSpPr>
            <a:spLocks noGrp="1"/>
          </p:cNvSpPr>
          <p:nvPr>
            <p:ph idx="1"/>
          </p:nvPr>
        </p:nvSpPr>
        <p:spPr/>
        <p:txBody>
          <a:bodyPr/>
          <a:lstStyle/>
          <a:p>
            <a:r>
              <a:rPr lang="en-NZ" dirty="0" err="1"/>
              <a:t>Moppy’s</a:t>
            </a:r>
            <a:r>
              <a:rPr lang="en-NZ" dirty="0"/>
              <a:t> Chicken Factory (“</a:t>
            </a:r>
            <a:r>
              <a:rPr lang="en-NZ" dirty="0" err="1"/>
              <a:t>Moppy</a:t>
            </a:r>
            <a:r>
              <a:rPr lang="en-NZ" dirty="0"/>
              <a:t>”) has brought forward tax losses from the 2018–19 income year. It claims R&amp;D tax credits in the 2019–20 income year, but does not have enough income tax to pay to use all of its credits. </a:t>
            </a:r>
          </a:p>
          <a:p>
            <a:r>
              <a:rPr lang="en-NZ" dirty="0" err="1"/>
              <a:t>Moppy</a:t>
            </a:r>
            <a:r>
              <a:rPr lang="en-NZ" dirty="0"/>
              <a:t> determines that it will be able to receive more refundable R&amp;D tax credits if it applies the broader refundability rules, because it has $500,000 of surplus R&amp;D tax credits and has paid $500,000 of PAYE in the 2019–20 income year (so its refundability cap is $500,000).</a:t>
            </a:r>
          </a:p>
          <a:p>
            <a:r>
              <a:rPr lang="en-NZ" dirty="0" err="1"/>
              <a:t>Moppy</a:t>
            </a:r>
            <a:r>
              <a:rPr lang="en-NZ" dirty="0"/>
              <a:t> files its income tax and R&amp;D supplementary returns soon after 31 March 2020. It advises Inland Revenue that it would like to apply the broader refundability rules. </a:t>
            </a:r>
          </a:p>
          <a:p>
            <a:r>
              <a:rPr lang="en-NZ" dirty="0"/>
              <a:t>Inland Revenue processes </a:t>
            </a:r>
            <a:r>
              <a:rPr lang="en-NZ" dirty="0" err="1"/>
              <a:t>Moppy’s</a:t>
            </a:r>
            <a:r>
              <a:rPr lang="en-NZ" dirty="0"/>
              <a:t> claim and refunds </a:t>
            </a:r>
            <a:r>
              <a:rPr lang="en-NZ" dirty="0" err="1"/>
              <a:t>Moppy</a:t>
            </a:r>
            <a:r>
              <a:rPr lang="en-NZ" dirty="0"/>
              <a:t> $500,000 of R&amp;D tax credits.</a:t>
            </a:r>
          </a:p>
        </p:txBody>
      </p:sp>
      <p:sp>
        <p:nvSpPr>
          <p:cNvPr id="6" name="Text Placeholder 5">
            <a:extLst>
              <a:ext uri="{FF2B5EF4-FFF2-40B4-BE49-F238E27FC236}">
                <a16:creationId xmlns:a16="http://schemas.microsoft.com/office/drawing/2014/main" id="{5DA661DF-6E1F-4406-8922-CB260B0808EE}"/>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D91B5DCC-BA0C-45F6-9C34-000C92DE53D1}"/>
              </a:ext>
            </a:extLst>
          </p:cNvPr>
          <p:cNvSpPr>
            <a:spLocks noGrp="1"/>
          </p:cNvSpPr>
          <p:nvPr>
            <p:ph type="body" sz="quarter" idx="11"/>
          </p:nvPr>
        </p:nvSpPr>
        <p:spPr/>
        <p:txBody>
          <a:bodyPr/>
          <a:lstStyle/>
          <a:p>
            <a:r>
              <a:rPr lang="en-NZ"/>
              <a:t>Intended audience: Businesses &amp; Intermediaries</a:t>
            </a:r>
          </a:p>
          <a:p>
            <a:endParaRPr lang="en-NZ"/>
          </a:p>
        </p:txBody>
      </p:sp>
      <p:pic>
        <p:nvPicPr>
          <p:cNvPr id="7" name="Picture 6">
            <a:extLst>
              <a:ext uri="{FF2B5EF4-FFF2-40B4-BE49-F238E27FC236}">
                <a16:creationId xmlns:a16="http://schemas.microsoft.com/office/drawing/2014/main" id="{2AA4AD26-2BA1-4BD1-A203-21A878107257}"/>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339593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E555-4649-47DE-87C6-0D9DB84DAF6B}"/>
              </a:ext>
            </a:extLst>
          </p:cNvPr>
          <p:cNvSpPr>
            <a:spLocks noGrp="1"/>
          </p:cNvSpPr>
          <p:nvPr>
            <p:ph type="title"/>
          </p:nvPr>
        </p:nvSpPr>
        <p:spPr/>
        <p:txBody>
          <a:bodyPr/>
          <a:lstStyle/>
          <a:p>
            <a:r>
              <a:rPr lang="en-NZ"/>
              <a:t>Information Sharing</a:t>
            </a:r>
          </a:p>
        </p:txBody>
      </p:sp>
      <p:sp>
        <p:nvSpPr>
          <p:cNvPr id="3" name="Text Placeholder 2">
            <a:extLst>
              <a:ext uri="{FF2B5EF4-FFF2-40B4-BE49-F238E27FC236}">
                <a16:creationId xmlns:a16="http://schemas.microsoft.com/office/drawing/2014/main" id="{51F93247-41D5-444D-8252-48776A3B49EB}"/>
              </a:ext>
            </a:extLst>
          </p:cNvPr>
          <p:cNvSpPr>
            <a:spLocks noGrp="1"/>
          </p:cNvSpPr>
          <p:nvPr>
            <p:ph type="body" idx="1"/>
          </p:nvPr>
        </p:nvSpPr>
        <p:spPr/>
        <p:txBody>
          <a:bodyPr/>
          <a:lstStyle/>
          <a:p>
            <a:r>
              <a:rPr lang="en-NZ"/>
              <a:t>Amends Inland Revenue’s ability to share information with other Government Departments</a:t>
            </a:r>
          </a:p>
          <a:p>
            <a:endParaRPr lang="en-NZ"/>
          </a:p>
          <a:p>
            <a:r>
              <a:rPr lang="en-NZ"/>
              <a:t>Assists the efficient and effective delivery of the Governments COVID-19 response</a:t>
            </a:r>
          </a:p>
        </p:txBody>
      </p:sp>
    </p:spTree>
    <p:extLst>
      <p:ext uri="{BB962C8B-B14F-4D97-AF65-F5344CB8AC3E}">
        <p14:creationId xmlns:p14="http://schemas.microsoft.com/office/powerpoint/2010/main" val="786163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32F3-3BE9-4802-9690-C303879529E2}"/>
              </a:ext>
            </a:extLst>
          </p:cNvPr>
          <p:cNvSpPr>
            <a:spLocks noGrp="1"/>
          </p:cNvSpPr>
          <p:nvPr>
            <p:ph type="title"/>
          </p:nvPr>
        </p:nvSpPr>
        <p:spPr/>
        <p:txBody>
          <a:bodyPr/>
          <a:lstStyle/>
          <a:p>
            <a:r>
              <a:rPr lang="en-NZ"/>
              <a:t>Information Sharing</a:t>
            </a:r>
          </a:p>
        </p:txBody>
      </p:sp>
      <p:sp>
        <p:nvSpPr>
          <p:cNvPr id="3" name="Content Placeholder 2">
            <a:extLst>
              <a:ext uri="{FF2B5EF4-FFF2-40B4-BE49-F238E27FC236}">
                <a16:creationId xmlns:a16="http://schemas.microsoft.com/office/drawing/2014/main" id="{D162313F-9094-4435-91C2-2535ECDEF817}"/>
              </a:ext>
            </a:extLst>
          </p:cNvPr>
          <p:cNvSpPr>
            <a:spLocks noGrp="1"/>
          </p:cNvSpPr>
          <p:nvPr>
            <p:ph idx="1"/>
          </p:nvPr>
        </p:nvSpPr>
        <p:spPr/>
        <p:txBody>
          <a:bodyPr/>
          <a:lstStyle/>
          <a:p>
            <a:r>
              <a:rPr lang="en-NZ"/>
              <a:t>The Bill amends the rules governing Inland Revenue’s ability to share information with other government departments. </a:t>
            </a:r>
          </a:p>
          <a:p>
            <a:endParaRPr lang="en-NZ"/>
          </a:p>
          <a:p>
            <a:r>
              <a:rPr lang="en-NZ"/>
              <a:t>The Bill allows Inland Revenue to share information with other government departments to assist those agencies in their response to the COVID-19 outbreak. </a:t>
            </a:r>
          </a:p>
          <a:p>
            <a:endParaRPr lang="en-NZ"/>
          </a:p>
          <a:p>
            <a:r>
              <a:rPr lang="en-NZ"/>
              <a:t>This allows information to be supplied to assist the efficient and effective delivery of the Government’s COVID-19 response.</a:t>
            </a:r>
          </a:p>
        </p:txBody>
      </p:sp>
      <p:sp>
        <p:nvSpPr>
          <p:cNvPr id="6" name="Text Placeholder 5">
            <a:extLst>
              <a:ext uri="{FF2B5EF4-FFF2-40B4-BE49-F238E27FC236}">
                <a16:creationId xmlns:a16="http://schemas.microsoft.com/office/drawing/2014/main" id="{2372C0D9-D856-4A9D-BF60-1A4DEDF80635}"/>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BF6EBCD1-FE68-45B3-BF92-EDAA37B19E1A}"/>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3292462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E3298-EE73-44F9-A53E-283CD3246125}"/>
              </a:ext>
            </a:extLst>
          </p:cNvPr>
          <p:cNvSpPr>
            <a:spLocks noGrp="1"/>
          </p:cNvSpPr>
          <p:nvPr>
            <p:ph type="title"/>
          </p:nvPr>
        </p:nvSpPr>
        <p:spPr/>
        <p:txBody>
          <a:bodyPr/>
          <a:lstStyle/>
          <a:p>
            <a:r>
              <a:rPr lang="en-NZ" dirty="0"/>
              <a:t>Information Sharing: Common questions</a:t>
            </a:r>
          </a:p>
        </p:txBody>
      </p:sp>
      <p:sp>
        <p:nvSpPr>
          <p:cNvPr id="3" name="Content Placeholder 2">
            <a:extLst>
              <a:ext uri="{FF2B5EF4-FFF2-40B4-BE49-F238E27FC236}">
                <a16:creationId xmlns:a16="http://schemas.microsoft.com/office/drawing/2014/main" id="{A34B7FFC-DF90-4AC0-8103-052DEE77EEF1}"/>
              </a:ext>
            </a:extLst>
          </p:cNvPr>
          <p:cNvSpPr>
            <a:spLocks noGrp="1"/>
          </p:cNvSpPr>
          <p:nvPr>
            <p:ph idx="1"/>
          </p:nvPr>
        </p:nvSpPr>
        <p:spPr/>
        <p:txBody>
          <a:bodyPr/>
          <a:lstStyle/>
          <a:p>
            <a:r>
              <a:rPr lang="en-NZ" b="1"/>
              <a:t>How will information sharing help a struggling business or someone who has lost their job?</a:t>
            </a:r>
          </a:p>
          <a:p>
            <a:pPr lvl="1"/>
            <a:r>
              <a:rPr lang="en-NZ"/>
              <a:t>Many government departments are working quickly to provide support to businesses and individuals struggling financially as a  result of COVID-19. Inland Revenue has a lot of relevant information to enable government agencies to target those who need assistance the most and deliver the necessary support quickly. Allowing Inland Revenue the ability to share certain information will help speed up and target government assistance.</a:t>
            </a:r>
          </a:p>
          <a:p>
            <a:pPr lvl="1"/>
            <a:endParaRPr lang="en-NZ"/>
          </a:p>
          <a:p>
            <a:r>
              <a:rPr lang="en-NZ" b="1"/>
              <a:t>Why can’t Inland Revenue use existing legislation to share information? Why do you need more legislation?</a:t>
            </a:r>
          </a:p>
          <a:p>
            <a:pPr lvl="1"/>
            <a:r>
              <a:rPr lang="en-NZ"/>
              <a:t>The existing legislation enables information to be shared for defined purposes, which may not include responses to the COVID-19 outbreak. Also, Inland Revenue may be required to share information with agencies where we do not have any existing agreements.</a:t>
            </a:r>
          </a:p>
        </p:txBody>
      </p:sp>
      <p:sp>
        <p:nvSpPr>
          <p:cNvPr id="6" name="Text Placeholder 5">
            <a:extLst>
              <a:ext uri="{FF2B5EF4-FFF2-40B4-BE49-F238E27FC236}">
                <a16:creationId xmlns:a16="http://schemas.microsoft.com/office/drawing/2014/main" id="{75044F55-9693-4EBE-940A-FEE6FDFD83F9}"/>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BD072D3D-4045-46EF-9EC3-FF0C95D5984E}"/>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2395214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EF60D-7870-4477-8F49-E2CD3EC8E9A0}"/>
              </a:ext>
            </a:extLst>
          </p:cNvPr>
          <p:cNvSpPr>
            <a:spLocks noGrp="1"/>
          </p:cNvSpPr>
          <p:nvPr>
            <p:ph type="title"/>
          </p:nvPr>
        </p:nvSpPr>
        <p:spPr/>
        <p:txBody>
          <a:bodyPr/>
          <a:lstStyle/>
          <a:p>
            <a:r>
              <a:rPr lang="en-NZ" dirty="0"/>
              <a:t>Information Sharing: Common questions</a:t>
            </a:r>
          </a:p>
        </p:txBody>
      </p:sp>
      <p:sp>
        <p:nvSpPr>
          <p:cNvPr id="3" name="Content Placeholder 2">
            <a:extLst>
              <a:ext uri="{FF2B5EF4-FFF2-40B4-BE49-F238E27FC236}">
                <a16:creationId xmlns:a16="http://schemas.microsoft.com/office/drawing/2014/main" id="{16161C61-28B8-4F56-982A-D42D43BAD39B}"/>
              </a:ext>
            </a:extLst>
          </p:cNvPr>
          <p:cNvSpPr>
            <a:spLocks noGrp="1"/>
          </p:cNvSpPr>
          <p:nvPr>
            <p:ph idx="1"/>
          </p:nvPr>
        </p:nvSpPr>
        <p:spPr/>
        <p:txBody>
          <a:bodyPr/>
          <a:lstStyle/>
          <a:p>
            <a:r>
              <a:rPr lang="en-NZ" b="1"/>
              <a:t>Will the information be kept safe?</a:t>
            </a:r>
          </a:p>
          <a:p>
            <a:pPr lvl="1"/>
            <a:r>
              <a:rPr lang="en-NZ"/>
              <a:t>Safeguards will be put in place to ensure the information is kept secure.</a:t>
            </a:r>
          </a:p>
          <a:p>
            <a:pPr lvl="1"/>
            <a:r>
              <a:rPr lang="en-NZ"/>
              <a:t>In considering whether to share information with other government agencies, the Commissioner of Inland Revenue has to consider the security of the information prior to it being disclosed.</a:t>
            </a:r>
          </a:p>
          <a:p>
            <a:pPr lvl="1"/>
            <a:r>
              <a:rPr lang="en-NZ"/>
              <a:t>Also, anyone receiving taxpayer information will be required to maintain the same confidentiality requirements imposed on Inland Revenue staff.</a:t>
            </a:r>
          </a:p>
          <a:p>
            <a:endParaRPr lang="en-NZ"/>
          </a:p>
          <a:p>
            <a:r>
              <a:rPr lang="en-NZ" b="1"/>
              <a:t>How much information will be shared with the receiving agency? Will they be able to use the information for other purposes?</a:t>
            </a:r>
          </a:p>
          <a:p>
            <a:pPr lvl="1"/>
            <a:r>
              <a:rPr lang="en-NZ"/>
              <a:t>Only sufficient information will be shared to enable the other agency to administer the relevant COVID-19 response initiative. Information received by the other agency will not be able to be used for other non-COVID-19 initiatives.</a:t>
            </a:r>
          </a:p>
          <a:p>
            <a:endParaRPr lang="en-NZ"/>
          </a:p>
          <a:p>
            <a:endParaRPr lang="en-NZ"/>
          </a:p>
        </p:txBody>
      </p:sp>
      <p:sp>
        <p:nvSpPr>
          <p:cNvPr id="6" name="Text Placeholder 5">
            <a:extLst>
              <a:ext uri="{FF2B5EF4-FFF2-40B4-BE49-F238E27FC236}">
                <a16:creationId xmlns:a16="http://schemas.microsoft.com/office/drawing/2014/main" id="{0817625E-431D-4FA3-916C-14CFBFEB6CF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F945BC9A-412A-48A8-BAE4-DEE2AFC50419}"/>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89410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F82E-D62C-4526-927F-6CFBE22C6E34}"/>
              </a:ext>
            </a:extLst>
          </p:cNvPr>
          <p:cNvSpPr>
            <a:spLocks noGrp="1"/>
          </p:cNvSpPr>
          <p:nvPr>
            <p:ph type="title"/>
          </p:nvPr>
        </p:nvSpPr>
        <p:spPr/>
        <p:txBody>
          <a:bodyPr/>
          <a:lstStyle/>
          <a:p>
            <a:r>
              <a:rPr lang="en-NZ" dirty="0"/>
              <a:t>INDEX: Policy Initiatives announced 17</a:t>
            </a:r>
            <a:r>
              <a:rPr lang="en-NZ" baseline="30000" dirty="0"/>
              <a:t>th</a:t>
            </a:r>
            <a:r>
              <a:rPr lang="en-NZ" dirty="0"/>
              <a:t> March 2020</a:t>
            </a:r>
          </a:p>
        </p:txBody>
      </p:sp>
      <p:graphicFrame>
        <p:nvGraphicFramePr>
          <p:cNvPr id="3" name="Table 3">
            <a:extLst>
              <a:ext uri="{FF2B5EF4-FFF2-40B4-BE49-F238E27FC236}">
                <a16:creationId xmlns:a16="http://schemas.microsoft.com/office/drawing/2014/main" id="{E7CA44E7-9D70-4760-855B-F891FEEE9171}"/>
              </a:ext>
            </a:extLst>
          </p:cNvPr>
          <p:cNvGraphicFramePr>
            <a:graphicFrameLocks noGrp="1"/>
          </p:cNvGraphicFramePr>
          <p:nvPr>
            <p:extLst>
              <p:ext uri="{D42A27DB-BD31-4B8C-83A1-F6EECF244321}">
                <p14:modId xmlns:p14="http://schemas.microsoft.com/office/powerpoint/2010/main" val="1531403381"/>
              </p:ext>
            </p:extLst>
          </p:nvPr>
        </p:nvGraphicFramePr>
        <p:xfrm>
          <a:off x="133352" y="482600"/>
          <a:ext cx="11906248" cy="524256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a:t>Issue description</a:t>
                      </a:r>
                    </a:p>
                  </a:txBody>
                  <a:tcPr/>
                </a:tc>
                <a:tc>
                  <a:txBody>
                    <a:bodyPr/>
                    <a:lstStyle/>
                    <a:p>
                      <a:pPr algn="ctr"/>
                      <a:r>
                        <a:rPr lang="en-NZ" sz="1200"/>
                        <a:t>Last update</a:t>
                      </a:r>
                    </a:p>
                  </a:txBody>
                  <a:tcPr/>
                </a:tc>
                <a:tc>
                  <a:txBody>
                    <a:bodyPr/>
                    <a:lstStyle/>
                    <a:p>
                      <a:pPr algn="r"/>
                      <a:r>
                        <a:rPr lang="en-NZ" sz="1200"/>
                        <a:t>Slide #</a:t>
                      </a:r>
                    </a:p>
                  </a:txBody>
                  <a:tcPr/>
                </a:tc>
                <a:extLst>
                  <a:ext uri="{0D108BD9-81ED-4DB2-BD59-A6C34878D82A}">
                    <a16:rowId xmlns:a16="http://schemas.microsoft.com/office/drawing/2014/main" val="1857361894"/>
                  </a:ext>
                </a:extLst>
              </a:tr>
              <a:tr h="216000">
                <a:tc>
                  <a:txBody>
                    <a:bodyPr/>
                    <a:lstStyle/>
                    <a:p>
                      <a:r>
                        <a:rPr lang="en-NZ" sz="1000" b="1" dirty="0"/>
                        <a:t>Wage &amp; Leave subsidies</a:t>
                      </a:r>
                    </a:p>
                    <a:p>
                      <a:pPr lvl="1"/>
                      <a:r>
                        <a:rPr lang="en-NZ" sz="1000" dirty="0"/>
                        <a:t>Wage Subsidy</a:t>
                      </a:r>
                    </a:p>
                    <a:p>
                      <a:pPr lvl="1"/>
                      <a:r>
                        <a:rPr lang="en-NZ" sz="1000" dirty="0"/>
                        <a:t>Leave Subsidy</a:t>
                      </a:r>
                    </a:p>
                    <a:p>
                      <a:pPr lvl="1"/>
                      <a:endParaRPr lang="en-NZ" sz="1000" dirty="0"/>
                    </a:p>
                    <a:p>
                      <a:pPr lvl="1"/>
                      <a:r>
                        <a:rPr lang="en-NZ" sz="1000" dirty="0"/>
                        <a:t>Income tax obligations</a:t>
                      </a:r>
                    </a:p>
                    <a:p>
                      <a:pPr lvl="1"/>
                      <a:endParaRPr lang="en-NZ" sz="1000" dirty="0"/>
                    </a:p>
                    <a:p>
                      <a:pPr lvl="1"/>
                      <a:r>
                        <a:rPr lang="en-NZ" sz="1000" dirty="0"/>
                        <a:t>GST obligations</a:t>
                      </a:r>
                    </a:p>
                    <a:p>
                      <a:pPr lvl="2"/>
                      <a:r>
                        <a:rPr lang="en-NZ" sz="1000" dirty="0"/>
                        <a:t>Why does GST apply to the COVID-19 related payments in the first place</a:t>
                      </a:r>
                    </a:p>
                    <a:p>
                      <a:pPr lvl="1"/>
                      <a:endParaRPr lang="en-NZ" sz="1000" dirty="0"/>
                    </a:p>
                    <a:p>
                      <a:pPr lvl="1"/>
                      <a:r>
                        <a:rPr lang="en-NZ" sz="1000" dirty="0"/>
                        <a:t>Employer obligations</a:t>
                      </a:r>
                    </a:p>
                    <a:p>
                      <a:pPr lvl="2"/>
                      <a:r>
                        <a:rPr lang="en-NZ" sz="1000" dirty="0"/>
                        <a:t>Are there any tax consequences if an employer pays the 12-week wage subsidy as a single lump-sum to their employees?</a:t>
                      </a:r>
                    </a:p>
                    <a:p>
                      <a:pPr lvl="2"/>
                      <a:r>
                        <a:rPr lang="en-NZ" sz="1000" dirty="0"/>
                        <a:t>What are the tax consequences for employees?</a:t>
                      </a:r>
                    </a:p>
                    <a:p>
                      <a:pPr lvl="2"/>
                      <a:r>
                        <a:rPr lang="en-NZ" sz="1000" dirty="0"/>
                        <a:t>Home office expenses incurred by employees</a:t>
                      </a:r>
                    </a:p>
                    <a:p>
                      <a:pPr lvl="1"/>
                      <a:endParaRPr lang="en-NZ" sz="1000" dirty="0"/>
                    </a:p>
                    <a:p>
                      <a:pPr lvl="1"/>
                      <a:r>
                        <a:rPr lang="en-NZ" sz="1000" dirty="0"/>
                        <a:t>Self-employed customers</a:t>
                      </a:r>
                    </a:p>
                    <a:p>
                      <a:pPr lvl="2"/>
                      <a:r>
                        <a:rPr lang="en-NZ" sz="1000" dirty="0"/>
                        <a:t>Can the wage subsidy received by a self-employed customer be spread over the 12-week period?</a:t>
                      </a:r>
                    </a:p>
                    <a:p>
                      <a:pPr lvl="2"/>
                      <a:r>
                        <a:rPr lang="en-NZ" sz="1000" dirty="0"/>
                        <a:t>Is the wage subsidy received by a self-employed customer subject to ACC levies?</a:t>
                      </a:r>
                    </a:p>
                    <a:p>
                      <a:pPr lvl="2"/>
                      <a:r>
                        <a:rPr lang="en-NZ" sz="1000" dirty="0"/>
                        <a:t>Standard costs for home-based childcare providers</a:t>
                      </a:r>
                    </a:p>
                    <a:p>
                      <a:pPr lvl="1"/>
                      <a:r>
                        <a:rPr lang="en-NZ" sz="1000" dirty="0"/>
                        <a:t>Tax treatment when received by a company on behalf of shareholder-employees</a:t>
                      </a:r>
                    </a:p>
                    <a:p>
                      <a:pPr lvl="1"/>
                      <a:endParaRPr lang="en-NZ" sz="1000" dirty="0"/>
                    </a:p>
                    <a:p>
                      <a:pPr lvl="1"/>
                      <a:r>
                        <a:rPr lang="en-NZ" sz="1000" dirty="0"/>
                        <a:t>Example: Company with employees</a:t>
                      </a:r>
                    </a:p>
                    <a:p>
                      <a:pPr lvl="1"/>
                      <a:r>
                        <a:rPr lang="en-NZ" sz="1000" dirty="0"/>
                        <a:t>Example: Self-employed with employees</a:t>
                      </a:r>
                    </a:p>
                    <a:p>
                      <a:pPr lvl="1"/>
                      <a:r>
                        <a:rPr lang="en-NZ" sz="1000" dirty="0"/>
                        <a:t>Example: Employees receiving standard pay</a:t>
                      </a:r>
                    </a:p>
                    <a:p>
                      <a:pPr lvl="1"/>
                      <a:r>
                        <a:rPr lang="en-NZ" sz="1000" dirty="0"/>
                        <a:t>Example: Employees receiving reduced pay</a:t>
                      </a:r>
                    </a:p>
                    <a:p>
                      <a:pPr lvl="1"/>
                      <a:r>
                        <a:rPr lang="en-NZ" sz="1000" dirty="0"/>
                        <a:t>Example: Self-employed, no employees</a:t>
                      </a:r>
                    </a:p>
                    <a:p>
                      <a:pPr lvl="1"/>
                      <a:r>
                        <a:rPr lang="en-NZ" sz="1000" dirty="0"/>
                        <a:t>Example: Charity with employees</a:t>
                      </a:r>
                    </a:p>
                    <a:p>
                      <a:pPr lvl="1"/>
                      <a:endParaRPr lang="en-NZ" sz="1000" dirty="0"/>
                    </a:p>
                    <a:p>
                      <a:pPr lvl="1"/>
                      <a:r>
                        <a:rPr lang="en-NZ" sz="1000" dirty="0"/>
                        <a:t>KiwiSaver implications</a:t>
                      </a:r>
                    </a:p>
                    <a:p>
                      <a:pPr lvl="2"/>
                      <a:r>
                        <a:rPr lang="en-NZ" sz="1000" dirty="0"/>
                        <a:t>Can an employee request to have their KiwiSaver contributions suspended while they are receiving the subsidy?</a:t>
                      </a:r>
                    </a:p>
                    <a:p>
                      <a:pPr lvl="2"/>
                      <a:r>
                        <a:rPr lang="en-NZ" sz="1000" dirty="0"/>
                        <a:t>Apply for a savings suspension</a:t>
                      </a:r>
                    </a:p>
                    <a:p>
                      <a:pPr lvl="2"/>
                      <a:r>
                        <a:rPr lang="en-NZ" sz="1000" dirty="0"/>
                        <a:t>Withdraw your funds from KiwiSaver</a:t>
                      </a:r>
                    </a:p>
                    <a:p>
                      <a:pPr lvl="2"/>
                      <a:endParaRPr lang="en-NZ" sz="1000" dirty="0"/>
                    </a:p>
                  </a:txBody>
                  <a:tcPr/>
                </a:tc>
                <a:tc>
                  <a:txBody>
                    <a:bodyPr/>
                    <a:lstStyle/>
                    <a:p>
                      <a:pPr algn="ctr"/>
                      <a:r>
                        <a:rPr lang="en-NZ" sz="1000" dirty="0"/>
                        <a:t>01/04/2020</a:t>
                      </a:r>
                    </a:p>
                    <a:p>
                      <a:pPr algn="ctr"/>
                      <a:r>
                        <a:rPr lang="en-NZ" sz="1000" dirty="0"/>
                        <a:t>01/04/2020</a:t>
                      </a:r>
                    </a:p>
                    <a:p>
                      <a:pPr algn="ctr"/>
                      <a:r>
                        <a:rPr lang="en-NZ" sz="1000" dirty="0"/>
                        <a:t>01/04/2020</a:t>
                      </a:r>
                    </a:p>
                    <a:p>
                      <a:pPr algn="ctr"/>
                      <a:endParaRPr lang="en-NZ" sz="1000" dirty="0"/>
                    </a:p>
                    <a:p>
                      <a:pPr algn="ctr"/>
                      <a:r>
                        <a:rPr lang="en-NZ" sz="1000" dirty="0"/>
                        <a:t>01/04/2020</a:t>
                      </a:r>
                    </a:p>
                    <a:p>
                      <a:pPr algn="ctr"/>
                      <a:endParaRPr lang="en-NZ" sz="1000" dirty="0"/>
                    </a:p>
                    <a:p>
                      <a:pPr algn="ctr"/>
                      <a:r>
                        <a:rPr lang="en-NZ" sz="1000" dirty="0"/>
                        <a:t>01/04/2020</a:t>
                      </a:r>
                    </a:p>
                    <a:p>
                      <a:pPr algn="ctr"/>
                      <a:r>
                        <a:rPr lang="en-NZ" sz="1000" dirty="0"/>
                        <a:t>01/04/2020</a:t>
                      </a:r>
                    </a:p>
                    <a:p>
                      <a:pPr algn="ctr"/>
                      <a:endParaRPr lang="en-NZ" sz="1000" dirty="0"/>
                    </a:p>
                    <a:p>
                      <a:pPr algn="ctr"/>
                      <a:r>
                        <a:rPr lang="en-NZ" sz="1000" dirty="0"/>
                        <a:t>01/04/2020</a:t>
                      </a:r>
                    </a:p>
                    <a:p>
                      <a:pPr algn="ctr"/>
                      <a:r>
                        <a:rPr lang="en-NZ" sz="1000" dirty="0"/>
                        <a:t>01/04/2020</a:t>
                      </a:r>
                    </a:p>
                    <a:p>
                      <a:pPr algn="ctr"/>
                      <a:r>
                        <a:rPr lang="en-NZ" sz="1000" dirty="0"/>
                        <a:t>01/04/2020</a:t>
                      </a:r>
                    </a:p>
                    <a:p>
                      <a:pPr algn="ctr"/>
                      <a:r>
                        <a:rPr lang="en-NZ" sz="1000" dirty="0"/>
                        <a:t>01/04/2020</a:t>
                      </a:r>
                    </a:p>
                    <a:p>
                      <a:pPr algn="ctr"/>
                      <a:endParaRPr lang="en-NZ" sz="1000" dirty="0"/>
                    </a:p>
                    <a:p>
                      <a:pPr algn="ctr"/>
                      <a:r>
                        <a:rPr lang="en-NZ" sz="1000" dirty="0"/>
                        <a:t>01/04/2020</a:t>
                      </a:r>
                    </a:p>
                    <a:p>
                      <a:pPr algn="ctr"/>
                      <a:r>
                        <a:rPr lang="en-NZ" sz="1000" dirty="0"/>
                        <a:t>01/04/2020</a:t>
                      </a:r>
                    </a:p>
                    <a:p>
                      <a:pPr algn="ctr"/>
                      <a:r>
                        <a:rPr lang="en-NZ" sz="1000" dirty="0"/>
                        <a:t>30/07/2020</a:t>
                      </a:r>
                    </a:p>
                    <a:p>
                      <a:pPr algn="ctr"/>
                      <a:r>
                        <a:rPr lang="en-NZ" sz="1000" dirty="0"/>
                        <a:t>09/04/2020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21/08/2020</a:t>
                      </a:r>
                    </a:p>
                    <a:p>
                      <a:pPr algn="ctr"/>
                      <a:endParaRPr lang="en-NZ" sz="1000" dirty="0"/>
                    </a:p>
                    <a:p>
                      <a:pPr algn="ctr"/>
                      <a:r>
                        <a:rPr lang="en-NZ" sz="1000" dirty="0"/>
                        <a:t>09/04/2020</a:t>
                      </a:r>
                    </a:p>
                    <a:p>
                      <a:pPr algn="ctr"/>
                      <a:r>
                        <a:rPr lang="en-NZ" sz="1000" dirty="0"/>
                        <a:t>09/04/2020</a:t>
                      </a:r>
                    </a:p>
                    <a:p>
                      <a:pPr algn="ctr"/>
                      <a:r>
                        <a:rPr lang="en-NZ" sz="1000" dirty="0"/>
                        <a:t>09/04/2020</a:t>
                      </a:r>
                    </a:p>
                    <a:p>
                      <a:pPr algn="ctr"/>
                      <a:r>
                        <a:rPr lang="en-NZ" sz="1000" dirty="0"/>
                        <a:t>09/04/2020</a:t>
                      </a:r>
                    </a:p>
                    <a:p>
                      <a:pPr algn="ctr"/>
                      <a:r>
                        <a:rPr lang="en-NZ" sz="1000" dirty="0"/>
                        <a:t>09/04/2020</a:t>
                      </a:r>
                    </a:p>
                    <a:p>
                      <a:pPr algn="ctr"/>
                      <a:r>
                        <a:rPr lang="en-NZ" sz="1000" dirty="0"/>
                        <a:t>09/04/2020</a:t>
                      </a:r>
                    </a:p>
                    <a:p>
                      <a:pPr algn="ctr"/>
                      <a:endParaRPr lang="en-NZ" sz="1000" dirty="0"/>
                    </a:p>
                    <a:p>
                      <a:pPr algn="ctr"/>
                      <a:r>
                        <a:rPr lang="en-NZ" sz="1000" dirty="0"/>
                        <a:t>01/04/2020</a:t>
                      </a:r>
                    </a:p>
                    <a:p>
                      <a:pPr algn="ctr"/>
                      <a:r>
                        <a:rPr lang="en-NZ" sz="1000" dirty="0"/>
                        <a:t>01/04/2020</a:t>
                      </a:r>
                    </a:p>
                    <a:p>
                      <a:pPr algn="ctr"/>
                      <a:r>
                        <a:rPr lang="en-NZ" sz="1000" dirty="0"/>
                        <a:t>01/04/2020</a:t>
                      </a:r>
                    </a:p>
                    <a:p>
                      <a:pPr algn="ctr"/>
                      <a:r>
                        <a:rPr lang="en-NZ" sz="1000" dirty="0"/>
                        <a:t>01/04/2020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i="0" dirty="0">
                          <a:solidFill>
                            <a:srgbClr val="00664D"/>
                          </a:solidFill>
                          <a:hlinkClick r:id="rId2" action="ppaction://hlinksldjump"/>
                        </a:rPr>
                        <a:t>Link to slide</a:t>
                      </a:r>
                      <a:endParaRPr lang="en-NZ" sz="1000" i="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6"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8"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6"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1" action="ppaction://hlinksldjump"/>
                        </a:rPr>
                        <a:t>Link to slide</a:t>
                      </a: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2" action="ppaction://hlinksldjump"/>
                        </a:rPr>
                        <a:t>Link to slide</a:t>
                      </a:r>
                      <a:endParaRPr lang="en-NZ" sz="1000" dirty="0">
                        <a:solidFill>
                          <a:srgbClr val="00664D"/>
                        </a:solidFill>
                      </a:endParaRPr>
                    </a:p>
                  </a:txBody>
                  <a:tcPr/>
                </a:tc>
                <a:extLst>
                  <a:ext uri="{0D108BD9-81ED-4DB2-BD59-A6C34878D82A}">
                    <a16:rowId xmlns:a16="http://schemas.microsoft.com/office/drawing/2014/main" val="768842575"/>
                  </a:ext>
                </a:extLst>
              </a:tr>
            </a:tbl>
          </a:graphicData>
        </a:graphic>
      </p:graphicFrame>
    </p:spTree>
    <p:extLst>
      <p:ext uri="{BB962C8B-B14F-4D97-AF65-F5344CB8AC3E}">
        <p14:creationId xmlns:p14="http://schemas.microsoft.com/office/powerpoint/2010/main" val="1407925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1B90-DB8A-4A2E-8DE5-B3F38120AEB4}"/>
              </a:ext>
            </a:extLst>
          </p:cNvPr>
          <p:cNvSpPr>
            <a:spLocks noGrp="1"/>
          </p:cNvSpPr>
          <p:nvPr>
            <p:ph type="title"/>
          </p:nvPr>
        </p:nvSpPr>
        <p:spPr/>
        <p:txBody>
          <a:bodyPr/>
          <a:lstStyle/>
          <a:p>
            <a:r>
              <a:rPr lang="en-NZ"/>
              <a:t>Use of Money Interest Remission</a:t>
            </a:r>
          </a:p>
        </p:txBody>
      </p:sp>
      <p:sp>
        <p:nvSpPr>
          <p:cNvPr id="3" name="Text Placeholder 2">
            <a:extLst>
              <a:ext uri="{FF2B5EF4-FFF2-40B4-BE49-F238E27FC236}">
                <a16:creationId xmlns:a16="http://schemas.microsoft.com/office/drawing/2014/main" id="{D0BDA98F-37D2-43AA-874D-87655D270413}"/>
              </a:ext>
            </a:extLst>
          </p:cNvPr>
          <p:cNvSpPr>
            <a:spLocks noGrp="1"/>
          </p:cNvSpPr>
          <p:nvPr>
            <p:ph type="body" idx="1"/>
          </p:nvPr>
        </p:nvSpPr>
        <p:spPr/>
        <p:txBody>
          <a:bodyPr/>
          <a:lstStyle/>
          <a:p>
            <a:r>
              <a:rPr lang="en-NZ" dirty="0"/>
              <a:t>Inland Revenue can remit interest on late payment if the customers ability to make payment was significantly adversely affected by the COVID-19 outbreak</a:t>
            </a:r>
          </a:p>
          <a:p>
            <a:endParaRPr lang="en-NZ" dirty="0"/>
          </a:p>
          <a:p>
            <a:pPr lvl="1"/>
            <a:r>
              <a:rPr lang="en-NZ" dirty="0"/>
              <a:t>Effective for payments due on or after 14 February 2020</a:t>
            </a:r>
          </a:p>
        </p:txBody>
      </p:sp>
    </p:spTree>
    <p:extLst>
      <p:ext uri="{BB962C8B-B14F-4D97-AF65-F5344CB8AC3E}">
        <p14:creationId xmlns:p14="http://schemas.microsoft.com/office/powerpoint/2010/main" val="3246036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706A-CCD2-4B0F-88E1-4983CFB26A70}"/>
              </a:ext>
            </a:extLst>
          </p:cNvPr>
          <p:cNvSpPr>
            <a:spLocks noGrp="1"/>
          </p:cNvSpPr>
          <p:nvPr>
            <p:ph type="title"/>
          </p:nvPr>
        </p:nvSpPr>
        <p:spPr/>
        <p:txBody>
          <a:bodyPr/>
          <a:lstStyle/>
          <a:p>
            <a:r>
              <a:rPr lang="en-NZ"/>
              <a:t>Use-of-money interest remission</a:t>
            </a:r>
          </a:p>
        </p:txBody>
      </p:sp>
      <p:sp>
        <p:nvSpPr>
          <p:cNvPr id="3" name="Content Placeholder 2">
            <a:extLst>
              <a:ext uri="{FF2B5EF4-FFF2-40B4-BE49-F238E27FC236}">
                <a16:creationId xmlns:a16="http://schemas.microsoft.com/office/drawing/2014/main" id="{B3B778D3-3F83-4FA6-8DEB-F9C8D10D4286}"/>
              </a:ext>
            </a:extLst>
          </p:cNvPr>
          <p:cNvSpPr>
            <a:spLocks noGrp="1"/>
          </p:cNvSpPr>
          <p:nvPr>
            <p:ph idx="1"/>
          </p:nvPr>
        </p:nvSpPr>
        <p:spPr/>
        <p:txBody>
          <a:bodyPr/>
          <a:lstStyle/>
          <a:p>
            <a:r>
              <a:rPr lang="en-NZ"/>
              <a:t>The Commissioner already has a number of financial relief and remission provisions of the Tax Administration Act 1994 (TAA). The Government has also introduced a new section 183ABAB into the TAA 1994 giving the Commissioner the ability to remit use of money interest (UOMI) charged if the taxpayer’s ability to pay tax on time has been significantly adversely affected by the COVID-19 outbreak. </a:t>
            </a:r>
          </a:p>
          <a:p>
            <a:r>
              <a:rPr lang="en-NZ"/>
              <a:t>This new provision would include both when a taxpayer is physically unable to make a tax payment on time and also when a taxpayer is financially unable to make a tax payment on time because of the economic effects of the COVID-19 outbreak. That relief is available once the core tax has been paid in full. This discretion applies to tax payments due on or after 14 February 2020. The Commissioner’s ability to remit interest under s 183ABAB will apply until 25 March 2022. </a:t>
            </a:r>
          </a:p>
          <a:p>
            <a:r>
              <a:rPr lang="en-NZ"/>
              <a:t>Find out more on our website: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Use of Money Interest</a:t>
            </a:r>
            <a:endParaRPr lang="en-NZ">
              <a:solidFill>
                <a:schemeClr val="accent1">
                  <a:lumMod val="50000"/>
                </a:schemeClr>
              </a:solidFill>
            </a:endParaRPr>
          </a:p>
          <a:p>
            <a:endParaRPr lang="en-NZ"/>
          </a:p>
        </p:txBody>
      </p:sp>
      <p:sp>
        <p:nvSpPr>
          <p:cNvPr id="6" name="Text Placeholder 5">
            <a:extLst>
              <a:ext uri="{FF2B5EF4-FFF2-40B4-BE49-F238E27FC236}">
                <a16:creationId xmlns:a16="http://schemas.microsoft.com/office/drawing/2014/main" id="{EE292958-D1CC-4605-BAB1-D6E3678657A8}"/>
              </a:ext>
            </a:extLst>
          </p:cNvPr>
          <p:cNvSpPr>
            <a:spLocks noGrp="1"/>
          </p:cNvSpPr>
          <p:nvPr>
            <p:ph type="body" sz="quarter" idx="10"/>
          </p:nvPr>
        </p:nvSpPr>
        <p:spPr/>
        <p:txBody>
          <a:bodyPr/>
          <a:lstStyle/>
          <a:p>
            <a:r>
              <a:rPr lang="en-NZ"/>
              <a:t>Published: 07/04/2020</a:t>
            </a:r>
          </a:p>
        </p:txBody>
      </p:sp>
      <p:sp>
        <p:nvSpPr>
          <p:cNvPr id="8" name="Text Placeholder 7">
            <a:extLst>
              <a:ext uri="{FF2B5EF4-FFF2-40B4-BE49-F238E27FC236}">
                <a16:creationId xmlns:a16="http://schemas.microsoft.com/office/drawing/2014/main" id="{71B3AFD1-490E-4252-98C1-57571327726E}"/>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1205540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F324-9A88-49CD-B281-ABC889770E09}"/>
              </a:ext>
            </a:extLst>
          </p:cNvPr>
          <p:cNvSpPr>
            <a:spLocks noGrp="1"/>
          </p:cNvSpPr>
          <p:nvPr>
            <p:ph type="title"/>
          </p:nvPr>
        </p:nvSpPr>
        <p:spPr/>
        <p:txBody>
          <a:bodyPr/>
          <a:lstStyle/>
          <a:p>
            <a:r>
              <a:rPr lang="en-NZ"/>
              <a:t>UOMI remission: Eligibility</a:t>
            </a:r>
          </a:p>
        </p:txBody>
      </p:sp>
      <p:sp>
        <p:nvSpPr>
          <p:cNvPr id="3" name="Content Placeholder 2">
            <a:extLst>
              <a:ext uri="{FF2B5EF4-FFF2-40B4-BE49-F238E27FC236}">
                <a16:creationId xmlns:a16="http://schemas.microsoft.com/office/drawing/2014/main" id="{9DFAFE70-C28C-437F-92B6-B2AC49A77AD3}"/>
              </a:ext>
            </a:extLst>
          </p:cNvPr>
          <p:cNvSpPr>
            <a:spLocks noGrp="1"/>
          </p:cNvSpPr>
          <p:nvPr>
            <p:ph idx="1"/>
          </p:nvPr>
        </p:nvSpPr>
        <p:spPr/>
        <p:txBody>
          <a:bodyPr/>
          <a:lstStyle/>
          <a:p>
            <a:r>
              <a:rPr lang="en-NZ"/>
              <a:t>To be eligible for remittance of penalties and UOMI, customers must meet the following criteria: </a:t>
            </a:r>
          </a:p>
          <a:p>
            <a:pPr lvl="1"/>
            <a:r>
              <a:rPr lang="en-NZ"/>
              <a:t>They have tax that is due on or after 14 February 2020 </a:t>
            </a:r>
          </a:p>
          <a:p>
            <a:pPr lvl="1"/>
            <a:r>
              <a:rPr lang="en-NZ"/>
              <a:t>Their ability to pay by the due date, either physically or financially, has been significantly affected by COVID-19 </a:t>
            </a:r>
          </a:p>
          <a:p>
            <a:pPr lvl="1"/>
            <a:r>
              <a:rPr lang="en-NZ"/>
              <a:t>They will be expected to contact the Commissioner as soon as practicable to request relief and will also be required to pay the outstanding tax as soon as practicable </a:t>
            </a:r>
          </a:p>
          <a:p>
            <a:r>
              <a:rPr lang="en-NZ"/>
              <a:t>It is the Commissioner’s view that a customer has been significantly adversely affected by COVID-19 financially where their income or revenue has reduced as a consequence of COVID-19 and, as a result of that reduction in income or revenue, is unable to pay their taxes in full and on time. </a:t>
            </a:r>
          </a:p>
        </p:txBody>
      </p:sp>
      <p:sp>
        <p:nvSpPr>
          <p:cNvPr id="6" name="Text Placeholder 5">
            <a:extLst>
              <a:ext uri="{FF2B5EF4-FFF2-40B4-BE49-F238E27FC236}">
                <a16:creationId xmlns:a16="http://schemas.microsoft.com/office/drawing/2014/main" id="{337744E1-2621-423B-822E-E797782C2D0F}"/>
              </a:ext>
            </a:extLst>
          </p:cNvPr>
          <p:cNvSpPr>
            <a:spLocks noGrp="1"/>
          </p:cNvSpPr>
          <p:nvPr>
            <p:ph type="body" sz="quarter" idx="10"/>
          </p:nvPr>
        </p:nvSpPr>
        <p:spPr/>
        <p:txBody>
          <a:bodyPr/>
          <a:lstStyle/>
          <a:p>
            <a:r>
              <a:rPr lang="en-NZ"/>
              <a:t>Published: 07/04/2020</a:t>
            </a:r>
          </a:p>
        </p:txBody>
      </p:sp>
      <p:sp>
        <p:nvSpPr>
          <p:cNvPr id="8" name="Text Placeholder 7">
            <a:extLst>
              <a:ext uri="{FF2B5EF4-FFF2-40B4-BE49-F238E27FC236}">
                <a16:creationId xmlns:a16="http://schemas.microsoft.com/office/drawing/2014/main" id="{81D135FC-5406-4D9A-BC97-EC062EE83FEA}"/>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4108811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F039-7668-425D-9D3A-051AF8F25A20}"/>
              </a:ext>
            </a:extLst>
          </p:cNvPr>
          <p:cNvSpPr>
            <a:spLocks noGrp="1"/>
          </p:cNvSpPr>
          <p:nvPr>
            <p:ph type="title"/>
          </p:nvPr>
        </p:nvSpPr>
        <p:spPr/>
        <p:txBody>
          <a:bodyPr/>
          <a:lstStyle/>
          <a:p>
            <a:r>
              <a:rPr lang="en-NZ"/>
              <a:t>UOMI remission: Apply “as soon as practicable”</a:t>
            </a:r>
          </a:p>
        </p:txBody>
      </p:sp>
      <p:sp>
        <p:nvSpPr>
          <p:cNvPr id="3" name="Content Placeholder 2">
            <a:extLst>
              <a:ext uri="{FF2B5EF4-FFF2-40B4-BE49-F238E27FC236}">
                <a16:creationId xmlns:a16="http://schemas.microsoft.com/office/drawing/2014/main" id="{FB1B10A5-713D-4EE3-AD55-1C6635C48CDF}"/>
              </a:ext>
            </a:extLst>
          </p:cNvPr>
          <p:cNvSpPr>
            <a:spLocks noGrp="1"/>
          </p:cNvSpPr>
          <p:nvPr>
            <p:ph idx="1"/>
          </p:nvPr>
        </p:nvSpPr>
        <p:spPr/>
        <p:txBody>
          <a:bodyPr/>
          <a:lstStyle/>
          <a:p>
            <a:r>
              <a:rPr lang="en-NZ" dirty="0"/>
              <a:t>“As soon as practicable” will be determined on the facts of each case. </a:t>
            </a:r>
          </a:p>
          <a:p>
            <a:r>
              <a:rPr lang="en-NZ" dirty="0"/>
              <a:t>Inland Revenue considers the term means that so long as the taxpayer applies for the relief at the earliest opportunity and agrees to an arrangement that will see the outstanding tax paid at the earliest opportunity, or will be paid over the most reasonable period given the taxpayer’s specific circumstances, the test will be met. </a:t>
            </a:r>
          </a:p>
          <a:p>
            <a:r>
              <a:rPr lang="en-NZ" dirty="0"/>
              <a:t>Those customers who require further assistance at a later date, such as having to renegotiate the terms of an arrangement, should contact Inland Revenue at the earliest opportunity after determining they will have difficulty in paying the tax as agreed. So long as the taxpayer completes an arrangement (which may have been amended at the taxpayer’s request during the period of the arrangement), the Commissioner will accept that by entering into and completing that arrangement, the test for “as soon as practicable” in respect of paying the tax will be met. </a:t>
            </a:r>
          </a:p>
        </p:txBody>
      </p:sp>
      <p:sp>
        <p:nvSpPr>
          <p:cNvPr id="4" name="Text Placeholder 3">
            <a:extLst>
              <a:ext uri="{FF2B5EF4-FFF2-40B4-BE49-F238E27FC236}">
                <a16:creationId xmlns:a16="http://schemas.microsoft.com/office/drawing/2014/main" id="{582217B2-5977-4C45-A9F5-DC4E6A74C761}"/>
              </a:ext>
            </a:extLst>
          </p:cNvPr>
          <p:cNvSpPr>
            <a:spLocks noGrp="1"/>
          </p:cNvSpPr>
          <p:nvPr>
            <p:ph type="body" sz="quarter" idx="10"/>
          </p:nvPr>
        </p:nvSpPr>
        <p:spPr/>
        <p:txBody>
          <a:bodyPr/>
          <a:lstStyle/>
          <a:p>
            <a:r>
              <a:rPr lang="en-NZ"/>
              <a:t>Published: 07/04/2020</a:t>
            </a:r>
          </a:p>
        </p:txBody>
      </p:sp>
      <p:sp>
        <p:nvSpPr>
          <p:cNvPr id="9" name="Text Placeholder 8">
            <a:extLst>
              <a:ext uri="{FF2B5EF4-FFF2-40B4-BE49-F238E27FC236}">
                <a16:creationId xmlns:a16="http://schemas.microsoft.com/office/drawing/2014/main" id="{959C52C9-E0E0-4638-BE30-194AF6EF3626}"/>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5964844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1F7C-E740-4DF9-9B6D-9CDC9A17784B}"/>
              </a:ext>
            </a:extLst>
          </p:cNvPr>
          <p:cNvSpPr>
            <a:spLocks noGrp="1"/>
          </p:cNvSpPr>
          <p:nvPr>
            <p:ph type="title"/>
          </p:nvPr>
        </p:nvSpPr>
        <p:spPr/>
        <p:txBody>
          <a:bodyPr/>
          <a:lstStyle/>
          <a:p>
            <a:r>
              <a:rPr lang="en-NZ"/>
              <a:t>UOMI remission: Information required</a:t>
            </a:r>
          </a:p>
        </p:txBody>
      </p:sp>
      <p:sp>
        <p:nvSpPr>
          <p:cNvPr id="3" name="Content Placeholder 2">
            <a:extLst>
              <a:ext uri="{FF2B5EF4-FFF2-40B4-BE49-F238E27FC236}">
                <a16:creationId xmlns:a16="http://schemas.microsoft.com/office/drawing/2014/main" id="{EF63DD40-5F8A-46DC-B079-B97E16B92F9D}"/>
              </a:ext>
            </a:extLst>
          </p:cNvPr>
          <p:cNvSpPr>
            <a:spLocks noGrp="1"/>
          </p:cNvSpPr>
          <p:nvPr>
            <p:ph idx="1"/>
          </p:nvPr>
        </p:nvSpPr>
        <p:spPr/>
        <p:txBody>
          <a:bodyPr/>
          <a:lstStyle/>
          <a:p>
            <a:r>
              <a:rPr lang="en-NZ" dirty="0"/>
              <a:t>Inland Revenue will be trying to minimise the information we would ask to be provided during these unusual times. By continuing to file GST and other returns we will have a lot of the information we would normally ask to be provided. However, customers should be able to provide, if asked:</a:t>
            </a:r>
          </a:p>
          <a:p>
            <a:pPr lvl="1"/>
            <a:r>
              <a:rPr lang="en-NZ" dirty="0"/>
              <a:t>At least three months banks statements and credit card statement; </a:t>
            </a:r>
          </a:p>
          <a:p>
            <a:pPr lvl="1"/>
            <a:r>
              <a:rPr lang="en-NZ" dirty="0"/>
              <a:t>Any management accounting information; </a:t>
            </a:r>
          </a:p>
          <a:p>
            <a:pPr lvl="1"/>
            <a:r>
              <a:rPr lang="en-NZ" dirty="0"/>
              <a:t>A list of aged creditors and debtors. </a:t>
            </a:r>
          </a:p>
          <a:p>
            <a:r>
              <a:rPr lang="en-NZ" dirty="0"/>
              <a:t>We will not ask for that information in every case, but the information should be available if we do ask for it. For businesses, Inland Revenue will be looking to understand the taxpayer’s plan to sustain their business. We understand you might not be able to get all this information at this time given the COVID-19 lockdown. We will work with you based on what you know and are able to access at this time and will continue to do so as more information becomes available. </a:t>
            </a:r>
          </a:p>
        </p:txBody>
      </p:sp>
      <p:sp>
        <p:nvSpPr>
          <p:cNvPr id="4" name="Text Placeholder 3">
            <a:extLst>
              <a:ext uri="{FF2B5EF4-FFF2-40B4-BE49-F238E27FC236}">
                <a16:creationId xmlns:a16="http://schemas.microsoft.com/office/drawing/2014/main" id="{9F99A7E0-FDDE-4302-B1E1-39B624DA1E15}"/>
              </a:ext>
            </a:extLst>
          </p:cNvPr>
          <p:cNvSpPr>
            <a:spLocks noGrp="1"/>
          </p:cNvSpPr>
          <p:nvPr>
            <p:ph type="body" sz="quarter" idx="10"/>
          </p:nvPr>
        </p:nvSpPr>
        <p:spPr/>
        <p:txBody>
          <a:bodyPr/>
          <a:lstStyle/>
          <a:p>
            <a:r>
              <a:rPr lang="en-NZ"/>
              <a:t>Published: 07/04/2020</a:t>
            </a:r>
          </a:p>
        </p:txBody>
      </p:sp>
      <p:sp>
        <p:nvSpPr>
          <p:cNvPr id="9" name="Text Placeholder 8">
            <a:extLst>
              <a:ext uri="{FF2B5EF4-FFF2-40B4-BE49-F238E27FC236}">
                <a16:creationId xmlns:a16="http://schemas.microsoft.com/office/drawing/2014/main" id="{85D0915F-DAA0-4148-B625-7F7F5655069A}"/>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178874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E3014-7742-42E6-8B24-6A60F1BADFC2}"/>
              </a:ext>
            </a:extLst>
          </p:cNvPr>
          <p:cNvSpPr>
            <a:spLocks noGrp="1"/>
          </p:cNvSpPr>
          <p:nvPr>
            <p:ph type="title"/>
          </p:nvPr>
        </p:nvSpPr>
        <p:spPr/>
        <p:txBody>
          <a:bodyPr/>
          <a:lstStyle/>
          <a:p>
            <a:r>
              <a:rPr lang="en-NZ"/>
              <a:t>UOMI remission: New debt &amp; Pre-existing debt</a:t>
            </a:r>
          </a:p>
        </p:txBody>
      </p:sp>
      <p:sp>
        <p:nvSpPr>
          <p:cNvPr id="3" name="Content Placeholder 2">
            <a:extLst>
              <a:ext uri="{FF2B5EF4-FFF2-40B4-BE49-F238E27FC236}">
                <a16:creationId xmlns:a16="http://schemas.microsoft.com/office/drawing/2014/main" id="{EBE6D652-4BFC-4ECD-AD93-E00D81C561A1}"/>
              </a:ext>
            </a:extLst>
          </p:cNvPr>
          <p:cNvSpPr>
            <a:spLocks noGrp="1"/>
          </p:cNvSpPr>
          <p:nvPr>
            <p:ph idx="1"/>
          </p:nvPr>
        </p:nvSpPr>
        <p:spPr/>
        <p:txBody>
          <a:bodyPr/>
          <a:lstStyle/>
          <a:p>
            <a:r>
              <a:rPr lang="en-NZ"/>
              <a:t>For new tax debt Inland Revenue will consider:</a:t>
            </a:r>
          </a:p>
          <a:p>
            <a:pPr lvl="1"/>
            <a:r>
              <a:rPr lang="en-NZ"/>
              <a:t>Instalment arrangements</a:t>
            </a:r>
          </a:p>
          <a:p>
            <a:pPr lvl="1"/>
            <a:r>
              <a:rPr lang="en-NZ"/>
              <a:t>Instalment arrangements with a  deferred payment start date </a:t>
            </a:r>
          </a:p>
          <a:p>
            <a:pPr lvl="1"/>
            <a:r>
              <a:rPr lang="en-NZ"/>
              <a:t>Partial write-off due to serious hardship &amp; payment of the remaining tax by instalment or lump sum </a:t>
            </a:r>
          </a:p>
          <a:p>
            <a:pPr lvl="1"/>
            <a:r>
              <a:rPr lang="en-NZ"/>
              <a:t>Partial payment and write-off of the balance under maximising recovery of outstanding tax </a:t>
            </a:r>
          </a:p>
          <a:p>
            <a:pPr lvl="1"/>
            <a:r>
              <a:rPr lang="en-NZ"/>
              <a:t>Write-off due to serious hardship </a:t>
            </a:r>
          </a:p>
          <a:p>
            <a:r>
              <a:rPr lang="en-NZ"/>
              <a:t>Pre-existing debt prior to COVID-19</a:t>
            </a:r>
          </a:p>
          <a:p>
            <a:pPr lvl="1"/>
            <a:r>
              <a:rPr lang="en-NZ"/>
              <a:t>Customers whose debt is also subject to an arrangement but consider they may not be continue with the current terms due to being significantly affected by COVID-19 can ask to renegotiate the instalment arrangement. Any of the above options may be appropriate and each case will be considered on its own facts. Customers are encouraged to contact Inland Revenue as soon as they believe they will have difficulty in meeting their current arrangement. </a:t>
            </a:r>
          </a:p>
          <a:p>
            <a:pPr lvl="1"/>
            <a:r>
              <a:rPr lang="en-NZ"/>
              <a:t>Customers who do not have their debt under an arrangement, should contact Inland Revenue as soon as possible to discuss what options may best suit their circumstances</a:t>
            </a:r>
          </a:p>
        </p:txBody>
      </p:sp>
      <p:sp>
        <p:nvSpPr>
          <p:cNvPr id="4" name="Text Placeholder 3">
            <a:extLst>
              <a:ext uri="{FF2B5EF4-FFF2-40B4-BE49-F238E27FC236}">
                <a16:creationId xmlns:a16="http://schemas.microsoft.com/office/drawing/2014/main" id="{6DB1B730-A69E-46BB-B6D6-E3722ADC85B8}"/>
              </a:ext>
            </a:extLst>
          </p:cNvPr>
          <p:cNvSpPr>
            <a:spLocks noGrp="1"/>
          </p:cNvSpPr>
          <p:nvPr>
            <p:ph type="body" sz="quarter" idx="10"/>
          </p:nvPr>
        </p:nvSpPr>
        <p:spPr/>
        <p:txBody>
          <a:bodyPr/>
          <a:lstStyle/>
          <a:p>
            <a:r>
              <a:rPr lang="en-NZ"/>
              <a:t>Published: 07/04/2020</a:t>
            </a:r>
          </a:p>
        </p:txBody>
      </p:sp>
      <p:sp>
        <p:nvSpPr>
          <p:cNvPr id="8" name="Text Placeholder 7">
            <a:extLst>
              <a:ext uri="{FF2B5EF4-FFF2-40B4-BE49-F238E27FC236}">
                <a16:creationId xmlns:a16="http://schemas.microsoft.com/office/drawing/2014/main" id="{F4625F0D-7B3C-4446-90BA-4027CF1A62B2}"/>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2761905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E3014-7742-42E6-8B24-6A60F1BADFC2}"/>
              </a:ext>
            </a:extLst>
          </p:cNvPr>
          <p:cNvSpPr>
            <a:spLocks noGrp="1"/>
          </p:cNvSpPr>
          <p:nvPr>
            <p:ph type="title"/>
          </p:nvPr>
        </p:nvSpPr>
        <p:spPr/>
        <p:txBody>
          <a:bodyPr/>
          <a:lstStyle/>
          <a:p>
            <a:r>
              <a:rPr lang="en-NZ"/>
              <a:t>UOMI remission: Filing of returns</a:t>
            </a:r>
          </a:p>
        </p:txBody>
      </p:sp>
      <p:sp>
        <p:nvSpPr>
          <p:cNvPr id="3" name="Content Placeholder 2">
            <a:extLst>
              <a:ext uri="{FF2B5EF4-FFF2-40B4-BE49-F238E27FC236}">
                <a16:creationId xmlns:a16="http://schemas.microsoft.com/office/drawing/2014/main" id="{EBE6D652-4BFC-4ECD-AD93-E00D81C561A1}"/>
              </a:ext>
            </a:extLst>
          </p:cNvPr>
          <p:cNvSpPr>
            <a:spLocks noGrp="1"/>
          </p:cNvSpPr>
          <p:nvPr>
            <p:ph idx="1"/>
          </p:nvPr>
        </p:nvSpPr>
        <p:spPr/>
        <p:txBody>
          <a:bodyPr/>
          <a:lstStyle/>
          <a:p>
            <a:r>
              <a:rPr lang="en-NZ" dirty="0"/>
              <a:t>Inland Revenue accepts that customers will have difficulty paying all their taxes in full and on time. However, it is important that they continue to file their returns on time. </a:t>
            </a:r>
          </a:p>
          <a:p>
            <a:r>
              <a:rPr lang="en-NZ" dirty="0"/>
              <a:t>The information in those returns will allow us to have a more complete picture of a customer’s financial position when considering the various options for relief, so may reduce the amount of information we would require to consider whether or not to agree to the request for relief, and the extent of that relief. </a:t>
            </a:r>
          </a:p>
          <a:p>
            <a:r>
              <a:rPr lang="en-NZ" dirty="0"/>
              <a:t>In addition, the information in those returns provides important information to the government – at the present time to be able to monitor the effects of COVID-19 on New Zealand’s economy.</a:t>
            </a:r>
          </a:p>
        </p:txBody>
      </p:sp>
      <p:sp>
        <p:nvSpPr>
          <p:cNvPr id="4" name="Text Placeholder 3">
            <a:extLst>
              <a:ext uri="{FF2B5EF4-FFF2-40B4-BE49-F238E27FC236}">
                <a16:creationId xmlns:a16="http://schemas.microsoft.com/office/drawing/2014/main" id="{6DB1B730-A69E-46BB-B6D6-E3722ADC85B8}"/>
              </a:ext>
            </a:extLst>
          </p:cNvPr>
          <p:cNvSpPr>
            <a:spLocks noGrp="1"/>
          </p:cNvSpPr>
          <p:nvPr>
            <p:ph type="body" sz="quarter" idx="10"/>
          </p:nvPr>
        </p:nvSpPr>
        <p:spPr/>
        <p:txBody>
          <a:bodyPr/>
          <a:lstStyle/>
          <a:p>
            <a:r>
              <a:rPr lang="en-NZ"/>
              <a:t>Published: 07/04/2020</a:t>
            </a:r>
          </a:p>
        </p:txBody>
      </p:sp>
      <p:sp>
        <p:nvSpPr>
          <p:cNvPr id="8" name="Text Placeholder 7">
            <a:extLst>
              <a:ext uri="{FF2B5EF4-FFF2-40B4-BE49-F238E27FC236}">
                <a16:creationId xmlns:a16="http://schemas.microsoft.com/office/drawing/2014/main" id="{0D0BB058-AA63-466F-BEA2-C9AD297D326D}"/>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1336957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E78F-5817-4A56-B88F-C9C03B4B7864}"/>
              </a:ext>
            </a:extLst>
          </p:cNvPr>
          <p:cNvSpPr>
            <a:spLocks noGrp="1"/>
          </p:cNvSpPr>
          <p:nvPr>
            <p:ph type="title"/>
          </p:nvPr>
        </p:nvSpPr>
        <p:spPr/>
        <p:txBody>
          <a:bodyPr/>
          <a:lstStyle/>
          <a:p>
            <a:r>
              <a:rPr lang="en-NZ"/>
              <a:t>UOMI remission: Common questions</a:t>
            </a:r>
          </a:p>
        </p:txBody>
      </p:sp>
      <p:sp>
        <p:nvSpPr>
          <p:cNvPr id="3" name="Content Placeholder 2">
            <a:extLst>
              <a:ext uri="{FF2B5EF4-FFF2-40B4-BE49-F238E27FC236}">
                <a16:creationId xmlns:a16="http://schemas.microsoft.com/office/drawing/2014/main" id="{333147D5-61CF-4C5B-88B8-D3A6A2044DF0}"/>
              </a:ext>
            </a:extLst>
          </p:cNvPr>
          <p:cNvSpPr>
            <a:spLocks noGrp="1"/>
          </p:cNvSpPr>
          <p:nvPr>
            <p:ph idx="1"/>
          </p:nvPr>
        </p:nvSpPr>
        <p:spPr/>
        <p:txBody>
          <a:bodyPr/>
          <a:lstStyle/>
          <a:p>
            <a:r>
              <a:rPr lang="en-NZ" b="1"/>
              <a:t>How will allowing Inland Revenue to remit interest for late tax payments assist those affected by COVID-19?</a:t>
            </a:r>
          </a:p>
          <a:p>
            <a:pPr lvl="1"/>
            <a:r>
              <a:rPr lang="en-NZ"/>
              <a:t>For many taxpayers the impacts of COVID-19 may mean they are unable to pay their tax on time, either because of the financial impact of COVID-19 or because they are physically unable to make the payment. Allowing Inland Revenue to remit use of money interest ensures that these taxpayers are only required to pay their core tax debt and do not also need to worry about interest.</a:t>
            </a:r>
          </a:p>
          <a:p>
            <a:r>
              <a:rPr lang="en-NZ" b="1"/>
              <a:t>Can’t Inland Revenue already remit use of money interest in certain situations?</a:t>
            </a:r>
          </a:p>
          <a:p>
            <a:pPr lvl="1"/>
            <a:r>
              <a:rPr lang="en-NZ"/>
              <a:t>Yes. However, the existing remission rules only applied in specific situations or events, , typically due to a natural disaster. These pre-existing rules are not fit for purpose to respond to the nature of the economic shock of COVID-19 where a taxpayer may be financially unable to pay their tax on time.</a:t>
            </a:r>
          </a:p>
          <a:p>
            <a:r>
              <a:rPr lang="en-NZ" b="1"/>
              <a:t>Will taxpayers still be required to pay their core tax debt?</a:t>
            </a:r>
          </a:p>
          <a:p>
            <a:pPr lvl="1"/>
            <a:r>
              <a:rPr lang="en-NZ"/>
              <a:t>Yes. While interest can be remitted the core tax debt must still be paid. Paying tax is an important way New Zealanders can contribute to the fight against COVID-19.</a:t>
            </a:r>
          </a:p>
          <a:p>
            <a:endParaRPr lang="en-NZ"/>
          </a:p>
        </p:txBody>
      </p:sp>
      <p:sp>
        <p:nvSpPr>
          <p:cNvPr id="6" name="Text Placeholder 5">
            <a:extLst>
              <a:ext uri="{FF2B5EF4-FFF2-40B4-BE49-F238E27FC236}">
                <a16:creationId xmlns:a16="http://schemas.microsoft.com/office/drawing/2014/main" id="{DB9A3338-A29E-49FB-8C2F-F6FBAF32B8A1}"/>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E96B0096-3F96-4B09-BF03-DCB1A4186421}"/>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4030423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r>
              <a:rPr lang="en-NZ" dirty="0"/>
              <a:t>UOMI remission: Provisional taxpayers</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For provisional taxpayers, a number of different factual situations can apply which determine whether section 183ABAB can provide relief for UOMI.  These factors include:</a:t>
            </a:r>
          </a:p>
          <a:p>
            <a:pPr lvl="1"/>
            <a:r>
              <a:rPr lang="en-NZ" dirty="0"/>
              <a:t> The due date by which the tax was due to be paid (it must be on or after 14 February 2020);</a:t>
            </a:r>
          </a:p>
          <a:p>
            <a:pPr lvl="1"/>
            <a:r>
              <a:rPr lang="en-NZ" dirty="0"/>
              <a:t>The balance date (this determines the due dates for provisional tax and terminal tax);</a:t>
            </a:r>
          </a:p>
          <a:p>
            <a:pPr lvl="1"/>
            <a:r>
              <a:rPr lang="en-NZ" dirty="0"/>
              <a:t>The provisional tax method chosen or applied for the tax year (this determines the date UOMI will be charged from);</a:t>
            </a:r>
          </a:p>
          <a:p>
            <a:pPr lvl="1"/>
            <a:r>
              <a:rPr lang="en-NZ" dirty="0"/>
              <a:t>When payments were made and how they were applied to amounts owing in the income tax account.</a:t>
            </a:r>
          </a:p>
          <a:p>
            <a:r>
              <a:rPr lang="en-NZ" dirty="0"/>
              <a:t>The following scenarios are intended to provide guidance for the most common situations that Inland Revenue has identified.  </a:t>
            </a:r>
          </a:p>
          <a:p>
            <a:r>
              <a:rPr lang="en-NZ" dirty="0"/>
              <a:t>The scenarios have been drafted based on current law and may change as a result of the </a:t>
            </a:r>
            <a:r>
              <a:rPr lang="en-NZ" dirty="0">
                <a:hlinkClick r:id="rId2" action="ppaction://hlinksldjump"/>
              </a:rPr>
              <a:t>additional legislation changes proposed on 15</a:t>
            </a:r>
            <a:r>
              <a:rPr lang="en-NZ" baseline="30000" dirty="0">
                <a:hlinkClick r:id="rId2" action="ppaction://hlinksldjump"/>
              </a:rPr>
              <a:t>th</a:t>
            </a:r>
            <a:r>
              <a:rPr lang="en-NZ" dirty="0">
                <a:hlinkClick r:id="rId2" action="ppaction://hlinksldjump"/>
              </a:rPr>
              <a:t> April 2020</a:t>
            </a:r>
            <a:r>
              <a:rPr lang="en-NZ" dirty="0"/>
              <a:t>.</a:t>
            </a:r>
          </a:p>
          <a:p>
            <a:endParaRPr lang="en-NZ"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spTree>
    <p:extLst>
      <p:ext uri="{BB962C8B-B14F-4D97-AF65-F5344CB8AC3E}">
        <p14:creationId xmlns:p14="http://schemas.microsoft.com/office/powerpoint/2010/main" val="772287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r>
              <a:rPr lang="en-NZ" dirty="0"/>
              <a:t>UOMI remission: Provisional taxpayers</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The principles in respect of how section 183ABAB will be applied apply equally to provisional tax and terminal tax obligations for the 2020 and 2021 tax years.</a:t>
            </a:r>
          </a:p>
          <a:p>
            <a:pPr lvl="1"/>
            <a:r>
              <a:rPr lang="en-NZ" dirty="0"/>
              <a:t>Scenarios 1 and 2 explain how section 183ABAB applies to provisional tax instalments.  </a:t>
            </a:r>
          </a:p>
          <a:p>
            <a:pPr lvl="1"/>
            <a:r>
              <a:rPr lang="en-NZ" dirty="0"/>
              <a:t>Scenarios 3 to 8 explain how section 183ABAB applies to UOMI charged on terminal tax and how this is impacted by the method used to calculate provisional tax.</a:t>
            </a:r>
          </a:p>
          <a:p>
            <a:r>
              <a:rPr lang="en-NZ" dirty="0"/>
              <a:t>Information is also provided in respect of provisional tax and UOMI which may be useful in considering provisional tax payment methods and UOMI consequences.</a:t>
            </a:r>
          </a:p>
          <a:p>
            <a:endParaRPr lang="en-NZ" dirty="0"/>
          </a:p>
          <a:p>
            <a:r>
              <a:rPr lang="en-NZ" dirty="0"/>
              <a:t>Where further scenarios and other information are identified these will be added as and when they are identified.</a:t>
            </a:r>
          </a:p>
          <a:p>
            <a:endParaRPr lang="en-NZ"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spTree>
    <p:extLst>
      <p:ext uri="{BB962C8B-B14F-4D97-AF65-F5344CB8AC3E}">
        <p14:creationId xmlns:p14="http://schemas.microsoft.com/office/powerpoint/2010/main" val="57529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15</a:t>
            </a:r>
            <a:r>
              <a:rPr lang="en-NZ" baseline="30000" dirty="0"/>
              <a:t>th</a:t>
            </a:r>
            <a:r>
              <a:rPr lang="en-NZ" dirty="0"/>
              <a:t> April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3107356273"/>
              </p:ext>
            </p:extLst>
          </p:nvPr>
        </p:nvGraphicFramePr>
        <p:xfrm>
          <a:off x="133352" y="482600"/>
          <a:ext cx="11906248" cy="573024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a:t>Issue description</a:t>
                      </a:r>
                    </a:p>
                  </a:txBody>
                  <a:tcPr/>
                </a:tc>
                <a:tc>
                  <a:txBody>
                    <a:bodyPr/>
                    <a:lstStyle/>
                    <a:p>
                      <a:pPr algn="ctr"/>
                      <a:r>
                        <a:rPr lang="en-NZ" sz="120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endParaRPr lang="en-NZ" sz="1000" b="1" dirty="0"/>
                    </a:p>
                    <a:p>
                      <a:r>
                        <a:rPr lang="en-NZ" sz="1000" b="1" dirty="0"/>
                        <a:t>Supporting small and medium sized enterprises during the COVID—19 crisis</a:t>
                      </a:r>
                    </a:p>
                    <a:p>
                      <a:endParaRPr lang="en-NZ" sz="1000" b="1" dirty="0"/>
                    </a:p>
                  </a:txBody>
                  <a:tcPr/>
                </a:tc>
                <a:tc>
                  <a:txBody>
                    <a:bodyPr/>
                    <a:lstStyle/>
                    <a:p>
                      <a:pPr algn="ct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algn="ctr"/>
                      <a:r>
                        <a:rPr lang="en-NZ" sz="1000" dirty="0"/>
                        <a:t>15/04/2020</a:t>
                      </a:r>
                    </a:p>
                  </a:txBody>
                  <a:tcPr/>
                </a:tc>
                <a:tc>
                  <a:txBody>
                    <a:bodyPr/>
                    <a:lstStyle/>
                    <a:p>
                      <a:pPr algn="r"/>
                      <a:endParaRPr lang="en-NZ" sz="1000" dirty="0">
                        <a:solidFill>
                          <a:srgbClr val="00664D"/>
                        </a:solidFill>
                        <a:hlinkClick r:id="rId2"/>
                      </a:endParaRPr>
                    </a:p>
                    <a:p>
                      <a:pPr algn="r"/>
                      <a:r>
                        <a:rPr lang="en-NZ" sz="1000" dirty="0">
                          <a:solidFill>
                            <a:srgbClr val="00664D"/>
                          </a:solidFill>
                          <a:hlinkClick r:id="rId2"/>
                        </a:rPr>
                        <a:t>Factsheet</a:t>
                      </a:r>
                      <a:endParaRPr lang="en-NZ" sz="1000" dirty="0">
                        <a:solidFill>
                          <a:srgbClr val="00664D"/>
                        </a:solidFill>
                      </a:endParaRPr>
                    </a:p>
                    <a:p>
                      <a:pPr algn="r"/>
                      <a:r>
                        <a:rPr lang="en-NZ" sz="1000" dirty="0">
                          <a:solidFill>
                            <a:srgbClr val="00664D"/>
                          </a:solidFill>
                          <a:hlinkClick r:id="rId3"/>
                        </a:rPr>
                        <a:t>Announcement</a:t>
                      </a:r>
                      <a:endParaRPr lang="en-NZ" sz="1000" dirty="0">
                        <a:solidFill>
                          <a:srgbClr val="00664D"/>
                        </a:solidFill>
                      </a:endParaRPr>
                    </a:p>
                    <a:p>
                      <a:pPr algn="r"/>
                      <a:endParaRPr lang="en-NZ" sz="1000" dirty="0">
                        <a:solidFill>
                          <a:srgbClr val="00664D"/>
                        </a:solidFill>
                      </a:endParaRPr>
                    </a:p>
                  </a:txBody>
                  <a:tcPr/>
                </a:tc>
                <a:extLst>
                  <a:ext uri="{0D108BD9-81ED-4DB2-BD59-A6C34878D82A}">
                    <a16:rowId xmlns:a16="http://schemas.microsoft.com/office/drawing/2014/main" val="2236913951"/>
                  </a:ext>
                </a:extLst>
              </a:tr>
              <a:tr h="216000">
                <a:tc>
                  <a:txBody>
                    <a:bodyPr/>
                    <a:lstStyle/>
                    <a:p>
                      <a:endParaRPr lang="en-NZ" sz="1000" b="1" dirty="0"/>
                    </a:p>
                    <a:p>
                      <a:r>
                        <a:rPr lang="en-NZ" sz="1000" b="1" dirty="0"/>
                        <a:t>Greater flexibility in respect of statutory tax deadlines</a:t>
                      </a:r>
                    </a:p>
                    <a:p>
                      <a:pPr lvl="1"/>
                      <a:endParaRPr lang="en-NZ" sz="1000" b="0" dirty="0"/>
                    </a:p>
                    <a:p>
                      <a:pPr lvl="1"/>
                      <a:r>
                        <a:rPr lang="en-NZ" sz="1000" b="0" dirty="0"/>
                        <a:t>Overview</a:t>
                      </a:r>
                    </a:p>
                    <a:p>
                      <a:pPr lvl="1"/>
                      <a:endParaRPr lang="en-NZ" sz="1000" b="0" dirty="0"/>
                    </a:p>
                    <a:p>
                      <a:pPr lvl="1"/>
                      <a:r>
                        <a:rPr lang="en-NZ" sz="1000" b="0" dirty="0"/>
                        <a:t>COV 20/01: Election to be a Look Through Company (LTC)</a:t>
                      </a:r>
                    </a:p>
                    <a:p>
                      <a:pPr lvl="1"/>
                      <a:r>
                        <a:rPr lang="en-NZ" sz="1000" b="0" dirty="0"/>
                        <a:t>COV 20/02: Spreading receipts from the sale of timber (further extended by COV 20/06)</a:t>
                      </a:r>
                    </a:p>
                    <a:p>
                      <a:pPr lvl="1"/>
                      <a:r>
                        <a:rPr lang="en-NZ" sz="1000" b="0" dirty="0"/>
                        <a:t>COV 20/03: Changing your GST filing frequency</a:t>
                      </a:r>
                    </a:p>
                    <a:p>
                      <a:pPr lvl="1"/>
                      <a:r>
                        <a:rPr lang="en-NZ" sz="1000" b="0" dirty="0"/>
                        <a:t>COV 20/04: Bad debt write-offs</a:t>
                      </a:r>
                    </a:p>
                    <a:p>
                      <a:pPr lvl="1"/>
                      <a:r>
                        <a:rPr lang="en-NZ" sz="1000" b="0" dirty="0"/>
                        <a:t>COV 20/05: Tax pooling – extending time for transfers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NZ" sz="1000" b="0" dirty="0"/>
                        <a:t>COV 20/06: Spreading receipts from the sale of timber (extension to COV 20/02)</a:t>
                      </a:r>
                    </a:p>
                    <a:p>
                      <a:pPr lvl="1"/>
                      <a:r>
                        <a:rPr lang="en-NZ" sz="1000" b="0" dirty="0"/>
                        <a:t>COV 20/07: Filing deadline for statements in relation to R&amp;D loss tax credits</a:t>
                      </a:r>
                    </a:p>
                    <a:p>
                      <a:pPr lvl="1"/>
                      <a:r>
                        <a:rPr lang="en-NZ" sz="1000" b="0" dirty="0"/>
                        <a:t>COV 20/08: Change to the definition of “finance lease” for income tax purposes</a:t>
                      </a:r>
                    </a:p>
                    <a:p>
                      <a:pPr lvl="1"/>
                      <a:r>
                        <a:rPr lang="en-NZ" sz="1000" dirty="0"/>
                        <a:t>COV 20/09: Section 52(3) &amp; 52(4) of the GST Act 1985 (supplies of accommodation)</a:t>
                      </a:r>
                    </a:p>
                    <a:p>
                      <a:pPr lvl="1"/>
                      <a:r>
                        <a:rPr lang="en-NZ" sz="1000" b="0" dirty="0"/>
                        <a:t>COV 20/10: Variation to section 68CB(2) of the Tax Administration Act 1994</a:t>
                      </a:r>
                    </a:p>
                    <a:p>
                      <a:pPr lvl="1"/>
                      <a:endParaRPr lang="en-NZ" sz="1000" dirty="0"/>
                    </a:p>
                    <a:p>
                      <a:pPr lvl="1"/>
                      <a:r>
                        <a:rPr lang="en-NZ" sz="1000" dirty="0"/>
                        <a:t>COVID-19 Response Variations – ALL decisions (whether discretion has been exercised or declined)</a:t>
                      </a:r>
                      <a:endParaRPr lang="en-NZ" sz="1000" b="0" dirty="0"/>
                    </a:p>
                    <a:p>
                      <a:pPr lvl="1"/>
                      <a:r>
                        <a:rPr lang="en-NZ" sz="1000" dirty="0"/>
                        <a:t>COVID-19 Response Variations – how you can raise an issue</a:t>
                      </a:r>
                      <a:endParaRPr lang="en-NZ" sz="1000" b="0" dirty="0"/>
                    </a:p>
                    <a:p>
                      <a:pPr lvl="1"/>
                      <a:endParaRPr lang="en-NZ" sz="1000" b="0" dirty="0"/>
                    </a:p>
                    <a:p>
                      <a:pPr lvl="1"/>
                      <a:r>
                        <a:rPr lang="en-NZ" sz="1000" b="0" dirty="0"/>
                        <a:t>COVID-19 Increase in tax write-off threshold</a:t>
                      </a:r>
                    </a:p>
                    <a:p>
                      <a:pPr lvl="1"/>
                      <a:endParaRPr lang="en-NZ" sz="1000" b="0" dirty="0"/>
                    </a:p>
                  </a:txBody>
                  <a:tcPr/>
                </a:tc>
                <a:tc>
                  <a:txBody>
                    <a:bodyPr/>
                    <a:lstStyle/>
                    <a:p>
                      <a:pPr algn="ctr"/>
                      <a:endParaRPr lang="en-NZ" sz="1000" dirty="0"/>
                    </a:p>
                    <a:p>
                      <a:pPr algn="ct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10/08/2020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16/06/2020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02/07/2020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16/06/2020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16/06/2020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16/06/2020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18/06/2020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24/06/2020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30/06/2020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21/08/2020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01/09/2020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29/06/2020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16/06/2020</a:t>
                      </a:r>
                    </a:p>
                    <a:p>
                      <a:pPr algn="ctr"/>
                      <a:endParaRPr lang="en-NZ" sz="1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4"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4"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4"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1"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txBody>
                  <a:tcPr/>
                </a:tc>
                <a:extLst>
                  <a:ext uri="{0D108BD9-81ED-4DB2-BD59-A6C34878D82A}">
                    <a16:rowId xmlns:a16="http://schemas.microsoft.com/office/drawing/2014/main" val="979634933"/>
                  </a:ext>
                </a:extLst>
              </a:tr>
              <a:tr h="216000">
                <a:tc>
                  <a:txBody>
                    <a:bodyPr/>
                    <a:lstStyle/>
                    <a:p>
                      <a:endParaRPr lang="en-NZ" sz="1000" b="1" dirty="0"/>
                    </a:p>
                    <a:p>
                      <a:r>
                        <a:rPr lang="en-NZ" sz="1000" b="1" dirty="0"/>
                        <a:t>Changes to the tax loss continuity rules</a:t>
                      </a:r>
                    </a:p>
                    <a:p>
                      <a:pPr lvl="1" algn="l"/>
                      <a:endParaRPr lang="en-NZ" sz="1000" b="0" dirty="0"/>
                    </a:p>
                    <a:p>
                      <a:pPr lvl="1" algn="l"/>
                      <a:r>
                        <a:rPr lang="en-NZ" sz="1000" b="0" dirty="0"/>
                        <a:t>Overview</a:t>
                      </a:r>
                    </a:p>
                    <a:p>
                      <a:pPr lvl="1" algn="l"/>
                      <a:endParaRPr lang="en-NZ" sz="1000" b="0" dirty="0"/>
                    </a:p>
                    <a:p>
                      <a:pPr lvl="1" algn="l"/>
                      <a:r>
                        <a:rPr lang="en-NZ" sz="1000" b="0" dirty="0"/>
                        <a:t>Detailed design &amp; consultation planned for late-2020</a:t>
                      </a:r>
                    </a:p>
                    <a:p>
                      <a:pPr lvl="1" algn="l"/>
                      <a:endParaRPr lang="en-NZ" sz="1000" b="0" dirty="0"/>
                    </a:p>
                    <a:p>
                      <a:pPr lvl="1" algn="l"/>
                      <a:r>
                        <a:rPr lang="en-NZ" sz="1000" b="0" dirty="0"/>
                        <a:t>Example: Shareholding change &amp; loss continuity maintained </a:t>
                      </a:r>
                    </a:p>
                  </a:txBody>
                  <a:tcPr/>
                </a:tc>
                <a:tc>
                  <a:txBody>
                    <a:bodyPr/>
                    <a:lstStyle/>
                    <a:p>
                      <a:pPr algn="ctr"/>
                      <a:endParaRPr lang="en-NZ" sz="1000" dirty="0"/>
                    </a:p>
                    <a:p>
                      <a:pPr algn="ctr"/>
                      <a:endParaRPr lang="en-NZ" sz="1000" dirty="0"/>
                    </a:p>
                    <a:p>
                      <a:pPr algn="ctr"/>
                      <a:endParaRPr lang="en-NZ" sz="1000" dirty="0"/>
                    </a:p>
                    <a:p>
                      <a:pPr algn="ctr"/>
                      <a:r>
                        <a:rPr lang="en-NZ" sz="1000" dirty="0"/>
                        <a:t>15/04/2020</a:t>
                      </a:r>
                    </a:p>
                    <a:p>
                      <a:pPr algn="ctr"/>
                      <a:endParaRPr lang="en-NZ" sz="1000" dirty="0"/>
                    </a:p>
                    <a:p>
                      <a:pPr algn="ctr"/>
                      <a:r>
                        <a:rPr lang="en-NZ" sz="1000" dirty="0"/>
                        <a:t>15/04/2020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15/04/2020</a:t>
                      </a:r>
                    </a:p>
                    <a:p>
                      <a:pPr algn="ctr"/>
                      <a:endParaRPr lang="en-NZ" sz="1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8"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9"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9"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txBody>
                  <a:tcPr/>
                </a:tc>
                <a:extLst>
                  <a:ext uri="{0D108BD9-81ED-4DB2-BD59-A6C34878D82A}">
                    <a16:rowId xmlns:a16="http://schemas.microsoft.com/office/drawing/2014/main" val="1745429842"/>
                  </a:ext>
                </a:extLst>
              </a:tr>
            </a:tbl>
          </a:graphicData>
        </a:graphic>
      </p:graphicFrame>
    </p:spTree>
    <p:extLst>
      <p:ext uri="{BB962C8B-B14F-4D97-AF65-F5344CB8AC3E}">
        <p14:creationId xmlns:p14="http://schemas.microsoft.com/office/powerpoint/2010/main" val="1177818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r>
              <a:rPr lang="en-NZ" dirty="0"/>
              <a:t>UOMI remission: Provisional taxpayers</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pPr>
              <a:tabLst>
                <a:tab pos="1973263" algn="l"/>
              </a:tabLst>
            </a:pPr>
            <a:r>
              <a:rPr lang="en-NZ" dirty="0"/>
              <a:t>Scenario 1 – 	Late paid provisional tax (due date before 14 February 2020)</a:t>
            </a:r>
          </a:p>
          <a:p>
            <a:pPr>
              <a:tabLst>
                <a:tab pos="1973263" algn="l"/>
              </a:tabLst>
            </a:pPr>
            <a:r>
              <a:rPr lang="en-NZ" dirty="0"/>
              <a:t>Scenario 2 – 	Late paid provisional tax (due date on or after 14 February 2020)</a:t>
            </a:r>
          </a:p>
          <a:p>
            <a:pPr>
              <a:tabLst>
                <a:tab pos="1973263" algn="l"/>
              </a:tabLst>
            </a:pPr>
            <a:r>
              <a:rPr lang="en-NZ" dirty="0"/>
              <a:t>Scenario 3 – 	Late paid terminal tax (due date before 14 February 2020) – Safe Harbour</a:t>
            </a:r>
          </a:p>
          <a:p>
            <a:pPr>
              <a:tabLst>
                <a:tab pos="1973263" algn="l"/>
              </a:tabLst>
            </a:pPr>
            <a:r>
              <a:rPr lang="en-NZ" dirty="0"/>
              <a:t>Scenario 4 – 	Late paid terminal tax (due date on or after 14 February 2020) – Safe 	Harbour</a:t>
            </a:r>
          </a:p>
          <a:p>
            <a:pPr>
              <a:tabLst>
                <a:tab pos="1973263" algn="l"/>
              </a:tabLst>
            </a:pPr>
            <a:r>
              <a:rPr lang="en-NZ" dirty="0"/>
              <a:t>Scenario 5 – 	Late paid terminal tax (due date before 14 February 2020) – Estimator </a:t>
            </a:r>
          </a:p>
          <a:p>
            <a:pPr>
              <a:tabLst>
                <a:tab pos="1973263" algn="l"/>
              </a:tabLst>
            </a:pPr>
            <a:r>
              <a:rPr lang="en-NZ" dirty="0"/>
              <a:t>Scenario 6 – 	Late paid terminal tax (due date on or after 14 February 2020) – Estimator </a:t>
            </a:r>
          </a:p>
          <a:p>
            <a:pPr>
              <a:tabLst>
                <a:tab pos="1973263" algn="l"/>
              </a:tabLst>
            </a:pPr>
            <a:r>
              <a:rPr lang="en-NZ" dirty="0"/>
              <a:t>Scenario 7 – 	Late paid terminal tax (due date before 14 February 2020) – UOMI 	Concession rules in section 120KBB of the TAA apply </a:t>
            </a:r>
          </a:p>
          <a:p>
            <a:pPr>
              <a:tabLst>
                <a:tab pos="1973263" algn="l"/>
              </a:tabLst>
            </a:pPr>
            <a:r>
              <a:rPr lang="en-NZ" dirty="0"/>
              <a:t>Scenario 8 – 	Late paid terminal tax (due date on or after 14 February 2020) – UOMI 	Concession rules in section 120KBB of the TAA apply </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spTree>
    <p:extLst>
      <p:ext uri="{BB962C8B-B14F-4D97-AF65-F5344CB8AC3E}">
        <p14:creationId xmlns:p14="http://schemas.microsoft.com/office/powerpoint/2010/main" val="1753746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973263" algn="l"/>
              </a:tabLst>
            </a:pPr>
            <a:r>
              <a:rPr lang="en-NZ" sz="2800" dirty="0"/>
              <a:t>Scenario 1: Late paid provisional tax (due date before 14 February 2020)</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A provisional taxpayer has 3 instalments of provisional tax for the 2019 tax year and has a standard balance date of 31 March.  </a:t>
            </a:r>
          </a:p>
          <a:p>
            <a:endParaRPr lang="en-NZ" dirty="0"/>
          </a:p>
          <a:p>
            <a:r>
              <a:rPr lang="en-NZ" dirty="0"/>
              <a:t>These instalments are due to be paid on 28 August 2018, 15 January 2019 and 7 May 2019.  </a:t>
            </a:r>
          </a:p>
          <a:p>
            <a:endParaRPr lang="en-NZ" dirty="0"/>
          </a:p>
          <a:p>
            <a:r>
              <a:rPr lang="en-NZ" dirty="0"/>
              <a:t>If any of these instalments are paid late section 183ABAB will not provide any relief as none of the instalments are due on or after 14 February 2020.  </a:t>
            </a:r>
          </a:p>
          <a:p>
            <a:endParaRPr lang="en-NZ" dirty="0"/>
          </a:p>
          <a:p>
            <a:r>
              <a:rPr lang="en-NZ" dirty="0"/>
              <a:t>UOMI will be charged, from the day after the due date of each unpaid instalment until the tax, late payment penalties and UOMI are paid. </a:t>
            </a:r>
          </a:p>
          <a:p>
            <a:endParaRPr lang="en-NZ" dirty="0"/>
          </a:p>
          <a:p>
            <a:endParaRPr lang="en-NZ" dirty="0"/>
          </a:p>
          <a:p>
            <a:endParaRPr lang="en-NZ"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A52DB3A6-317D-493E-A84A-D471111DDCF3}"/>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40093272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973263" algn="l"/>
              </a:tabLst>
            </a:pPr>
            <a:r>
              <a:rPr lang="en-NZ" sz="2800" dirty="0"/>
              <a:t>Scenario 2: Late paid provisional tax (due date on or after 14 February 2020)</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The same facts as for Scenario 1, but the tax year is 2020.  The provisional tax instalment due dates are 28 August 2019, 15 January 2020 and 7 May 2020.  </a:t>
            </a:r>
          </a:p>
          <a:p>
            <a:pPr marL="0" indent="0">
              <a:buNone/>
            </a:pPr>
            <a:r>
              <a:rPr lang="en-NZ" dirty="0"/>
              <a:t> </a:t>
            </a:r>
          </a:p>
          <a:p>
            <a:r>
              <a:rPr lang="en-NZ" dirty="0"/>
              <a:t>If either or both of the first 2 instalments are paid late section 183ABAB will not provide any relief.  UOMI will then be charged from the day after the due date of each of these instalments.</a:t>
            </a:r>
          </a:p>
          <a:p>
            <a:endParaRPr lang="en-NZ" dirty="0"/>
          </a:p>
          <a:p>
            <a:r>
              <a:rPr lang="en-NZ" dirty="0"/>
              <a:t>If the last instalment is paid late section 183ABAB could provide relief if the late payment is due to COVID-19 as that due date is after 14 February 2020.  UOMI would be charged from 8 May 2020 but could be remitted under section 183ABAB provided the late payment is due to COVID-19.</a:t>
            </a:r>
          </a:p>
          <a:p>
            <a:endParaRPr lang="en-NZ" dirty="0"/>
          </a:p>
          <a:p>
            <a:endParaRPr lang="en-NZ"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2D87BF66-F598-414B-B727-7F66A36A18EF}"/>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5220990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 pos="1973263" algn="l"/>
              </a:tabLst>
            </a:pPr>
            <a:r>
              <a:rPr lang="en-NZ" sz="2800" dirty="0"/>
              <a:t>Scenario 3: Late paid terminal tax (due date before 14 February 2020) – </a:t>
            </a:r>
            <a:br>
              <a:rPr lang="en-NZ" sz="2800" dirty="0"/>
            </a:br>
            <a:r>
              <a:rPr lang="en-NZ" sz="2800" dirty="0"/>
              <a:t>	Safe Harbour</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A provisional taxpayer has a standard balance date of 31 March, their 2019 terminal tax is due on 7 February 2020 and they met all of the criteria to be a safe harbour provisional taxpayer.  </a:t>
            </a:r>
          </a:p>
          <a:p>
            <a:pPr marL="0" indent="0">
              <a:buNone/>
            </a:pPr>
            <a:r>
              <a:rPr lang="en-NZ" dirty="0"/>
              <a:t> </a:t>
            </a:r>
          </a:p>
          <a:p>
            <a:r>
              <a:rPr lang="en-NZ" dirty="0"/>
              <a:t>UOMI will be charged from 8 February 2020.</a:t>
            </a:r>
          </a:p>
          <a:p>
            <a:endParaRPr lang="en-NZ" dirty="0"/>
          </a:p>
          <a:p>
            <a:r>
              <a:rPr lang="en-NZ" dirty="0"/>
              <a:t>If the terminal tax is paid late section 183ABAB will not provide any relief as that due date is not on or after 14 February 2020.  </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957EA89B-509F-4C0F-8A84-2D5640CF665D}"/>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9983108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 pos="1973263" algn="l"/>
              </a:tabLst>
            </a:pPr>
            <a:r>
              <a:rPr lang="en-NZ" sz="2800" dirty="0"/>
              <a:t>Scenario 4: Late paid terminal tax (due date on or after 14 February 2020) – 	Safe Harbour</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The same facts as for Scenario 3, but the 2019 terminal tax is due on 7 April 2020 as the provisional taxpayer has an extension of time via a tax agent.  </a:t>
            </a:r>
          </a:p>
          <a:p>
            <a:endParaRPr lang="en-NZ" dirty="0"/>
          </a:p>
          <a:p>
            <a:r>
              <a:rPr lang="en-NZ" dirty="0"/>
              <a:t>UOMI will be charged from 8 April 2020.</a:t>
            </a:r>
          </a:p>
          <a:p>
            <a:pPr marL="0" indent="0">
              <a:buNone/>
            </a:pPr>
            <a:r>
              <a:rPr lang="en-NZ" dirty="0"/>
              <a:t> </a:t>
            </a:r>
          </a:p>
          <a:p>
            <a:r>
              <a:rPr lang="en-NZ" dirty="0"/>
              <a:t>If the terminal tax is paid late section 183ABAB could provide relief as that due date was after 14 February 2020.    </a:t>
            </a:r>
          </a:p>
          <a:p>
            <a:endParaRPr lang="en-NZ" dirty="0"/>
          </a:p>
          <a:p>
            <a:endParaRPr lang="en-NZ"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A65708F3-6302-4E6F-A0B2-7ACB53954901}"/>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1420247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 pos="1973263" algn="l"/>
              </a:tabLst>
            </a:pPr>
            <a:r>
              <a:rPr lang="en-NZ" sz="2800" dirty="0"/>
              <a:t>Scenario 5: Late paid terminal tax (due date before 14 February 2020) – 	Estimator </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A provisional taxpayer has a standard balance date of 31 March, their 2019 terminal tax is due on 7 February 2020 and they are an estimator.  </a:t>
            </a:r>
          </a:p>
          <a:p>
            <a:endParaRPr lang="en-NZ" dirty="0"/>
          </a:p>
          <a:p>
            <a:r>
              <a:rPr lang="en-NZ" dirty="0"/>
              <a:t>For the person to have a terminal tax liability means their Residual Income Tax (RIT) is more than their estimated provisional tax.  </a:t>
            </a:r>
          </a:p>
          <a:p>
            <a:pPr marL="0" indent="0">
              <a:buNone/>
            </a:pPr>
            <a:r>
              <a:rPr lang="en-NZ" dirty="0"/>
              <a:t> </a:t>
            </a:r>
          </a:p>
          <a:p>
            <a:r>
              <a:rPr lang="en-NZ" dirty="0"/>
              <a:t>Because the RIT of an estimator is spread across their provisional tax instalments UOMI could have started as early as from the day after their first instalment date.</a:t>
            </a:r>
          </a:p>
          <a:p>
            <a:pPr marL="0" indent="0">
              <a:buNone/>
            </a:pPr>
            <a:r>
              <a:rPr lang="en-NZ" dirty="0"/>
              <a:t> </a:t>
            </a:r>
          </a:p>
          <a:p>
            <a:r>
              <a:rPr lang="en-NZ" dirty="0"/>
              <a:t>If the terminal tax is paid late section 183ABAB will not provide any relief as that due date is not on or after 14 February 2020. </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97E4926D-664B-4577-BAF8-4D98E7EE1096}"/>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084216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Lst>
            </a:pPr>
            <a:r>
              <a:rPr lang="en-NZ" sz="2800" dirty="0"/>
              <a:t>Scenario 6: Late paid terminal tax (due date on or after 14 February 2020) – 	Estimator </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The same facts as for Scenario 5, with the 2019 terminal tax being due on 7 April 2020 as the provisional taxpayer has an extension of time via a tax agent. </a:t>
            </a:r>
          </a:p>
          <a:p>
            <a:r>
              <a:rPr lang="en-NZ" dirty="0"/>
              <a:t>If the terminal tax is paid late section 183ABAB can provide relief as that due date is after 14 February 2020.  </a:t>
            </a:r>
          </a:p>
          <a:p>
            <a:r>
              <a:rPr lang="en-NZ" dirty="0"/>
              <a:t>However, the remission of UOMI is only in respect of the late paid terminal tax amount (i.e. UOMI charged from 8 April 2020 on the terminal tax amount only), not in respect of:</a:t>
            </a:r>
          </a:p>
          <a:p>
            <a:pPr lvl="1"/>
            <a:r>
              <a:rPr lang="en-NZ" dirty="0"/>
              <a:t>any provisional tax instalment amount that is not paid on time as the due dates for those provisional tax liabilities fall on 28 August 2018, 15 January 2019 and 7 May 2019; or</a:t>
            </a:r>
          </a:p>
          <a:p>
            <a:pPr lvl="1"/>
            <a:r>
              <a:rPr lang="en-NZ" dirty="0"/>
              <a:t>UOMI charged on the terminal tax up to and including 7 April 2020, because that portion of UOMI is not charged due to the late payment of the terminal tax (i.e. that portion of the UOMI is always payable whether the terminal tax was paid on the due date or late). </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765D2ACD-E4B9-49B5-B6BF-A5B1535BB03C}"/>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3194955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Lst>
            </a:pPr>
            <a:r>
              <a:rPr lang="en-NZ" sz="2800" dirty="0"/>
              <a:t>Scenario 7: Late paid terminal tax (due date before 14 February 2020) – </a:t>
            </a:r>
            <a:br>
              <a:rPr lang="en-NZ" sz="2800" dirty="0"/>
            </a:br>
            <a:r>
              <a:rPr lang="en-NZ" sz="2800" dirty="0"/>
              <a:t>	UOMI Concession rules in section 120KBB of the TAA apply </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A provisional taxpayer has a standard balance date of 31 March, their 2019 terminal tax is due on 7 February 2020 and they meet all of the criteria of the UOMI concession rules in section 120KBB.   </a:t>
            </a:r>
          </a:p>
          <a:p>
            <a:r>
              <a:rPr lang="en-NZ" dirty="0"/>
              <a:t>The UOMI concession rules apply where a person is not a safe harbour provisional taxpayer or an estimator and none of the other special UOMI apply.  Under the UOMI concession rules if all provisional tax instalments are paid in full and on time UOMI will apply from the day after the last provisional tax instalment. </a:t>
            </a:r>
          </a:p>
          <a:p>
            <a:r>
              <a:rPr lang="en-NZ" dirty="0"/>
              <a:t>The person is deemed to have their RIT apply at their last instalment date (7 May 2019 in this example) for UOMI purposes even though their terminal tax date is 7 February 2020.  UOMI will be charged from 8 May 2019.</a:t>
            </a:r>
          </a:p>
          <a:p>
            <a:r>
              <a:rPr lang="en-NZ" dirty="0"/>
              <a:t>If the terminal tax is paid late section 183ABAB will not provide any relief as their terminal tax is not due on or after 14 February 2020.  </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48D364B9-C1F0-48B8-93B0-96256EDF511C}"/>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8660224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pPr>
              <a:tabLst>
                <a:tab pos="1620838" algn="l"/>
              </a:tabLst>
            </a:pPr>
            <a:r>
              <a:rPr lang="en-NZ" sz="2800" dirty="0"/>
              <a:t>Scenario 8: Late paid terminal tax (due date on or after 14 February 2020) – 	UOMI Concession rules in section 120KBB of the TAA apply </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a:xfrm>
            <a:off x="273051" y="1438276"/>
            <a:ext cx="11694360" cy="4314825"/>
          </a:xfrm>
        </p:spPr>
        <p:txBody>
          <a:bodyPr/>
          <a:lstStyle/>
          <a:p>
            <a:r>
              <a:rPr lang="en-NZ" sz="2000" dirty="0"/>
              <a:t>The same facts as for Scenario 7, with the 2019 terminal tax being due on 7 April 2020 as the provisional taxpayer has an extension of time via a tax agent.  </a:t>
            </a:r>
          </a:p>
          <a:p>
            <a:r>
              <a:rPr lang="en-NZ" sz="2000" dirty="0"/>
              <a:t>The UOMI concession rules apply where a person is not a safe harbour provisional taxpayer or an estimator and none of the other special UOMI apply.  Under the UOMI concession rules if all provisional tax instalments are paid in full and on time UOMI will apply from the day after the last provisional tax instalment. </a:t>
            </a:r>
          </a:p>
          <a:p>
            <a:r>
              <a:rPr lang="en-NZ" sz="2000" dirty="0"/>
              <a:t>The person is deemed to have their RIT apply at their last instalment date (7 May 2019 in this example) for UOMI purposes even though their terminal tax date is 7 April 2020.   UOMI will be charged from 8 May 2019. </a:t>
            </a:r>
          </a:p>
          <a:p>
            <a:r>
              <a:rPr lang="en-NZ" sz="2000" dirty="0"/>
              <a:t>If the terminal tax is paid late section 183ABAB can provide relief as that due date is after 14 February 2020.   </a:t>
            </a:r>
          </a:p>
          <a:p>
            <a:r>
              <a:rPr lang="en-NZ" sz="2000" dirty="0"/>
              <a:t>However, the remission of UOMI is only in respect of the late paid terminal tax amount (i.e. UOMI charged from 8 April 2020 on the terminal tax amount only), not in respect of UOMI charged up to and including 7 April 2020, because that portion of UOMI is not charged due to the late payment of the terminal tax (i.e. that portion of the UOMI is always payable whether the terminal tax is paid on the due date or late). </a:t>
            </a:r>
          </a:p>
          <a:p>
            <a:endParaRPr lang="en-NZ" sz="2000" dirty="0"/>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pic>
        <p:nvPicPr>
          <p:cNvPr id="6" name="Picture 5">
            <a:extLst>
              <a:ext uri="{FF2B5EF4-FFF2-40B4-BE49-F238E27FC236}">
                <a16:creationId xmlns:a16="http://schemas.microsoft.com/office/drawing/2014/main" id="{443B265B-C3DA-4FC9-AAA7-64EA5523A3C8}"/>
              </a:ext>
            </a:extLst>
          </p:cNvPr>
          <p:cNvPicPr>
            <a:picLocks noChangeAspect="1"/>
          </p:cNvPicPr>
          <p:nvPr/>
        </p:nvPicPr>
        <p:blipFill>
          <a:blip r:embed="rId3"/>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7641497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460B-09C9-4164-A348-63D9CF3E703F}"/>
              </a:ext>
            </a:extLst>
          </p:cNvPr>
          <p:cNvSpPr>
            <a:spLocks noGrp="1"/>
          </p:cNvSpPr>
          <p:nvPr>
            <p:ph type="title"/>
          </p:nvPr>
        </p:nvSpPr>
        <p:spPr/>
        <p:txBody>
          <a:bodyPr/>
          <a:lstStyle/>
          <a:p>
            <a:r>
              <a:rPr lang="en-NZ" dirty="0"/>
              <a:t>UOMI remission: impact when actual RIT &gt; </a:t>
            </a:r>
            <a:r>
              <a:rPr lang="en-NZ" dirty="0" err="1"/>
              <a:t>prov</a:t>
            </a:r>
            <a:r>
              <a:rPr lang="en-NZ" dirty="0"/>
              <a:t>’ tax threshold</a:t>
            </a:r>
          </a:p>
        </p:txBody>
      </p:sp>
      <p:sp>
        <p:nvSpPr>
          <p:cNvPr id="3" name="Content Placeholder 2">
            <a:extLst>
              <a:ext uri="{FF2B5EF4-FFF2-40B4-BE49-F238E27FC236}">
                <a16:creationId xmlns:a16="http://schemas.microsoft.com/office/drawing/2014/main" id="{DD97B90A-31C7-409F-88A0-382CA1920C18}"/>
              </a:ext>
            </a:extLst>
          </p:cNvPr>
          <p:cNvSpPr>
            <a:spLocks noGrp="1"/>
          </p:cNvSpPr>
          <p:nvPr>
            <p:ph idx="1"/>
          </p:nvPr>
        </p:nvSpPr>
        <p:spPr/>
        <p:txBody>
          <a:bodyPr/>
          <a:lstStyle/>
          <a:p>
            <a:r>
              <a:rPr lang="en-NZ" dirty="0"/>
              <a:t>The RIT threshold before a person is a provisional taxpayer or is required to pay provisional tax increased from $2,500 to $5,000 for the 2021 and future tax years.   </a:t>
            </a:r>
          </a:p>
          <a:p>
            <a:r>
              <a:rPr lang="en-NZ" dirty="0"/>
              <a:t>This threshold determines whether a person is a provisional taxpayer in a tax year and also whether a person is required to pay provisional tax for a tax year. </a:t>
            </a:r>
          </a:p>
          <a:p>
            <a:r>
              <a:rPr lang="en-NZ" dirty="0"/>
              <a:t>For example, if a person has RIT of $3,500 for the 2020 tax year, they will be a provisional taxpayer for that tax year.  For the 2021 tax year the person will not be required to pay provisional tax because the threshold has increased to $5,000 RIT.   </a:t>
            </a:r>
          </a:p>
          <a:p>
            <a:r>
              <a:rPr lang="en-NZ" dirty="0"/>
              <a:t>When the person filed their 2021 income tax return, their RIT turns out to be $5,500.  The person is a provisional taxpayer for the 2021 tax year (even though they were not required to make any 2021 provisional tax payments because in the 2020 tax year their RIT was not at least $5,000).</a:t>
            </a:r>
          </a:p>
        </p:txBody>
      </p:sp>
      <p:sp>
        <p:nvSpPr>
          <p:cNvPr id="4" name="Text Placeholder 3">
            <a:extLst>
              <a:ext uri="{FF2B5EF4-FFF2-40B4-BE49-F238E27FC236}">
                <a16:creationId xmlns:a16="http://schemas.microsoft.com/office/drawing/2014/main" id="{4759F3C7-663B-4ADF-BF8A-AF80D4E0715A}"/>
              </a:ext>
            </a:extLst>
          </p:cNvPr>
          <p:cNvSpPr>
            <a:spLocks noGrp="1"/>
          </p:cNvSpPr>
          <p:nvPr>
            <p:ph type="body" sz="quarter" idx="10"/>
          </p:nvPr>
        </p:nvSpPr>
        <p:spPr/>
        <p:txBody>
          <a:bodyPr/>
          <a:lstStyle/>
          <a:p>
            <a:r>
              <a:rPr lang="en-NZ" dirty="0"/>
              <a:t>Published: 15/04/2020</a:t>
            </a:r>
          </a:p>
        </p:txBody>
      </p:sp>
      <p:sp>
        <p:nvSpPr>
          <p:cNvPr id="5" name="Text Placeholder 4">
            <a:extLst>
              <a:ext uri="{FF2B5EF4-FFF2-40B4-BE49-F238E27FC236}">
                <a16:creationId xmlns:a16="http://schemas.microsoft.com/office/drawing/2014/main" id="{AA669D50-FC4D-43F8-A3CD-6668344D2B49}"/>
              </a:ext>
            </a:extLst>
          </p:cNvPr>
          <p:cNvSpPr>
            <a:spLocks noGrp="1"/>
          </p:cNvSpPr>
          <p:nvPr>
            <p:ph type="body" sz="quarter" idx="11"/>
          </p:nvPr>
        </p:nvSpPr>
        <p:spPr/>
        <p:txBody>
          <a:bodyPr/>
          <a:lstStyle/>
          <a:p>
            <a:r>
              <a:rPr lang="en-NZ" dirty="0"/>
              <a:t>Intended audience: Provisional tax payers, Businesses &amp; Intermediaries</a:t>
            </a:r>
          </a:p>
        </p:txBody>
      </p:sp>
    </p:spTree>
    <p:extLst>
      <p:ext uri="{BB962C8B-B14F-4D97-AF65-F5344CB8AC3E}">
        <p14:creationId xmlns:p14="http://schemas.microsoft.com/office/powerpoint/2010/main" val="74948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15</a:t>
            </a:r>
            <a:r>
              <a:rPr lang="en-NZ" baseline="30000" dirty="0"/>
              <a:t>th</a:t>
            </a:r>
            <a:r>
              <a:rPr lang="en-NZ" dirty="0"/>
              <a:t> April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1307255079"/>
              </p:ext>
            </p:extLst>
          </p:nvPr>
        </p:nvGraphicFramePr>
        <p:xfrm>
          <a:off x="133352" y="482600"/>
          <a:ext cx="11906248" cy="432816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endParaRPr lang="en-NZ" sz="1000" b="1" dirty="0"/>
                    </a:p>
                    <a:p>
                      <a:r>
                        <a:rPr lang="en-NZ" sz="1000" b="1" dirty="0"/>
                        <a:t>Tax loss carry-back scheme</a:t>
                      </a:r>
                    </a:p>
                    <a:p>
                      <a:pPr lvl="1"/>
                      <a:endParaRPr lang="en-NZ" sz="1000" b="0" dirty="0"/>
                    </a:p>
                    <a:p>
                      <a:pPr lvl="1"/>
                      <a:r>
                        <a:rPr lang="en-NZ" sz="1000" b="0" dirty="0"/>
                        <a:t>Overview</a:t>
                      </a:r>
                    </a:p>
                    <a:p>
                      <a:pPr lvl="1"/>
                      <a:endParaRPr lang="en-NZ" sz="1000" b="0" dirty="0"/>
                    </a:p>
                    <a:p>
                      <a:pPr lvl="1"/>
                      <a:r>
                        <a:rPr lang="en-NZ" sz="1000" b="0" dirty="0"/>
                        <a:t>Phase 1: Temporary loss carry-back scheme</a:t>
                      </a:r>
                    </a:p>
                    <a:p>
                      <a:pPr lvl="2"/>
                      <a:endParaRPr lang="en-NZ" sz="1000" b="0" dirty="0"/>
                    </a:p>
                    <a:p>
                      <a:pPr lvl="2"/>
                      <a:r>
                        <a:rPr lang="en-NZ" sz="1000" b="0" dirty="0"/>
                        <a:t>How to make a claim</a:t>
                      </a:r>
                    </a:p>
                    <a:p>
                      <a:pPr lvl="2"/>
                      <a:endParaRPr lang="en-NZ" sz="1000" b="0" dirty="0"/>
                    </a:p>
                    <a:p>
                      <a:pPr lvl="2"/>
                      <a:r>
                        <a:rPr lang="en-NZ" sz="1000" b="0" dirty="0"/>
                        <a:t>Example: Self-employed individuals</a:t>
                      </a:r>
                    </a:p>
                    <a:p>
                      <a:pPr lvl="2"/>
                      <a:r>
                        <a:rPr lang="en-NZ" sz="1000" b="0" dirty="0"/>
                        <a:t>Example: Qualifying individuals</a:t>
                      </a:r>
                    </a:p>
                    <a:p>
                      <a:pPr lvl="2"/>
                      <a:r>
                        <a:rPr lang="en-NZ" sz="1000" b="0" dirty="0"/>
                        <a:t>Example: Trusts</a:t>
                      </a:r>
                    </a:p>
                    <a:p>
                      <a:pPr lvl="2"/>
                      <a:r>
                        <a:rPr lang="en-NZ" sz="1000" b="0" dirty="0"/>
                        <a:t>Example: Ring-fenced residential rental losses</a:t>
                      </a:r>
                    </a:p>
                    <a:p>
                      <a:pPr lvl="2"/>
                      <a:r>
                        <a:rPr lang="en-NZ" sz="1000" b="0" dirty="0"/>
                        <a:t>Example: Carry-back is limited to the income in the carry-back year</a:t>
                      </a:r>
                    </a:p>
                    <a:p>
                      <a:pPr lvl="2"/>
                      <a:r>
                        <a:rPr lang="en-NZ" sz="1000" b="0" dirty="0"/>
                        <a:t>Example: Shareholding continuity is required</a:t>
                      </a:r>
                    </a:p>
                    <a:p>
                      <a:pPr lvl="2"/>
                      <a:r>
                        <a:rPr lang="en-NZ" sz="1000" b="0" dirty="0"/>
                        <a:t>Example: Interest may be charged if losses are over-estimated</a:t>
                      </a:r>
                    </a:p>
                    <a:p>
                      <a:pPr lvl="2"/>
                      <a:r>
                        <a:rPr lang="en-NZ" sz="1000" b="0" dirty="0"/>
                        <a:t>Example: Losses in the 2019/20 tax year</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NZ" sz="1000" b="0" dirty="0"/>
                        <a:t>Example: Losses in the 2020/21 tax year</a:t>
                      </a:r>
                    </a:p>
                    <a:p>
                      <a:pPr lvl="2"/>
                      <a:r>
                        <a:rPr lang="en-NZ" sz="1000" b="0" dirty="0"/>
                        <a:t>Example: Groups of companies</a:t>
                      </a:r>
                    </a:p>
                    <a:p>
                      <a:pPr lvl="2"/>
                      <a:r>
                        <a:rPr lang="en-NZ" sz="1000" b="0" dirty="0"/>
                        <a:t>Example: Charitable donations</a:t>
                      </a:r>
                    </a:p>
                    <a:p>
                      <a:pPr lvl="2"/>
                      <a:r>
                        <a:rPr lang="en-NZ" sz="1000" b="0" dirty="0"/>
                        <a:t>Example: Time bar is extended if a return is amended to include a carried back loss</a:t>
                      </a:r>
                    </a:p>
                    <a:p>
                      <a:pPr lvl="2"/>
                      <a:endParaRPr lang="en-NZ" sz="1000" b="0" dirty="0"/>
                    </a:p>
                    <a:p>
                      <a:pPr lvl="2"/>
                      <a:r>
                        <a:rPr lang="en-NZ" sz="1000" b="0" dirty="0"/>
                        <a:t>Is the loss carry-back scheme compulsory?</a:t>
                      </a:r>
                    </a:p>
                    <a:p>
                      <a:pPr lvl="2"/>
                      <a:endParaRPr lang="en-NZ" sz="1000" b="0" dirty="0"/>
                    </a:p>
                    <a:p>
                      <a:pPr lvl="2"/>
                      <a:r>
                        <a:rPr lang="en-NZ" sz="1000" b="0" dirty="0"/>
                        <a:t>More information on the loss carry-back scheme</a:t>
                      </a:r>
                    </a:p>
                  </a:txBody>
                  <a:tcPr/>
                </a:tc>
                <a:tc>
                  <a:txBody>
                    <a:bodyPr/>
                    <a:lstStyle/>
                    <a:p>
                      <a:pPr algn="ctr"/>
                      <a:endParaRPr lang="en-NZ" sz="1000" dirty="0"/>
                    </a:p>
                    <a:p>
                      <a:pPr algn="ctr"/>
                      <a:endParaRPr lang="en-NZ" sz="1000" dirty="0"/>
                    </a:p>
                    <a:p>
                      <a:pPr algn="ctr"/>
                      <a:endParaRPr lang="en-NZ" sz="1000" dirty="0"/>
                    </a:p>
                    <a:p>
                      <a:pPr algn="ct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07/05/2020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04/05/2020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2"/>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rPr>
                        <a:t>Commentary</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4"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hlinkClick r:id="rId6"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6"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hlinkClick r:id="rId7"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hlinkClick r:id="rId8"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8"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19"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txBody>
                  <a:tcPr/>
                </a:tc>
                <a:extLst>
                  <a:ext uri="{0D108BD9-81ED-4DB2-BD59-A6C34878D82A}">
                    <a16:rowId xmlns:a16="http://schemas.microsoft.com/office/drawing/2014/main" val="41104702"/>
                  </a:ext>
                </a:extLst>
              </a:tr>
            </a:tbl>
          </a:graphicData>
        </a:graphic>
      </p:graphicFrame>
    </p:spTree>
    <p:extLst>
      <p:ext uri="{BB962C8B-B14F-4D97-AF65-F5344CB8AC3E}">
        <p14:creationId xmlns:p14="http://schemas.microsoft.com/office/powerpoint/2010/main" val="3435078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13DB-49F1-4796-ADC9-9A01545C6653}"/>
              </a:ext>
            </a:extLst>
          </p:cNvPr>
          <p:cNvSpPr>
            <a:spLocks noGrp="1"/>
          </p:cNvSpPr>
          <p:nvPr>
            <p:ph type="title"/>
          </p:nvPr>
        </p:nvSpPr>
        <p:spPr/>
        <p:txBody>
          <a:bodyPr/>
          <a:lstStyle/>
          <a:p>
            <a:r>
              <a:rPr lang="en-NZ" err="1"/>
              <a:t>WfFTC</a:t>
            </a:r>
            <a:r>
              <a:rPr lang="en-NZ"/>
              <a:t> entitlement </a:t>
            </a:r>
          </a:p>
        </p:txBody>
      </p:sp>
      <p:sp>
        <p:nvSpPr>
          <p:cNvPr id="3" name="Text Placeholder 2">
            <a:extLst>
              <a:ext uri="{FF2B5EF4-FFF2-40B4-BE49-F238E27FC236}">
                <a16:creationId xmlns:a16="http://schemas.microsoft.com/office/drawing/2014/main" id="{7C952927-18D1-4AB0-8753-E9AE22F120E3}"/>
              </a:ext>
            </a:extLst>
          </p:cNvPr>
          <p:cNvSpPr>
            <a:spLocks noGrp="1"/>
          </p:cNvSpPr>
          <p:nvPr>
            <p:ph type="body" idx="1"/>
          </p:nvPr>
        </p:nvSpPr>
        <p:spPr/>
        <p:txBody>
          <a:bodyPr/>
          <a:lstStyle/>
          <a:p>
            <a:r>
              <a:rPr lang="en-NZ"/>
              <a:t>Entitlement extended to include emergency benefit recipients who are on a temporary visa</a:t>
            </a:r>
          </a:p>
        </p:txBody>
      </p:sp>
    </p:spTree>
    <p:extLst>
      <p:ext uri="{BB962C8B-B14F-4D97-AF65-F5344CB8AC3E}">
        <p14:creationId xmlns:p14="http://schemas.microsoft.com/office/powerpoint/2010/main" val="3237027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4E7E3-37E1-406B-A4BC-8588A2B6A335}"/>
              </a:ext>
            </a:extLst>
          </p:cNvPr>
          <p:cNvSpPr>
            <a:spLocks noGrp="1"/>
          </p:cNvSpPr>
          <p:nvPr>
            <p:ph type="title"/>
          </p:nvPr>
        </p:nvSpPr>
        <p:spPr/>
        <p:txBody>
          <a:bodyPr/>
          <a:lstStyle/>
          <a:p>
            <a:r>
              <a:rPr lang="en-NZ"/>
              <a:t>Working for Families Tax Credit entitlement criteria</a:t>
            </a:r>
          </a:p>
        </p:txBody>
      </p:sp>
      <p:sp>
        <p:nvSpPr>
          <p:cNvPr id="3" name="Content Placeholder 2">
            <a:extLst>
              <a:ext uri="{FF2B5EF4-FFF2-40B4-BE49-F238E27FC236}">
                <a16:creationId xmlns:a16="http://schemas.microsoft.com/office/drawing/2014/main" id="{75C08B05-36F2-446F-8A09-8A547F0D9998}"/>
              </a:ext>
            </a:extLst>
          </p:cNvPr>
          <p:cNvSpPr>
            <a:spLocks noGrp="1"/>
          </p:cNvSpPr>
          <p:nvPr>
            <p:ph idx="1"/>
          </p:nvPr>
        </p:nvSpPr>
        <p:spPr/>
        <p:txBody>
          <a:bodyPr/>
          <a:lstStyle/>
          <a:p>
            <a:r>
              <a:rPr lang="en-NZ" sz="2200" dirty="0"/>
              <a:t>Previously, emergency benefit recipients with dependent children and who are on a temporary visa do not qualify for Working for Families (WFF) tax credits. This is because they do not meet the residence criteria for WFF. </a:t>
            </a:r>
          </a:p>
          <a:p>
            <a:r>
              <a:rPr lang="en-NZ" sz="2200" dirty="0"/>
              <a:t>The result is a difference in the financial support that these families can access compared with other main benefit recipients with children. </a:t>
            </a:r>
          </a:p>
          <a:p>
            <a:r>
              <a:rPr lang="en-NZ" sz="2200" dirty="0"/>
              <a:t>The Bill allows people on a temporary visa, who would not otherwise meet the WFF residence criteria, to qualify for WFF if they receive an emergency benefit from the Ministry of Social Development. </a:t>
            </a:r>
          </a:p>
          <a:p>
            <a:r>
              <a:rPr lang="en-NZ" sz="2200" dirty="0"/>
              <a:t>This ensures that families on a temporary visa who receive an emergency benefit because of COVID-19 are able to access a comparable level of financial support to other recipients of main benefits.</a:t>
            </a:r>
          </a:p>
          <a:p>
            <a:r>
              <a:rPr lang="en-NZ" sz="2200" dirty="0"/>
              <a:t>This change is administered by MSD and emergency benefits paid by MSD to families on a temporary visa will be increased by the amount of WFF tax credits they are eligible for.</a:t>
            </a:r>
          </a:p>
        </p:txBody>
      </p:sp>
      <p:sp>
        <p:nvSpPr>
          <p:cNvPr id="6" name="Text Placeholder 5">
            <a:extLst>
              <a:ext uri="{FF2B5EF4-FFF2-40B4-BE49-F238E27FC236}">
                <a16:creationId xmlns:a16="http://schemas.microsoft.com/office/drawing/2014/main" id="{EB4F0261-B248-460F-8C8E-6522DC3A978B}"/>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7E61545E-D720-4ACA-BE63-86EE8858A8EF}"/>
              </a:ext>
            </a:extLst>
          </p:cNvPr>
          <p:cNvSpPr>
            <a:spLocks noGrp="1"/>
          </p:cNvSpPr>
          <p:nvPr>
            <p:ph type="body" sz="quarter" idx="11"/>
          </p:nvPr>
        </p:nvSpPr>
        <p:spPr/>
        <p:txBody>
          <a:bodyPr/>
          <a:lstStyle/>
          <a:p>
            <a:r>
              <a:rPr lang="en-NZ"/>
              <a:t>Intended audience: Individuals, Families &amp; Intermediaries</a:t>
            </a:r>
          </a:p>
          <a:p>
            <a:endParaRPr lang="en-NZ"/>
          </a:p>
        </p:txBody>
      </p:sp>
    </p:spTree>
    <p:extLst>
      <p:ext uri="{BB962C8B-B14F-4D97-AF65-F5344CB8AC3E}">
        <p14:creationId xmlns:p14="http://schemas.microsoft.com/office/powerpoint/2010/main" val="2524066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DA53-C7CE-4627-8CB6-6B2208188CCB}"/>
              </a:ext>
            </a:extLst>
          </p:cNvPr>
          <p:cNvSpPr>
            <a:spLocks noGrp="1"/>
          </p:cNvSpPr>
          <p:nvPr>
            <p:ph type="title"/>
          </p:nvPr>
        </p:nvSpPr>
        <p:spPr/>
        <p:txBody>
          <a:bodyPr/>
          <a:lstStyle/>
          <a:p>
            <a:r>
              <a:rPr lang="en-NZ"/>
              <a:t>Winter Energy Payment</a:t>
            </a:r>
          </a:p>
        </p:txBody>
      </p:sp>
      <p:sp>
        <p:nvSpPr>
          <p:cNvPr id="3" name="Text Placeholder 2">
            <a:extLst>
              <a:ext uri="{FF2B5EF4-FFF2-40B4-BE49-F238E27FC236}">
                <a16:creationId xmlns:a16="http://schemas.microsoft.com/office/drawing/2014/main" id="{8DF8CAC8-13DE-46EB-A2E3-3E112DFE3023}"/>
              </a:ext>
            </a:extLst>
          </p:cNvPr>
          <p:cNvSpPr>
            <a:spLocks noGrp="1"/>
          </p:cNvSpPr>
          <p:nvPr>
            <p:ph type="body" idx="1"/>
          </p:nvPr>
        </p:nvSpPr>
        <p:spPr/>
        <p:txBody>
          <a:bodyPr/>
          <a:lstStyle/>
          <a:p>
            <a:r>
              <a:rPr lang="en-NZ"/>
              <a:t>Administered by MSD</a:t>
            </a:r>
          </a:p>
          <a:p>
            <a:endParaRPr lang="en-NZ"/>
          </a:p>
          <a:p>
            <a:r>
              <a:rPr lang="en-NZ"/>
              <a:t>Doubled for the 2020 year</a:t>
            </a:r>
          </a:p>
          <a:p>
            <a:endParaRPr lang="en-NZ"/>
          </a:p>
          <a:p>
            <a:r>
              <a:rPr lang="en-NZ"/>
              <a:t>For eligible people:</a:t>
            </a:r>
          </a:p>
          <a:p>
            <a:pPr lvl="1"/>
            <a:r>
              <a:rPr lang="en-NZ"/>
              <a:t>$900 for single people with no dependent children;</a:t>
            </a:r>
          </a:p>
          <a:p>
            <a:pPr lvl="1"/>
            <a:r>
              <a:rPr lang="en-NZ"/>
              <a:t>$1,400 for couples and people with dependent children.</a:t>
            </a:r>
          </a:p>
        </p:txBody>
      </p:sp>
    </p:spTree>
    <p:extLst>
      <p:ext uri="{BB962C8B-B14F-4D97-AF65-F5344CB8AC3E}">
        <p14:creationId xmlns:p14="http://schemas.microsoft.com/office/powerpoint/2010/main" val="23751781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DA1C-FE80-4E98-A35D-5E4C99AFC2B6}"/>
              </a:ext>
            </a:extLst>
          </p:cNvPr>
          <p:cNvSpPr>
            <a:spLocks noGrp="1"/>
          </p:cNvSpPr>
          <p:nvPr>
            <p:ph type="title"/>
          </p:nvPr>
        </p:nvSpPr>
        <p:spPr/>
        <p:txBody>
          <a:bodyPr/>
          <a:lstStyle/>
          <a:p>
            <a:r>
              <a:rPr lang="en-NZ"/>
              <a:t>Winter Energy Payment</a:t>
            </a:r>
          </a:p>
        </p:txBody>
      </p:sp>
      <p:sp>
        <p:nvSpPr>
          <p:cNvPr id="3" name="Content Placeholder 2">
            <a:extLst>
              <a:ext uri="{FF2B5EF4-FFF2-40B4-BE49-F238E27FC236}">
                <a16:creationId xmlns:a16="http://schemas.microsoft.com/office/drawing/2014/main" id="{53327E27-04A9-4752-B363-78B1370A9DBE}"/>
              </a:ext>
            </a:extLst>
          </p:cNvPr>
          <p:cNvSpPr>
            <a:spLocks noGrp="1"/>
          </p:cNvSpPr>
          <p:nvPr>
            <p:ph idx="1"/>
          </p:nvPr>
        </p:nvSpPr>
        <p:spPr/>
        <p:txBody>
          <a:bodyPr/>
          <a:lstStyle/>
          <a:p>
            <a:r>
              <a:rPr lang="en-NZ"/>
              <a:t>The winter energy payment (WEP) is assistance paid to help eligible people meet their household heating costs during the winter months. </a:t>
            </a:r>
          </a:p>
          <a:p>
            <a:r>
              <a:rPr lang="en-NZ"/>
              <a:t>The rates for the WEP have been doubled by Order in Council to $900 per year for single people with no dependent children and $1,400 per year for couples and people with dependent children.</a:t>
            </a:r>
          </a:p>
          <a:p>
            <a:r>
              <a:rPr lang="en-NZ"/>
              <a:t>However, this increase in the WEP rates is intended to be temporary and apply for 2020 only. </a:t>
            </a:r>
          </a:p>
          <a:p>
            <a:r>
              <a:rPr lang="en-NZ"/>
              <a:t>The Bill therefore restores the WEP rates from 2021 onwards to their current rates of $450 per year for single people with no dependent children and $700 per year for couples and people with dependent children.</a:t>
            </a:r>
          </a:p>
        </p:txBody>
      </p:sp>
      <p:sp>
        <p:nvSpPr>
          <p:cNvPr id="6" name="Text Placeholder 5">
            <a:extLst>
              <a:ext uri="{FF2B5EF4-FFF2-40B4-BE49-F238E27FC236}">
                <a16:creationId xmlns:a16="http://schemas.microsoft.com/office/drawing/2014/main" id="{42098BD0-EA5C-4753-A4D6-A57553F6D726}"/>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881CC5C0-3E5E-4D06-875A-5980E6345A53}"/>
              </a:ext>
            </a:extLst>
          </p:cNvPr>
          <p:cNvSpPr>
            <a:spLocks noGrp="1"/>
          </p:cNvSpPr>
          <p:nvPr>
            <p:ph type="body" sz="quarter" idx="11"/>
          </p:nvPr>
        </p:nvSpPr>
        <p:spPr/>
        <p:txBody>
          <a:bodyPr/>
          <a:lstStyle/>
          <a:p>
            <a:r>
              <a:rPr lang="en-NZ"/>
              <a:t>Intended audience: Individuals &amp; Families</a:t>
            </a:r>
          </a:p>
        </p:txBody>
      </p:sp>
    </p:spTree>
    <p:extLst>
      <p:ext uri="{BB962C8B-B14F-4D97-AF65-F5344CB8AC3E}">
        <p14:creationId xmlns:p14="http://schemas.microsoft.com/office/powerpoint/2010/main" val="4147333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56B8-3848-4591-8097-1C643B13905B}"/>
              </a:ext>
            </a:extLst>
          </p:cNvPr>
          <p:cNvSpPr>
            <a:spLocks noGrp="1"/>
          </p:cNvSpPr>
          <p:nvPr>
            <p:ph type="title"/>
          </p:nvPr>
        </p:nvSpPr>
        <p:spPr/>
        <p:txBody>
          <a:bodyPr/>
          <a:lstStyle/>
          <a:p>
            <a:r>
              <a:rPr lang="en-NZ"/>
              <a:t>In Work Tax Credit changes</a:t>
            </a:r>
          </a:p>
        </p:txBody>
      </p:sp>
      <p:sp>
        <p:nvSpPr>
          <p:cNvPr id="3" name="Text Placeholder 2">
            <a:extLst>
              <a:ext uri="{FF2B5EF4-FFF2-40B4-BE49-F238E27FC236}">
                <a16:creationId xmlns:a16="http://schemas.microsoft.com/office/drawing/2014/main" id="{A76BD022-9841-42CF-9BE1-B71B25FF151C}"/>
              </a:ext>
            </a:extLst>
          </p:cNvPr>
          <p:cNvSpPr>
            <a:spLocks noGrp="1"/>
          </p:cNvSpPr>
          <p:nvPr>
            <p:ph type="body" idx="1"/>
          </p:nvPr>
        </p:nvSpPr>
        <p:spPr/>
        <p:txBody>
          <a:bodyPr/>
          <a:lstStyle/>
          <a:p>
            <a:r>
              <a:rPr lang="en-NZ"/>
              <a:t>Removes the work hours requirement from the IWTC eligibility criteria</a:t>
            </a:r>
          </a:p>
          <a:p>
            <a:endParaRPr lang="en-NZ"/>
          </a:p>
          <a:p>
            <a:pPr lvl="1"/>
            <a:r>
              <a:rPr lang="en-NZ"/>
              <a:t>Effective from 1 July 2020</a:t>
            </a:r>
          </a:p>
        </p:txBody>
      </p:sp>
    </p:spTree>
    <p:extLst>
      <p:ext uri="{BB962C8B-B14F-4D97-AF65-F5344CB8AC3E}">
        <p14:creationId xmlns:p14="http://schemas.microsoft.com/office/powerpoint/2010/main" val="484706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8208F-E8C8-4DF2-9A4D-417288E88B8B}"/>
              </a:ext>
            </a:extLst>
          </p:cNvPr>
          <p:cNvSpPr>
            <a:spLocks noGrp="1"/>
          </p:cNvSpPr>
          <p:nvPr>
            <p:ph type="title"/>
          </p:nvPr>
        </p:nvSpPr>
        <p:spPr/>
        <p:txBody>
          <a:bodyPr/>
          <a:lstStyle/>
          <a:p>
            <a:r>
              <a:rPr lang="en-NZ"/>
              <a:t>In work tax credits</a:t>
            </a:r>
          </a:p>
        </p:txBody>
      </p:sp>
      <p:sp>
        <p:nvSpPr>
          <p:cNvPr id="3" name="Content Placeholder 2">
            <a:extLst>
              <a:ext uri="{FF2B5EF4-FFF2-40B4-BE49-F238E27FC236}">
                <a16:creationId xmlns:a16="http://schemas.microsoft.com/office/drawing/2014/main" id="{6A9379FD-1CDA-4619-B594-CA82D8576D39}"/>
              </a:ext>
            </a:extLst>
          </p:cNvPr>
          <p:cNvSpPr>
            <a:spLocks noGrp="1"/>
          </p:cNvSpPr>
          <p:nvPr>
            <p:ph idx="1"/>
          </p:nvPr>
        </p:nvSpPr>
        <p:spPr/>
        <p:txBody>
          <a:bodyPr/>
          <a:lstStyle/>
          <a:p>
            <a:r>
              <a:rPr lang="en-NZ"/>
              <a:t>The in-work tax credit (IWTC) is an income-tested cash payment of $72.50 per week ($3,770 per year) to working families with children. </a:t>
            </a:r>
          </a:p>
          <a:p>
            <a:pPr lvl="1"/>
            <a:endParaRPr lang="en-NZ"/>
          </a:p>
          <a:p>
            <a:r>
              <a:rPr lang="en-NZ"/>
              <a:t>To be eligible families must be normally working at least 20 hours a week (sole parents) or 30 hours a week (couples).</a:t>
            </a:r>
          </a:p>
          <a:p>
            <a:pPr lvl="1"/>
            <a:endParaRPr lang="en-NZ"/>
          </a:p>
          <a:p>
            <a:r>
              <a:rPr lang="en-NZ"/>
              <a:t>The Bill removes the work hours eligibility requirement from the IWTC. </a:t>
            </a:r>
          </a:p>
          <a:p>
            <a:pPr lvl="1"/>
            <a:endParaRPr lang="en-NZ"/>
          </a:p>
          <a:p>
            <a:r>
              <a:rPr lang="en-NZ"/>
              <a:t>This means that working families who have a reduction in working hours as a result of COVID-19 do not lose their eligibility for the IWTC.</a:t>
            </a:r>
          </a:p>
          <a:p>
            <a:endParaRPr lang="en-NZ"/>
          </a:p>
          <a:p>
            <a:r>
              <a:rPr lang="en-NZ"/>
              <a:t>Find out more on our website: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Support for families</a:t>
            </a:r>
            <a:endParaRPr lang="en-NZ">
              <a:solidFill>
                <a:schemeClr val="accent1">
                  <a:lumMod val="50000"/>
                </a:schemeClr>
              </a:solidFill>
            </a:endParaRPr>
          </a:p>
        </p:txBody>
      </p:sp>
      <p:sp>
        <p:nvSpPr>
          <p:cNvPr id="6" name="Text Placeholder 5">
            <a:extLst>
              <a:ext uri="{FF2B5EF4-FFF2-40B4-BE49-F238E27FC236}">
                <a16:creationId xmlns:a16="http://schemas.microsoft.com/office/drawing/2014/main" id="{F04CD22A-7CBB-453D-A398-CF939D99D2DA}"/>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C5136377-12EF-48F4-8E48-CC39237DE058}"/>
              </a:ext>
            </a:extLst>
          </p:cNvPr>
          <p:cNvSpPr>
            <a:spLocks noGrp="1"/>
          </p:cNvSpPr>
          <p:nvPr>
            <p:ph type="body" sz="quarter" idx="11"/>
          </p:nvPr>
        </p:nvSpPr>
        <p:spPr/>
        <p:txBody>
          <a:bodyPr/>
          <a:lstStyle/>
          <a:p>
            <a:r>
              <a:rPr lang="en-NZ"/>
              <a:t>Intended audience: Individuals &amp; Intermediaries</a:t>
            </a:r>
          </a:p>
        </p:txBody>
      </p:sp>
    </p:spTree>
    <p:extLst>
      <p:ext uri="{BB962C8B-B14F-4D97-AF65-F5344CB8AC3E}">
        <p14:creationId xmlns:p14="http://schemas.microsoft.com/office/powerpoint/2010/main" val="38442815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DFD5-9A31-4C93-BC14-B48656250D41}"/>
              </a:ext>
            </a:extLst>
          </p:cNvPr>
          <p:cNvSpPr>
            <a:spLocks noGrp="1"/>
          </p:cNvSpPr>
          <p:nvPr>
            <p:ph type="title"/>
          </p:nvPr>
        </p:nvSpPr>
        <p:spPr/>
        <p:txBody>
          <a:bodyPr/>
          <a:lstStyle/>
          <a:p>
            <a:r>
              <a:rPr lang="en-NZ"/>
              <a:t>IWTC: Common questions</a:t>
            </a:r>
          </a:p>
        </p:txBody>
      </p:sp>
      <p:sp>
        <p:nvSpPr>
          <p:cNvPr id="3" name="Content Placeholder 2">
            <a:extLst>
              <a:ext uri="{FF2B5EF4-FFF2-40B4-BE49-F238E27FC236}">
                <a16:creationId xmlns:a16="http://schemas.microsoft.com/office/drawing/2014/main" id="{8998C483-A2A7-4379-AE12-4340A361D3DC}"/>
              </a:ext>
            </a:extLst>
          </p:cNvPr>
          <p:cNvSpPr>
            <a:spLocks noGrp="1"/>
          </p:cNvSpPr>
          <p:nvPr>
            <p:ph idx="1"/>
          </p:nvPr>
        </p:nvSpPr>
        <p:spPr/>
        <p:txBody>
          <a:bodyPr/>
          <a:lstStyle/>
          <a:p>
            <a:r>
              <a:rPr lang="en-NZ" b="1"/>
              <a:t>Why are you removing the hours test eligibility requirement for the in-work tax credit?</a:t>
            </a:r>
          </a:p>
          <a:p>
            <a:pPr lvl="1"/>
            <a:r>
              <a:rPr lang="en-NZ"/>
              <a:t>This extends eligibility for the in-work tax credit to all families who are not receiving a main benefit and have some level of employment income each week. </a:t>
            </a:r>
          </a:p>
          <a:p>
            <a:pPr lvl="1"/>
            <a:r>
              <a:rPr lang="en-NZ"/>
              <a:t>This is an important change as people may face a reduction of, or variable hours, in the wake of the COVID-19. Around 19,000 low-income families would benefit from this change.</a:t>
            </a:r>
          </a:p>
          <a:p>
            <a:endParaRPr lang="en-NZ"/>
          </a:p>
          <a:p>
            <a:r>
              <a:rPr lang="en-NZ" b="1"/>
              <a:t>Is this intended to be a temporary or permanent change?</a:t>
            </a:r>
          </a:p>
          <a:p>
            <a:pPr lvl="1"/>
            <a:r>
              <a:rPr lang="en-NZ"/>
              <a:t>This is a permanent change. </a:t>
            </a:r>
          </a:p>
          <a:p>
            <a:endParaRPr lang="en-NZ"/>
          </a:p>
          <a:p>
            <a:r>
              <a:rPr lang="en-NZ" b="1"/>
              <a:t>When will this take effect?</a:t>
            </a:r>
          </a:p>
          <a:p>
            <a:pPr lvl="1"/>
            <a:r>
              <a:rPr lang="en-NZ"/>
              <a:t>From 1 July 2020.</a:t>
            </a:r>
          </a:p>
          <a:p>
            <a:endParaRPr lang="en-NZ"/>
          </a:p>
        </p:txBody>
      </p:sp>
      <p:sp>
        <p:nvSpPr>
          <p:cNvPr id="6" name="Text Placeholder 5">
            <a:extLst>
              <a:ext uri="{FF2B5EF4-FFF2-40B4-BE49-F238E27FC236}">
                <a16:creationId xmlns:a16="http://schemas.microsoft.com/office/drawing/2014/main" id="{8B5FA3D1-2A3F-4E3F-AC2D-6905B44F2718}"/>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641A3A3F-F582-44BD-92FF-5B871C38D1BA}"/>
              </a:ext>
            </a:extLst>
          </p:cNvPr>
          <p:cNvSpPr>
            <a:spLocks noGrp="1"/>
          </p:cNvSpPr>
          <p:nvPr>
            <p:ph type="body" sz="quarter" idx="11"/>
          </p:nvPr>
        </p:nvSpPr>
        <p:spPr/>
        <p:txBody>
          <a:bodyPr/>
          <a:lstStyle/>
          <a:p>
            <a:r>
              <a:rPr lang="en-NZ"/>
              <a:t>Intended audience: Individuals &amp; Intermediaries</a:t>
            </a:r>
          </a:p>
          <a:p>
            <a:endParaRPr lang="en-NZ"/>
          </a:p>
        </p:txBody>
      </p:sp>
    </p:spTree>
    <p:extLst>
      <p:ext uri="{BB962C8B-B14F-4D97-AF65-F5344CB8AC3E}">
        <p14:creationId xmlns:p14="http://schemas.microsoft.com/office/powerpoint/2010/main" val="11463998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E146-DAE8-4416-AD45-41D4FAE0FA35}"/>
              </a:ext>
            </a:extLst>
          </p:cNvPr>
          <p:cNvSpPr>
            <a:spLocks noGrp="1"/>
          </p:cNvSpPr>
          <p:nvPr>
            <p:ph type="title"/>
          </p:nvPr>
        </p:nvSpPr>
        <p:spPr/>
        <p:txBody>
          <a:bodyPr/>
          <a:lstStyle/>
          <a:p>
            <a:r>
              <a:rPr lang="en-NZ"/>
              <a:t>Eligibility for the IWTC &amp; MFTC generally</a:t>
            </a:r>
          </a:p>
        </p:txBody>
      </p:sp>
      <p:sp>
        <p:nvSpPr>
          <p:cNvPr id="3" name="Content Placeholder 2">
            <a:extLst>
              <a:ext uri="{FF2B5EF4-FFF2-40B4-BE49-F238E27FC236}">
                <a16:creationId xmlns:a16="http://schemas.microsoft.com/office/drawing/2014/main" id="{1AEBCCFB-6C9B-46A5-BFAA-3FB04AA4201D}"/>
              </a:ext>
            </a:extLst>
          </p:cNvPr>
          <p:cNvSpPr>
            <a:spLocks noGrp="1"/>
          </p:cNvSpPr>
          <p:nvPr>
            <p:ph idx="1"/>
          </p:nvPr>
        </p:nvSpPr>
        <p:spPr/>
        <p:txBody>
          <a:bodyPr/>
          <a:lstStyle/>
          <a:p>
            <a:r>
              <a:rPr lang="en-NZ"/>
              <a:t>For IWTC and MFTC purposes an amount paid by an employer who receives the wage subsidy is still salary/wages income to the employee.  </a:t>
            </a:r>
          </a:p>
          <a:p>
            <a:endParaRPr lang="en-NZ"/>
          </a:p>
          <a:p>
            <a:r>
              <a:rPr lang="en-NZ"/>
              <a:t>The issue raised is whether a person receiving a subsidised salary/wage will meet the criteria of working the required hours.  </a:t>
            </a:r>
          </a:p>
          <a:p>
            <a:pPr lvl="1"/>
            <a:r>
              <a:rPr lang="en-NZ"/>
              <a:t>For IWTC a person is required to normally work the required hours but </a:t>
            </a:r>
          </a:p>
          <a:p>
            <a:pPr lvl="1"/>
            <a:r>
              <a:rPr lang="en-NZ"/>
              <a:t>For MFTC they must be working the required hours. </a:t>
            </a:r>
          </a:p>
          <a:p>
            <a:endParaRPr lang="en-NZ"/>
          </a:p>
          <a:p>
            <a:r>
              <a:rPr lang="en-NZ"/>
              <a:t>Note: </a:t>
            </a:r>
          </a:p>
          <a:p>
            <a:pPr lvl="1"/>
            <a:r>
              <a:rPr lang="en-NZ"/>
              <a:t>The hours requirement for eligibility for the IWTC has been removed from 1 July 2020.</a:t>
            </a:r>
          </a:p>
          <a:p>
            <a:pPr lvl="1"/>
            <a:r>
              <a:rPr lang="en-NZ"/>
              <a:t>No change is proposed to the eligibility requirements for the MFTC</a:t>
            </a:r>
          </a:p>
        </p:txBody>
      </p:sp>
      <p:sp>
        <p:nvSpPr>
          <p:cNvPr id="6" name="Text Placeholder 5">
            <a:extLst>
              <a:ext uri="{FF2B5EF4-FFF2-40B4-BE49-F238E27FC236}">
                <a16:creationId xmlns:a16="http://schemas.microsoft.com/office/drawing/2014/main" id="{0992BF9B-7DB8-438F-BBB4-6A4F70777929}"/>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769E0072-338B-4B81-A1D1-88752CA6B73C}"/>
              </a:ext>
            </a:extLst>
          </p:cNvPr>
          <p:cNvSpPr>
            <a:spLocks noGrp="1"/>
          </p:cNvSpPr>
          <p:nvPr>
            <p:ph type="body" sz="quarter" idx="11"/>
          </p:nvPr>
        </p:nvSpPr>
        <p:spPr/>
        <p:txBody>
          <a:bodyPr/>
          <a:lstStyle/>
          <a:p>
            <a:r>
              <a:rPr lang="en-NZ"/>
              <a:t>Intended audience: Individuals, Families &amp; Intermediaries</a:t>
            </a:r>
          </a:p>
          <a:p>
            <a:endParaRPr lang="en-NZ"/>
          </a:p>
        </p:txBody>
      </p:sp>
    </p:spTree>
    <p:extLst>
      <p:ext uri="{BB962C8B-B14F-4D97-AF65-F5344CB8AC3E}">
        <p14:creationId xmlns:p14="http://schemas.microsoft.com/office/powerpoint/2010/main" val="36877143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DFD5-9A31-4C93-BC14-B48656250D41}"/>
              </a:ext>
            </a:extLst>
          </p:cNvPr>
          <p:cNvSpPr>
            <a:spLocks noGrp="1"/>
          </p:cNvSpPr>
          <p:nvPr>
            <p:ph type="title"/>
          </p:nvPr>
        </p:nvSpPr>
        <p:spPr/>
        <p:txBody>
          <a:bodyPr/>
          <a:lstStyle/>
          <a:p>
            <a:r>
              <a:rPr lang="en-NZ"/>
              <a:t>IWTC: Eligibility from now until 1 July 2020</a:t>
            </a:r>
          </a:p>
        </p:txBody>
      </p:sp>
      <p:sp>
        <p:nvSpPr>
          <p:cNvPr id="3" name="Content Placeholder 2">
            <a:extLst>
              <a:ext uri="{FF2B5EF4-FFF2-40B4-BE49-F238E27FC236}">
                <a16:creationId xmlns:a16="http://schemas.microsoft.com/office/drawing/2014/main" id="{8998C483-A2A7-4379-AE12-4340A361D3DC}"/>
              </a:ext>
            </a:extLst>
          </p:cNvPr>
          <p:cNvSpPr>
            <a:spLocks noGrp="1"/>
          </p:cNvSpPr>
          <p:nvPr>
            <p:ph idx="1"/>
          </p:nvPr>
        </p:nvSpPr>
        <p:spPr/>
        <p:txBody>
          <a:bodyPr/>
          <a:lstStyle/>
          <a:p>
            <a:r>
              <a:rPr lang="en-NZ" dirty="0"/>
              <a:t>Customers who have </a:t>
            </a:r>
          </a:p>
          <a:p>
            <a:pPr lvl="1"/>
            <a:r>
              <a:rPr lang="en-NZ" dirty="0"/>
              <a:t>had their hours reduced due to COVID-19 and</a:t>
            </a:r>
          </a:p>
          <a:p>
            <a:pPr lvl="1"/>
            <a:r>
              <a:rPr lang="en-NZ" dirty="0"/>
              <a:t>continue to receive qualifying income and</a:t>
            </a:r>
          </a:p>
          <a:p>
            <a:pPr lvl="1"/>
            <a:r>
              <a:rPr lang="en-NZ" dirty="0"/>
              <a:t>had an entitlement to IWTC prior to reducing hours</a:t>
            </a:r>
          </a:p>
          <a:p>
            <a:pPr marL="400050" lvl="1" indent="0">
              <a:buNone/>
            </a:pPr>
            <a:r>
              <a:rPr lang="en-NZ" sz="2400" b="1" u="sng" dirty="0"/>
              <a:t>can</a:t>
            </a:r>
            <a:r>
              <a:rPr lang="en-NZ" sz="2400" dirty="0"/>
              <a:t> continue to receive IWTC for the period affected by COVID-19</a:t>
            </a:r>
          </a:p>
          <a:p>
            <a:r>
              <a:rPr lang="en-NZ" dirty="0"/>
              <a:t>Customers who have had to </a:t>
            </a:r>
          </a:p>
          <a:p>
            <a:pPr lvl="1"/>
            <a:r>
              <a:rPr lang="en-NZ" dirty="0"/>
              <a:t>stop work due to COVID-19 and </a:t>
            </a:r>
          </a:p>
          <a:p>
            <a:pPr lvl="1"/>
            <a:r>
              <a:rPr lang="en-NZ" dirty="0"/>
              <a:t>are receiving a subsidised salary/wage and</a:t>
            </a:r>
          </a:p>
          <a:p>
            <a:pPr lvl="1"/>
            <a:r>
              <a:rPr lang="en-NZ" dirty="0"/>
              <a:t>and had an entitlement to IWTC prior to their work stopping </a:t>
            </a:r>
          </a:p>
          <a:p>
            <a:pPr marL="400050" lvl="1" indent="0">
              <a:buNone/>
            </a:pPr>
            <a:r>
              <a:rPr lang="en-NZ" sz="2400" b="1" u="sng" dirty="0"/>
              <a:t>can</a:t>
            </a:r>
            <a:r>
              <a:rPr lang="en-NZ" sz="2400" dirty="0"/>
              <a:t> continue to receive IWTC for the period affected by COVID-19</a:t>
            </a:r>
          </a:p>
          <a:p>
            <a:r>
              <a:rPr lang="en-NZ" dirty="0"/>
              <a:t>Customers whose hours would normally reduce at this time of the year, e.g. seasonal workers, should have their circumstances updated accordingly.</a:t>
            </a:r>
          </a:p>
          <a:p>
            <a:r>
              <a:rPr lang="en-NZ" dirty="0"/>
              <a:t>If a customer is taking annual leave or sick leave – normal rules for IWTC criteria apply</a:t>
            </a:r>
          </a:p>
          <a:p>
            <a:endParaRPr lang="en-NZ" dirty="0"/>
          </a:p>
        </p:txBody>
      </p:sp>
      <p:sp>
        <p:nvSpPr>
          <p:cNvPr id="6" name="Text Placeholder 5">
            <a:extLst>
              <a:ext uri="{FF2B5EF4-FFF2-40B4-BE49-F238E27FC236}">
                <a16:creationId xmlns:a16="http://schemas.microsoft.com/office/drawing/2014/main" id="{E127C544-A658-431C-95B3-59E754D59AA7}"/>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377BBF20-F44B-4105-910A-35AA9124698E}"/>
              </a:ext>
            </a:extLst>
          </p:cNvPr>
          <p:cNvSpPr>
            <a:spLocks noGrp="1"/>
          </p:cNvSpPr>
          <p:nvPr>
            <p:ph type="body" sz="quarter" idx="11"/>
          </p:nvPr>
        </p:nvSpPr>
        <p:spPr/>
        <p:txBody>
          <a:bodyPr/>
          <a:lstStyle/>
          <a:p>
            <a:r>
              <a:rPr lang="en-NZ"/>
              <a:t>Intended audience: Individuals &amp; Intermediaries</a:t>
            </a:r>
          </a:p>
        </p:txBody>
      </p:sp>
    </p:spTree>
    <p:extLst>
      <p:ext uri="{BB962C8B-B14F-4D97-AF65-F5344CB8AC3E}">
        <p14:creationId xmlns:p14="http://schemas.microsoft.com/office/powerpoint/2010/main" val="3482259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DFD5-9A31-4C93-BC14-B48656250D41}"/>
              </a:ext>
            </a:extLst>
          </p:cNvPr>
          <p:cNvSpPr>
            <a:spLocks noGrp="1"/>
          </p:cNvSpPr>
          <p:nvPr>
            <p:ph type="title"/>
          </p:nvPr>
        </p:nvSpPr>
        <p:spPr/>
        <p:txBody>
          <a:bodyPr/>
          <a:lstStyle/>
          <a:p>
            <a:r>
              <a:rPr lang="en-NZ"/>
              <a:t>IWTC: Eligibility from now until 1 July 2020</a:t>
            </a:r>
          </a:p>
        </p:txBody>
      </p:sp>
      <p:sp>
        <p:nvSpPr>
          <p:cNvPr id="3" name="Content Placeholder 2">
            <a:extLst>
              <a:ext uri="{FF2B5EF4-FFF2-40B4-BE49-F238E27FC236}">
                <a16:creationId xmlns:a16="http://schemas.microsoft.com/office/drawing/2014/main" id="{8998C483-A2A7-4379-AE12-4340A361D3DC}"/>
              </a:ext>
            </a:extLst>
          </p:cNvPr>
          <p:cNvSpPr>
            <a:spLocks noGrp="1"/>
          </p:cNvSpPr>
          <p:nvPr>
            <p:ph idx="1"/>
          </p:nvPr>
        </p:nvSpPr>
        <p:spPr/>
        <p:txBody>
          <a:bodyPr/>
          <a:lstStyle/>
          <a:p>
            <a:r>
              <a:rPr lang="en-NZ"/>
              <a:t>Customers who </a:t>
            </a:r>
          </a:p>
          <a:p>
            <a:pPr lvl="1"/>
            <a:r>
              <a:rPr lang="en-NZ"/>
              <a:t>are in business and </a:t>
            </a:r>
          </a:p>
          <a:p>
            <a:pPr lvl="1"/>
            <a:r>
              <a:rPr lang="en-NZ"/>
              <a:t>received IWTC prior to COVID-19</a:t>
            </a:r>
          </a:p>
          <a:p>
            <a:pPr lvl="1"/>
            <a:r>
              <a:rPr lang="en-NZ"/>
              <a:t>are unable to work the required hours due to COVID-19 </a:t>
            </a:r>
          </a:p>
          <a:p>
            <a:pPr marL="0" indent="0">
              <a:buNone/>
              <a:tabLst>
                <a:tab pos="355600" algn="l"/>
              </a:tabLst>
            </a:pPr>
            <a:r>
              <a:rPr lang="en-NZ"/>
              <a:t>	</a:t>
            </a:r>
            <a:r>
              <a:rPr lang="en-NZ" u="sng"/>
              <a:t>can</a:t>
            </a:r>
            <a:r>
              <a:rPr lang="en-NZ"/>
              <a:t> continue to receive IWTC for the period affected by COVID-19</a:t>
            </a:r>
          </a:p>
          <a:p>
            <a:r>
              <a:rPr lang="en-NZ"/>
              <a:t>Customers who are made redundant or stop work (includes self-employed) and go onto a benefit have no further entitlement to IWTC, until they meet the criteria again.</a:t>
            </a:r>
          </a:p>
          <a:p>
            <a:r>
              <a:rPr lang="en-NZ"/>
              <a:t>Customers who have stopped work, </a:t>
            </a:r>
          </a:p>
          <a:p>
            <a:pPr lvl="1"/>
            <a:r>
              <a:rPr lang="en-NZ"/>
              <a:t>met the IWTC criteria prior to COVID-19 </a:t>
            </a:r>
          </a:p>
          <a:p>
            <a:pPr lvl="1"/>
            <a:r>
              <a:rPr lang="en-NZ"/>
              <a:t>don’t go on a benefit and </a:t>
            </a:r>
          </a:p>
          <a:p>
            <a:pPr lvl="1"/>
            <a:r>
              <a:rPr lang="en-NZ"/>
              <a:t>don’t receive a subsidised salary/wage, </a:t>
            </a:r>
          </a:p>
          <a:p>
            <a:pPr marL="0" indent="0">
              <a:buNone/>
              <a:tabLst>
                <a:tab pos="355600" algn="l"/>
              </a:tabLst>
            </a:pPr>
            <a:r>
              <a:rPr lang="en-NZ"/>
              <a:t>	</a:t>
            </a:r>
            <a:r>
              <a:rPr lang="en-NZ" b="1" u="sng"/>
              <a:t>can not</a:t>
            </a:r>
            <a:r>
              <a:rPr lang="en-NZ"/>
              <a:t> receive IWTC </a:t>
            </a:r>
          </a:p>
          <a:p>
            <a:endParaRPr lang="en-NZ"/>
          </a:p>
        </p:txBody>
      </p:sp>
      <p:sp>
        <p:nvSpPr>
          <p:cNvPr id="6" name="Text Placeholder 5">
            <a:extLst>
              <a:ext uri="{FF2B5EF4-FFF2-40B4-BE49-F238E27FC236}">
                <a16:creationId xmlns:a16="http://schemas.microsoft.com/office/drawing/2014/main" id="{19DACD1C-0988-471F-8BBB-FE59AFFE90F2}"/>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AC8C749B-54D3-4588-B148-1F9C9BAE9639}"/>
              </a:ext>
            </a:extLst>
          </p:cNvPr>
          <p:cNvSpPr>
            <a:spLocks noGrp="1"/>
          </p:cNvSpPr>
          <p:nvPr>
            <p:ph type="body" sz="quarter" idx="11"/>
          </p:nvPr>
        </p:nvSpPr>
        <p:spPr/>
        <p:txBody>
          <a:bodyPr/>
          <a:lstStyle/>
          <a:p>
            <a:r>
              <a:rPr lang="en-NZ"/>
              <a:t>Intended audience: Individuals &amp; Intermediaries</a:t>
            </a:r>
          </a:p>
          <a:p>
            <a:endParaRPr lang="en-NZ"/>
          </a:p>
        </p:txBody>
      </p:sp>
    </p:spTree>
    <p:extLst>
      <p:ext uri="{BB962C8B-B14F-4D97-AF65-F5344CB8AC3E}">
        <p14:creationId xmlns:p14="http://schemas.microsoft.com/office/powerpoint/2010/main" val="132674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a:t>
            </a:r>
            <a:r>
              <a:rPr lang="en-NZ" baseline="30000" dirty="0"/>
              <a:t>st</a:t>
            </a:r>
            <a:r>
              <a:rPr lang="en-NZ" dirty="0"/>
              <a:t> May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3883631288"/>
              </p:ext>
            </p:extLst>
          </p:nvPr>
        </p:nvGraphicFramePr>
        <p:xfrm>
          <a:off x="133352" y="482600"/>
          <a:ext cx="11906248" cy="518160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endParaRPr lang="en-NZ" sz="1000" b="1" dirty="0"/>
                    </a:p>
                    <a:p>
                      <a:r>
                        <a:rPr lang="en-NZ" sz="1000" b="1" dirty="0"/>
                        <a:t>Supporting small and medium sized enterprises during the COVID—19 crisis</a:t>
                      </a:r>
                    </a:p>
                    <a:p>
                      <a:endParaRPr lang="en-NZ" sz="1000" b="1" dirty="0"/>
                    </a:p>
                  </a:txBody>
                  <a:tcPr/>
                </a:tc>
                <a:tc>
                  <a:txBody>
                    <a:bodyPr/>
                    <a:lstStyle/>
                    <a:p>
                      <a:pPr algn="ct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01/05/2020</a:t>
                      </a:r>
                    </a:p>
                    <a:p>
                      <a:pPr algn="ctr"/>
                      <a:r>
                        <a:rPr lang="en-NZ" sz="1000" dirty="0"/>
                        <a:t>01/05/2020</a:t>
                      </a:r>
                    </a:p>
                  </a:txBody>
                  <a:tcPr/>
                </a:tc>
                <a:tc>
                  <a:txBody>
                    <a:bodyPr/>
                    <a:lstStyle/>
                    <a:p>
                      <a:pPr algn="r"/>
                      <a:endParaRPr lang="en-NZ" sz="1000" dirty="0">
                        <a:solidFill>
                          <a:srgbClr val="00664D"/>
                        </a:solidFill>
                      </a:endParaRPr>
                    </a:p>
                    <a:p>
                      <a:pPr algn="r"/>
                      <a:r>
                        <a:rPr lang="en-NZ" sz="1000" dirty="0">
                          <a:solidFill>
                            <a:srgbClr val="00664D"/>
                          </a:solidFill>
                          <a:hlinkClick r:id="rId2"/>
                        </a:rPr>
                        <a:t>Commentary</a:t>
                      </a:r>
                      <a:endParaRPr lang="en-NZ" sz="1000" dirty="0">
                        <a:solidFill>
                          <a:srgbClr val="00664D"/>
                        </a:solidFill>
                      </a:endParaRPr>
                    </a:p>
                    <a:p>
                      <a:pPr algn="r"/>
                      <a:r>
                        <a:rPr lang="en-NZ" sz="1000" dirty="0">
                          <a:solidFill>
                            <a:srgbClr val="00664D"/>
                          </a:solidFill>
                          <a:hlinkClick r:id="rId3"/>
                        </a:rPr>
                        <a:t>Announcement</a:t>
                      </a:r>
                      <a:endParaRPr lang="en-NZ" sz="1000" dirty="0">
                        <a:solidFill>
                          <a:srgbClr val="00664D"/>
                        </a:solidFill>
                      </a:endParaRPr>
                    </a:p>
                    <a:p>
                      <a:pPr algn="r"/>
                      <a:endParaRPr lang="en-NZ" sz="1000" dirty="0">
                        <a:solidFill>
                          <a:srgbClr val="00664D"/>
                        </a:solidFill>
                      </a:endParaRPr>
                    </a:p>
                  </a:txBody>
                  <a:tcPr/>
                </a:tc>
                <a:extLst>
                  <a:ext uri="{0D108BD9-81ED-4DB2-BD59-A6C34878D82A}">
                    <a16:rowId xmlns:a16="http://schemas.microsoft.com/office/drawing/2014/main" val="2236913951"/>
                  </a:ext>
                </a:extLst>
              </a:tr>
              <a:tr h="216000">
                <a:tc>
                  <a:txBody>
                    <a:bodyPr/>
                    <a:lstStyle/>
                    <a:p>
                      <a:r>
                        <a:rPr lang="en-NZ" sz="1000" b="1" dirty="0"/>
                        <a:t>Small business cashflow scheme</a:t>
                      </a:r>
                    </a:p>
                    <a:p>
                      <a:pPr lvl="1"/>
                      <a:endParaRPr lang="en-NZ" sz="1000" b="0" dirty="0"/>
                    </a:p>
                    <a:p>
                      <a:pPr lvl="1"/>
                      <a:r>
                        <a:rPr lang="en-NZ" sz="1000" b="0" dirty="0"/>
                        <a:t>Overview</a:t>
                      </a:r>
                    </a:p>
                    <a:p>
                      <a:pPr lvl="1"/>
                      <a:endParaRPr lang="en-NZ" sz="1000" b="0" dirty="0"/>
                    </a:p>
                    <a:p>
                      <a:pPr lvl="1"/>
                      <a:r>
                        <a:rPr lang="en-NZ" sz="1000" b="0" dirty="0"/>
                        <a:t>Eligible businesses &amp; organisations</a:t>
                      </a:r>
                    </a:p>
                    <a:p>
                      <a:pPr lvl="2" algn="l"/>
                      <a:r>
                        <a:rPr lang="en-NZ" sz="1000" b="0" dirty="0"/>
                        <a:t>Are any industries or sectors excluded?</a:t>
                      </a:r>
                    </a:p>
                    <a:p>
                      <a:pPr lvl="2" algn="l"/>
                      <a:r>
                        <a:rPr lang="en-NZ" sz="1000" b="0" dirty="0"/>
                        <a:t>Business Finance Guarantee Scheme vs. Small Business Cashflow Scheme:</a:t>
                      </a:r>
                    </a:p>
                    <a:p>
                      <a:pPr lvl="3" algn="l"/>
                      <a:r>
                        <a:rPr lang="en-NZ" sz="1000" b="0" dirty="0"/>
                        <a:t>Can I apply for the BFGS and the SBCS?</a:t>
                      </a:r>
                    </a:p>
                    <a:p>
                      <a:pPr lvl="3" algn="l"/>
                      <a:r>
                        <a:rPr lang="en-NZ" sz="1000" b="0" dirty="0"/>
                        <a:t>Why are the loan terms different for the BFGS and the SBCS?</a:t>
                      </a:r>
                    </a:p>
                    <a:p>
                      <a:pPr lvl="3" algn="l"/>
                      <a:r>
                        <a:rPr lang="en-NZ" sz="1000" b="0" dirty="0"/>
                        <a:t>Will borrowing from the SBCS impact my ability to borrow under the BFGS?</a:t>
                      </a:r>
                    </a:p>
                    <a:p>
                      <a:pPr lvl="3" algn="l"/>
                      <a:r>
                        <a:rPr lang="en-NZ" sz="1000" b="0" dirty="0"/>
                        <a:t>Does Inland Revenue administer the BFGS?</a:t>
                      </a:r>
                    </a:p>
                    <a:p>
                      <a:pPr lvl="1"/>
                      <a:endParaRPr lang="en-NZ" sz="1000" b="0" dirty="0"/>
                    </a:p>
                    <a:p>
                      <a:pPr lvl="1"/>
                      <a:r>
                        <a:rPr lang="en-NZ" sz="1000" b="0" dirty="0"/>
                        <a:t>Your business must be viable</a:t>
                      </a:r>
                    </a:p>
                    <a:p>
                      <a:pPr lvl="2"/>
                      <a:r>
                        <a:rPr lang="en-NZ" sz="1000" b="0" dirty="0"/>
                        <a:t>How will IR determine if the business is viable:</a:t>
                      </a:r>
                    </a:p>
                    <a:p>
                      <a:pPr lvl="3"/>
                      <a:r>
                        <a:rPr lang="en-NZ" sz="1000" b="0" dirty="0"/>
                        <a:t>What is the definition of a viable business?</a:t>
                      </a:r>
                    </a:p>
                    <a:p>
                      <a:pPr lvl="3"/>
                      <a:r>
                        <a:rPr lang="en-NZ" sz="1000" b="0" dirty="0"/>
                        <a:t>What does a business have to provide to evidence that they are solvent when applying for the loan?</a:t>
                      </a:r>
                    </a:p>
                    <a:p>
                      <a:pPr lvl="3"/>
                      <a:r>
                        <a:rPr lang="en-NZ" sz="1000" b="0" dirty="0"/>
                        <a:t>If a customer is having cashflow difficulties and unable to pay tax will IR conclude it is not viable?</a:t>
                      </a:r>
                    </a:p>
                    <a:p>
                      <a:pPr lvl="1"/>
                      <a:endParaRPr lang="en-NZ" sz="1000" b="0" dirty="0"/>
                    </a:p>
                    <a:p>
                      <a:pPr lvl="1"/>
                      <a:r>
                        <a:rPr lang="en-NZ" sz="1000" b="0" dirty="0"/>
                        <a:t>Maximum loan size – based on full-time-equivalent employees</a:t>
                      </a:r>
                    </a:p>
                    <a:p>
                      <a:pPr lvl="2"/>
                      <a:r>
                        <a:rPr lang="en-NZ" sz="1000" b="0" dirty="0"/>
                        <a:t>How many FTE’s are employed:</a:t>
                      </a:r>
                    </a:p>
                    <a:p>
                      <a:pPr lvl="3"/>
                      <a:r>
                        <a:rPr lang="en-NZ" sz="1000" b="0" dirty="0"/>
                        <a:t>Is the number of FTE’s based on pre-COVID staff numbers if some of those staff are no longer employed?</a:t>
                      </a:r>
                    </a:p>
                    <a:p>
                      <a:pPr lvl="3"/>
                      <a:r>
                        <a:rPr lang="en-NZ" sz="1000" b="0" dirty="0"/>
                        <a:t>Does the number of FTE’s include shareholder employees?</a:t>
                      </a:r>
                    </a:p>
                    <a:p>
                      <a:pPr lvl="3"/>
                      <a:r>
                        <a:rPr lang="en-NZ" sz="1000" b="0" dirty="0"/>
                        <a:t>How is the number of FTE’s calculated for companies within the same group?</a:t>
                      </a:r>
                    </a:p>
                    <a:p>
                      <a:pPr lvl="2"/>
                      <a:r>
                        <a:rPr lang="en-NZ" sz="1000" b="0" dirty="0"/>
                        <a:t>Example: How many FTE’s are employed?</a:t>
                      </a:r>
                    </a:p>
                    <a:p>
                      <a:pPr lvl="2"/>
                      <a:r>
                        <a:rPr lang="en-NZ" sz="1000" b="0" dirty="0"/>
                        <a:t>Example: Do I have to borrow the full amount?</a:t>
                      </a:r>
                    </a:p>
                    <a:p>
                      <a:pPr lvl="2"/>
                      <a:r>
                        <a:rPr lang="en-NZ" sz="1000" b="0" dirty="0"/>
                        <a:t>Example: Can I apply for part of the loan now and apply for more later?</a:t>
                      </a:r>
                    </a:p>
                    <a:p>
                      <a:pPr lvl="1"/>
                      <a:endParaRPr lang="en-NZ" sz="1000" b="0" dirty="0"/>
                    </a:p>
                  </a:txBody>
                  <a:tcPr/>
                </a:tc>
                <a:tc>
                  <a:txBody>
                    <a:bodyPr/>
                    <a:lstStyle/>
                    <a:p>
                      <a:pPr algn="ctr"/>
                      <a:endParaRPr lang="en-NZ" sz="1000" dirty="0"/>
                    </a:p>
                    <a:p>
                      <a:pPr algn="ctr"/>
                      <a:r>
                        <a:rPr lang="en-NZ" sz="1000" dirty="0"/>
                        <a:t>01/05/2020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txBody>
                  <a:tcPr/>
                </a:tc>
                <a:extLst>
                  <a:ext uri="{0D108BD9-81ED-4DB2-BD59-A6C34878D82A}">
                    <a16:rowId xmlns:a16="http://schemas.microsoft.com/office/drawing/2014/main" val="979634933"/>
                  </a:ext>
                </a:extLst>
              </a:tr>
            </a:tbl>
          </a:graphicData>
        </a:graphic>
      </p:graphicFrame>
    </p:spTree>
    <p:extLst>
      <p:ext uri="{BB962C8B-B14F-4D97-AF65-F5344CB8AC3E}">
        <p14:creationId xmlns:p14="http://schemas.microsoft.com/office/powerpoint/2010/main" val="417551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B7BF5-F0AB-4A9C-9E13-F79F3F32360D}"/>
              </a:ext>
            </a:extLst>
          </p:cNvPr>
          <p:cNvSpPr>
            <a:spLocks noGrp="1"/>
          </p:cNvSpPr>
          <p:nvPr>
            <p:ph type="title"/>
          </p:nvPr>
        </p:nvSpPr>
        <p:spPr/>
        <p:txBody>
          <a:bodyPr/>
          <a:lstStyle/>
          <a:p>
            <a:r>
              <a:rPr lang="en-NZ"/>
              <a:t>MFTC: Eligibility when work hours reduced due to COVID-19</a:t>
            </a:r>
          </a:p>
        </p:txBody>
      </p:sp>
      <p:sp>
        <p:nvSpPr>
          <p:cNvPr id="3" name="Content Placeholder 2">
            <a:extLst>
              <a:ext uri="{FF2B5EF4-FFF2-40B4-BE49-F238E27FC236}">
                <a16:creationId xmlns:a16="http://schemas.microsoft.com/office/drawing/2014/main" id="{02F4F536-6EF9-496A-B6E8-98BF3CC80A30}"/>
              </a:ext>
            </a:extLst>
          </p:cNvPr>
          <p:cNvSpPr>
            <a:spLocks noGrp="1"/>
          </p:cNvSpPr>
          <p:nvPr>
            <p:ph idx="1"/>
          </p:nvPr>
        </p:nvSpPr>
        <p:spPr/>
        <p:txBody>
          <a:bodyPr/>
          <a:lstStyle/>
          <a:p>
            <a:r>
              <a:rPr lang="en-NZ" dirty="0"/>
              <a:t>Customers who have </a:t>
            </a:r>
          </a:p>
          <a:p>
            <a:pPr lvl="1"/>
            <a:r>
              <a:rPr lang="en-NZ" dirty="0"/>
              <a:t>had their hours reduced to below 20/30 hours due to COVID-19 </a:t>
            </a:r>
          </a:p>
          <a:p>
            <a:pPr lvl="1"/>
            <a:r>
              <a:rPr lang="en-NZ" dirty="0"/>
              <a:t>receive qualifying income based on their reduced hours </a:t>
            </a:r>
          </a:p>
          <a:p>
            <a:pPr lvl="1"/>
            <a:r>
              <a:rPr lang="en-NZ" dirty="0"/>
              <a:t>had an entitlement to MFTC prior to reducing hours</a:t>
            </a:r>
          </a:p>
          <a:p>
            <a:pPr marL="400050" lvl="1" indent="0">
              <a:buNone/>
            </a:pPr>
            <a:r>
              <a:rPr lang="en-NZ" sz="2400" b="1" u="sng" dirty="0"/>
              <a:t>can not</a:t>
            </a:r>
            <a:r>
              <a:rPr lang="en-NZ" sz="2400" dirty="0"/>
              <a:t> continue to receive MFTC for the period affected by COVID-19</a:t>
            </a:r>
          </a:p>
          <a:p>
            <a:r>
              <a:rPr lang="en-NZ" dirty="0"/>
              <a:t>Customers who have</a:t>
            </a:r>
          </a:p>
          <a:p>
            <a:pPr lvl="1"/>
            <a:r>
              <a:rPr lang="en-NZ" dirty="0"/>
              <a:t>had their hours reduced to below 20/30 hours due to COVID-19 </a:t>
            </a:r>
          </a:p>
          <a:p>
            <a:pPr lvl="1"/>
            <a:r>
              <a:rPr lang="en-NZ" dirty="0"/>
              <a:t>but continue to receive qualifying income for 20/30 hours a week and</a:t>
            </a:r>
          </a:p>
          <a:p>
            <a:pPr lvl="1"/>
            <a:r>
              <a:rPr lang="en-NZ" dirty="0"/>
              <a:t>had an entitlement to MFTC prior to reducing hours</a:t>
            </a:r>
          </a:p>
          <a:p>
            <a:pPr marL="457200" lvl="1" indent="0">
              <a:buNone/>
            </a:pPr>
            <a:r>
              <a:rPr lang="en-NZ" sz="2400" b="1" u="sng" dirty="0"/>
              <a:t>can</a:t>
            </a:r>
            <a:r>
              <a:rPr lang="en-NZ" sz="2400" dirty="0"/>
              <a:t> continue to receive MFTC for the period affected by COVID-19</a:t>
            </a:r>
          </a:p>
          <a:p>
            <a:r>
              <a:rPr lang="en-NZ" dirty="0"/>
              <a:t>Customers whose hours would normally reduce at this time of the year, </a:t>
            </a:r>
            <a:r>
              <a:rPr lang="en-NZ" dirty="0" err="1"/>
              <a:t>eg</a:t>
            </a:r>
            <a:r>
              <a:rPr lang="en-NZ" dirty="0"/>
              <a:t> seasonal workers, should have their circumstances updated accordingly.</a:t>
            </a:r>
          </a:p>
          <a:p>
            <a:r>
              <a:rPr lang="en-NZ" dirty="0"/>
              <a:t>If a customer is taking annual leave or sick leave – normal rules for MFTC criteria apply</a:t>
            </a:r>
          </a:p>
        </p:txBody>
      </p:sp>
      <p:sp>
        <p:nvSpPr>
          <p:cNvPr id="6" name="Text Placeholder 5">
            <a:extLst>
              <a:ext uri="{FF2B5EF4-FFF2-40B4-BE49-F238E27FC236}">
                <a16:creationId xmlns:a16="http://schemas.microsoft.com/office/drawing/2014/main" id="{D3440A54-64B1-44DB-9525-0C0451C3857C}"/>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7FFBE4BC-A485-4453-80B4-418021160727}"/>
              </a:ext>
            </a:extLst>
          </p:cNvPr>
          <p:cNvSpPr>
            <a:spLocks noGrp="1"/>
          </p:cNvSpPr>
          <p:nvPr>
            <p:ph type="body" sz="quarter" idx="11"/>
          </p:nvPr>
        </p:nvSpPr>
        <p:spPr/>
        <p:txBody>
          <a:bodyPr/>
          <a:lstStyle/>
          <a:p>
            <a:r>
              <a:rPr lang="en-NZ"/>
              <a:t>Intended audience: Individuals, Families &amp; Intermediaries</a:t>
            </a:r>
          </a:p>
          <a:p>
            <a:endParaRPr lang="en-NZ"/>
          </a:p>
        </p:txBody>
      </p:sp>
    </p:spTree>
    <p:extLst>
      <p:ext uri="{BB962C8B-B14F-4D97-AF65-F5344CB8AC3E}">
        <p14:creationId xmlns:p14="http://schemas.microsoft.com/office/powerpoint/2010/main" val="10755539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B7BF5-F0AB-4A9C-9E13-F79F3F32360D}"/>
              </a:ext>
            </a:extLst>
          </p:cNvPr>
          <p:cNvSpPr>
            <a:spLocks noGrp="1"/>
          </p:cNvSpPr>
          <p:nvPr>
            <p:ph type="title"/>
          </p:nvPr>
        </p:nvSpPr>
        <p:spPr/>
        <p:txBody>
          <a:bodyPr/>
          <a:lstStyle/>
          <a:p>
            <a:r>
              <a:rPr lang="en-NZ"/>
              <a:t>MFTC: Eligibility when work hours reduced due to COVID-19</a:t>
            </a:r>
          </a:p>
        </p:txBody>
      </p:sp>
      <p:sp>
        <p:nvSpPr>
          <p:cNvPr id="3" name="Content Placeholder 2">
            <a:extLst>
              <a:ext uri="{FF2B5EF4-FFF2-40B4-BE49-F238E27FC236}">
                <a16:creationId xmlns:a16="http://schemas.microsoft.com/office/drawing/2014/main" id="{02F4F536-6EF9-496A-B6E8-98BF3CC80A30}"/>
              </a:ext>
            </a:extLst>
          </p:cNvPr>
          <p:cNvSpPr>
            <a:spLocks noGrp="1"/>
          </p:cNvSpPr>
          <p:nvPr>
            <p:ph idx="1"/>
          </p:nvPr>
        </p:nvSpPr>
        <p:spPr/>
        <p:txBody>
          <a:bodyPr/>
          <a:lstStyle/>
          <a:p>
            <a:pPr lvl="0"/>
            <a:r>
              <a:rPr lang="en-NZ"/>
              <a:t>Customers who have had to </a:t>
            </a:r>
          </a:p>
          <a:p>
            <a:pPr lvl="1"/>
            <a:r>
              <a:rPr lang="en-NZ"/>
              <a:t>stop work due to COVID-19 and </a:t>
            </a:r>
          </a:p>
          <a:p>
            <a:pPr lvl="1"/>
            <a:r>
              <a:rPr lang="en-NZ"/>
              <a:t>are receiving the subsidised salary/wage and</a:t>
            </a:r>
          </a:p>
          <a:p>
            <a:pPr lvl="1"/>
            <a:r>
              <a:rPr lang="en-NZ"/>
              <a:t>and had an entitlement to MFTC prior to their work stopping </a:t>
            </a:r>
          </a:p>
          <a:p>
            <a:pPr marL="400050" lvl="1" indent="0">
              <a:buNone/>
            </a:pPr>
            <a:r>
              <a:rPr lang="en-NZ" sz="2400" b="1" u="sng"/>
              <a:t>can</a:t>
            </a:r>
            <a:r>
              <a:rPr lang="en-NZ" sz="2400"/>
              <a:t> continue to receive MFTC for the period affected by COVID-19</a:t>
            </a:r>
          </a:p>
          <a:p>
            <a:pPr lvl="0"/>
            <a:r>
              <a:rPr lang="en-NZ"/>
              <a:t>Customers who are made redundant or stop work and go onto a benefit have no further entitlement to MFTC, until they meet the criteria again.</a:t>
            </a:r>
          </a:p>
          <a:p>
            <a:pPr lvl="0"/>
            <a:r>
              <a:rPr lang="en-NZ"/>
              <a:t>Customers who have stopped work,</a:t>
            </a:r>
          </a:p>
          <a:p>
            <a:pPr lvl="1"/>
            <a:r>
              <a:rPr lang="en-NZ"/>
              <a:t>met the MFTC criteria prior to COVID-19 </a:t>
            </a:r>
          </a:p>
          <a:p>
            <a:pPr lvl="1"/>
            <a:r>
              <a:rPr lang="en-NZ"/>
              <a:t>don’t go on a benefit and </a:t>
            </a:r>
          </a:p>
          <a:p>
            <a:pPr lvl="1"/>
            <a:r>
              <a:rPr lang="en-NZ"/>
              <a:t>don’t receive a subsidised salary/wage, </a:t>
            </a:r>
          </a:p>
          <a:p>
            <a:pPr marL="457200" lvl="1" indent="0">
              <a:buNone/>
            </a:pPr>
            <a:r>
              <a:rPr lang="en-NZ" sz="2400" b="1" u="sng"/>
              <a:t>can not</a:t>
            </a:r>
            <a:r>
              <a:rPr lang="en-NZ" sz="2400"/>
              <a:t> receive MFTC </a:t>
            </a:r>
          </a:p>
          <a:p>
            <a:endParaRPr lang="en-NZ"/>
          </a:p>
          <a:p>
            <a:endParaRPr lang="en-NZ"/>
          </a:p>
        </p:txBody>
      </p:sp>
      <p:sp>
        <p:nvSpPr>
          <p:cNvPr id="6" name="Text Placeholder 5">
            <a:extLst>
              <a:ext uri="{FF2B5EF4-FFF2-40B4-BE49-F238E27FC236}">
                <a16:creationId xmlns:a16="http://schemas.microsoft.com/office/drawing/2014/main" id="{B73CA023-6E81-4798-8E7B-0E3B12DF9A3C}"/>
              </a:ext>
            </a:extLst>
          </p:cNvPr>
          <p:cNvSpPr>
            <a:spLocks noGrp="1"/>
          </p:cNvSpPr>
          <p:nvPr>
            <p:ph type="body" sz="quarter" idx="10"/>
          </p:nvPr>
        </p:nvSpPr>
        <p:spPr/>
        <p:txBody>
          <a:bodyPr/>
          <a:lstStyle/>
          <a:p>
            <a:r>
              <a:rPr lang="en-NZ"/>
              <a:t>Published: 08/04/2020</a:t>
            </a:r>
          </a:p>
        </p:txBody>
      </p:sp>
      <p:sp>
        <p:nvSpPr>
          <p:cNvPr id="7" name="Text Placeholder 6">
            <a:extLst>
              <a:ext uri="{FF2B5EF4-FFF2-40B4-BE49-F238E27FC236}">
                <a16:creationId xmlns:a16="http://schemas.microsoft.com/office/drawing/2014/main" id="{3BD5E2C8-E97C-493A-911A-B5B9758F5BCE}"/>
              </a:ext>
            </a:extLst>
          </p:cNvPr>
          <p:cNvSpPr>
            <a:spLocks noGrp="1"/>
          </p:cNvSpPr>
          <p:nvPr>
            <p:ph type="body" sz="quarter" idx="11"/>
          </p:nvPr>
        </p:nvSpPr>
        <p:spPr/>
        <p:txBody>
          <a:bodyPr/>
          <a:lstStyle/>
          <a:p>
            <a:r>
              <a:rPr lang="en-NZ"/>
              <a:t>Intended audience: Individuals, Families &amp; Intermediaries</a:t>
            </a:r>
          </a:p>
          <a:p>
            <a:endParaRPr lang="en-NZ"/>
          </a:p>
        </p:txBody>
      </p:sp>
    </p:spTree>
    <p:extLst>
      <p:ext uri="{BB962C8B-B14F-4D97-AF65-F5344CB8AC3E}">
        <p14:creationId xmlns:p14="http://schemas.microsoft.com/office/powerpoint/2010/main" val="32636267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4D2E-16B2-4FF6-8DBA-090D8EB7ADF0}"/>
              </a:ext>
            </a:extLst>
          </p:cNvPr>
          <p:cNvSpPr>
            <a:spLocks noGrp="1"/>
          </p:cNvSpPr>
          <p:nvPr>
            <p:ph type="title"/>
          </p:nvPr>
        </p:nvSpPr>
        <p:spPr/>
        <p:txBody>
          <a:bodyPr/>
          <a:lstStyle/>
          <a:p>
            <a:r>
              <a:rPr lang="en-NZ"/>
              <a:t>Wage &amp; Leave Subsidies</a:t>
            </a:r>
          </a:p>
        </p:txBody>
      </p:sp>
      <p:sp>
        <p:nvSpPr>
          <p:cNvPr id="3" name="Text Placeholder 2">
            <a:extLst>
              <a:ext uri="{FF2B5EF4-FFF2-40B4-BE49-F238E27FC236}">
                <a16:creationId xmlns:a16="http://schemas.microsoft.com/office/drawing/2014/main" id="{A3302AE9-9501-4579-B6D7-B84B42FA03BE}"/>
              </a:ext>
            </a:extLst>
          </p:cNvPr>
          <p:cNvSpPr>
            <a:spLocks noGrp="1"/>
          </p:cNvSpPr>
          <p:nvPr>
            <p:ph type="body" idx="1"/>
          </p:nvPr>
        </p:nvSpPr>
        <p:spPr/>
        <p:txBody>
          <a:bodyPr/>
          <a:lstStyle/>
          <a:p>
            <a:r>
              <a:rPr lang="en-NZ"/>
              <a:t>Administered by the Ministry of Social Development</a:t>
            </a:r>
          </a:p>
          <a:p>
            <a:pPr lvl="1"/>
            <a:r>
              <a:rPr lang="en-NZ"/>
              <a:t>Any calls to Inland Revenue with regards to eligibility will be referred to MSD</a:t>
            </a:r>
          </a:p>
          <a:p>
            <a:r>
              <a:rPr lang="en-NZ"/>
              <a:t>Income tax obligations</a:t>
            </a:r>
          </a:p>
          <a:p>
            <a:r>
              <a:rPr lang="en-NZ"/>
              <a:t>GST obligations</a:t>
            </a:r>
          </a:p>
          <a:p>
            <a:pPr lvl="1"/>
            <a:r>
              <a:rPr lang="en-NZ"/>
              <a:t>Legislation change implemented</a:t>
            </a:r>
          </a:p>
          <a:p>
            <a:r>
              <a:rPr lang="en-NZ"/>
              <a:t>PAYE obligations</a:t>
            </a:r>
          </a:p>
          <a:p>
            <a:r>
              <a:rPr lang="en-NZ" err="1"/>
              <a:t>KiwiSaver</a:t>
            </a:r>
            <a:r>
              <a:rPr lang="en-NZ"/>
              <a:t> impacts</a:t>
            </a:r>
          </a:p>
        </p:txBody>
      </p:sp>
    </p:spTree>
    <p:extLst>
      <p:ext uri="{BB962C8B-B14F-4D97-AF65-F5344CB8AC3E}">
        <p14:creationId xmlns:p14="http://schemas.microsoft.com/office/powerpoint/2010/main" val="29416291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820EB-487A-4FF2-98C2-169221C869D0}"/>
              </a:ext>
            </a:extLst>
          </p:cNvPr>
          <p:cNvSpPr>
            <a:spLocks noGrp="1"/>
          </p:cNvSpPr>
          <p:nvPr>
            <p:ph type="title"/>
          </p:nvPr>
        </p:nvSpPr>
        <p:spPr/>
        <p:txBody>
          <a:bodyPr/>
          <a:lstStyle/>
          <a:p>
            <a:r>
              <a:rPr lang="en-NZ"/>
              <a:t>Wage subsidy</a:t>
            </a:r>
          </a:p>
        </p:txBody>
      </p:sp>
      <p:sp>
        <p:nvSpPr>
          <p:cNvPr id="3" name="Content Placeholder 2">
            <a:extLst>
              <a:ext uri="{FF2B5EF4-FFF2-40B4-BE49-F238E27FC236}">
                <a16:creationId xmlns:a16="http://schemas.microsoft.com/office/drawing/2014/main" id="{2C8B39E7-F8F4-4D0C-A2F8-77BFC3DFE8EB}"/>
              </a:ext>
            </a:extLst>
          </p:cNvPr>
          <p:cNvSpPr>
            <a:spLocks noGrp="1"/>
          </p:cNvSpPr>
          <p:nvPr>
            <p:ph idx="1"/>
          </p:nvPr>
        </p:nvSpPr>
        <p:spPr/>
        <p:txBody>
          <a:bodyPr/>
          <a:lstStyle/>
          <a:p>
            <a:r>
              <a:rPr lang="en-NZ"/>
              <a:t>Wage subsidies are paid by the Ministry of Social Development (MSD) to employers, including sole traders and the self-employed upon application. </a:t>
            </a:r>
          </a:p>
          <a:p>
            <a:endParaRPr lang="en-NZ"/>
          </a:p>
          <a:p>
            <a:r>
              <a:rPr lang="en-NZ"/>
              <a:t>An eligible employer should apply for the subsidy, which will be passed on to its employees, through MSD. </a:t>
            </a:r>
          </a:p>
          <a:p>
            <a:endParaRPr lang="en-NZ"/>
          </a:p>
          <a:p>
            <a:r>
              <a:rPr lang="en-NZ"/>
              <a:t>If your employee's usual wages are less than the subsidy, you must pay them their usual wages. Any difference should be used for the wages of other affected staff.</a:t>
            </a:r>
          </a:p>
          <a:p>
            <a:endParaRPr lang="en-NZ"/>
          </a:p>
          <a:p>
            <a:r>
              <a:rPr lang="en-NZ"/>
              <a:t>Further information on these subsidies, including the business eligibility criteria, is available on the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MSD website</a:t>
            </a:r>
            <a:endParaRPr lang="en-NZ">
              <a:solidFill>
                <a:schemeClr val="accent1">
                  <a:lumMod val="50000"/>
                </a:schemeClr>
              </a:solidFill>
            </a:endParaRPr>
          </a:p>
        </p:txBody>
      </p:sp>
      <p:sp>
        <p:nvSpPr>
          <p:cNvPr id="6" name="Text Placeholder 5">
            <a:extLst>
              <a:ext uri="{FF2B5EF4-FFF2-40B4-BE49-F238E27FC236}">
                <a16:creationId xmlns:a16="http://schemas.microsoft.com/office/drawing/2014/main" id="{33D92015-FBB4-42E0-A94E-B24E8D31EF14}"/>
              </a:ext>
            </a:extLst>
          </p:cNvPr>
          <p:cNvSpPr>
            <a:spLocks noGrp="1"/>
          </p:cNvSpPr>
          <p:nvPr>
            <p:ph type="body" sz="quarter" idx="10"/>
          </p:nvPr>
        </p:nvSpPr>
        <p:spPr/>
        <p:txBody>
          <a:bodyPr/>
          <a:lstStyle/>
          <a:p>
            <a:r>
              <a:rPr lang="en-NZ"/>
              <a:t>Published: 01/04/2020</a:t>
            </a:r>
          </a:p>
        </p:txBody>
      </p:sp>
      <p:sp>
        <p:nvSpPr>
          <p:cNvPr id="12" name="Text Placeholder 11">
            <a:extLst>
              <a:ext uri="{FF2B5EF4-FFF2-40B4-BE49-F238E27FC236}">
                <a16:creationId xmlns:a16="http://schemas.microsoft.com/office/drawing/2014/main" id="{B66F6DF4-7FEF-4FDE-9B09-F323EC5B046A}"/>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38198441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88B23-8ABB-409A-B5A9-D8C3D864E53B}"/>
              </a:ext>
            </a:extLst>
          </p:cNvPr>
          <p:cNvSpPr>
            <a:spLocks noGrp="1"/>
          </p:cNvSpPr>
          <p:nvPr>
            <p:ph type="title"/>
          </p:nvPr>
        </p:nvSpPr>
        <p:spPr/>
        <p:txBody>
          <a:bodyPr/>
          <a:lstStyle/>
          <a:p>
            <a:r>
              <a:rPr lang="en-NZ"/>
              <a:t>Leave subsidy</a:t>
            </a:r>
          </a:p>
        </p:txBody>
      </p:sp>
      <p:sp>
        <p:nvSpPr>
          <p:cNvPr id="3" name="Content Placeholder 2">
            <a:extLst>
              <a:ext uri="{FF2B5EF4-FFF2-40B4-BE49-F238E27FC236}">
                <a16:creationId xmlns:a16="http://schemas.microsoft.com/office/drawing/2014/main" id="{5486F092-900C-40FD-AD75-5D5DBA53B868}"/>
              </a:ext>
            </a:extLst>
          </p:cNvPr>
          <p:cNvSpPr>
            <a:spLocks noGrp="1"/>
          </p:cNvSpPr>
          <p:nvPr>
            <p:ph idx="1"/>
          </p:nvPr>
        </p:nvSpPr>
        <p:spPr/>
        <p:txBody>
          <a:bodyPr/>
          <a:lstStyle/>
          <a:p>
            <a:r>
              <a:rPr lang="en-NZ" dirty="0"/>
              <a:t>Leave support</a:t>
            </a:r>
            <a:r>
              <a:rPr lang="en-NZ" dirty="0">
                <a:solidFill>
                  <a:srgbClr val="FF0000"/>
                </a:solidFill>
              </a:rPr>
              <a:t> </a:t>
            </a:r>
            <a:r>
              <a:rPr lang="en-NZ" dirty="0"/>
              <a:t>payments for self-isolation as a result of COVID-19 were also available to businesses, including the self-employed and contractors, who satisfy the eligibility criteria and are prevented from working. </a:t>
            </a:r>
          </a:p>
          <a:p>
            <a:r>
              <a:rPr lang="en-NZ" dirty="0"/>
              <a:t>Further information on these subsidies and applications for a self-isolation leave subsidy on behalf of an affected employee are available on the </a:t>
            </a:r>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MSD website</a:t>
            </a:r>
            <a:r>
              <a:rPr lang="en-NZ" dirty="0"/>
              <a:t>.</a:t>
            </a:r>
          </a:p>
          <a:p>
            <a:r>
              <a:rPr lang="en-NZ" dirty="0"/>
              <a:t>The payment does not affect any leave entitlements that are owed and is not available for those who are able to work from home during their period of self-isolation and be paid normally by their employer.</a:t>
            </a:r>
          </a:p>
          <a:p>
            <a:r>
              <a:rPr lang="en-NZ" dirty="0"/>
              <a:t>Applicants cannot access both the leave subsidy and wage subsidy at the same time for workers.  </a:t>
            </a:r>
          </a:p>
        </p:txBody>
      </p:sp>
      <p:sp>
        <p:nvSpPr>
          <p:cNvPr id="6" name="Text Placeholder 5">
            <a:extLst>
              <a:ext uri="{FF2B5EF4-FFF2-40B4-BE49-F238E27FC236}">
                <a16:creationId xmlns:a16="http://schemas.microsoft.com/office/drawing/2014/main" id="{BC4546F1-1741-4C56-9CC2-290D19935418}"/>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23BE67E0-10BC-4AB2-BACD-42A7565F644B}"/>
              </a:ext>
            </a:extLst>
          </p:cNvPr>
          <p:cNvSpPr>
            <a:spLocks noGrp="1"/>
          </p:cNvSpPr>
          <p:nvPr>
            <p:ph type="body" sz="quarter" idx="11"/>
          </p:nvPr>
        </p:nvSpPr>
        <p:spPr/>
        <p:txBody>
          <a:bodyPr/>
          <a:lstStyle/>
          <a:p>
            <a:r>
              <a:rPr lang="en-NZ"/>
              <a:t>Intended audience: All customers</a:t>
            </a:r>
          </a:p>
          <a:p>
            <a:endParaRPr lang="en-NZ"/>
          </a:p>
        </p:txBody>
      </p:sp>
    </p:spTree>
    <p:extLst>
      <p:ext uri="{BB962C8B-B14F-4D97-AF65-F5344CB8AC3E}">
        <p14:creationId xmlns:p14="http://schemas.microsoft.com/office/powerpoint/2010/main" val="21410755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0B4E-1EB0-4E78-9BC0-8D2756DEFA43}"/>
              </a:ext>
            </a:extLst>
          </p:cNvPr>
          <p:cNvSpPr>
            <a:spLocks noGrp="1"/>
          </p:cNvSpPr>
          <p:nvPr>
            <p:ph type="title"/>
          </p:nvPr>
        </p:nvSpPr>
        <p:spPr/>
        <p:txBody>
          <a:bodyPr/>
          <a:lstStyle/>
          <a:p>
            <a:r>
              <a:rPr lang="en-NZ"/>
              <a:t>Wage and leave subsidies: Income tax obligations</a:t>
            </a:r>
          </a:p>
        </p:txBody>
      </p:sp>
      <p:sp>
        <p:nvSpPr>
          <p:cNvPr id="3" name="Content Placeholder 2">
            <a:extLst>
              <a:ext uri="{FF2B5EF4-FFF2-40B4-BE49-F238E27FC236}">
                <a16:creationId xmlns:a16="http://schemas.microsoft.com/office/drawing/2014/main" id="{83830F81-6764-4D42-B344-EB9D2F135F3B}"/>
              </a:ext>
            </a:extLst>
          </p:cNvPr>
          <p:cNvSpPr>
            <a:spLocks noGrp="1"/>
          </p:cNvSpPr>
          <p:nvPr>
            <p:ph idx="1"/>
          </p:nvPr>
        </p:nvSpPr>
        <p:spPr/>
        <p:txBody>
          <a:bodyPr/>
          <a:lstStyle/>
          <a:p>
            <a:r>
              <a:rPr lang="en-NZ" dirty="0"/>
              <a:t>The receipt of the subsidy is excluded income for the employer under CX 47 of the Income Tax Act providing the full subsidy is passed on to employees;</a:t>
            </a:r>
          </a:p>
          <a:p>
            <a:endParaRPr lang="en-NZ" dirty="0"/>
          </a:p>
          <a:p>
            <a:r>
              <a:rPr lang="en-NZ" dirty="0"/>
              <a:t>The employer will not be entitled to an income tax deduction for wages paid out of the wage subsidy pursuant to section DF 1(2) of the Act.</a:t>
            </a:r>
          </a:p>
          <a:p>
            <a:endParaRPr lang="en-NZ" dirty="0"/>
          </a:p>
          <a:p>
            <a:r>
              <a:rPr lang="en-NZ" dirty="0"/>
              <a:t>The amount of wages paid in excess of the wage subsidy (amounts funded by the employer) are deductible as normal. </a:t>
            </a:r>
          </a:p>
          <a:p>
            <a:pPr lvl="1"/>
            <a:endParaRPr lang="en-NZ" dirty="0"/>
          </a:p>
          <a:p>
            <a:endParaRPr lang="en-NZ" dirty="0"/>
          </a:p>
          <a:p>
            <a:endParaRPr lang="en-NZ" dirty="0"/>
          </a:p>
        </p:txBody>
      </p:sp>
      <p:sp>
        <p:nvSpPr>
          <p:cNvPr id="6" name="Text Placeholder 5">
            <a:extLst>
              <a:ext uri="{FF2B5EF4-FFF2-40B4-BE49-F238E27FC236}">
                <a16:creationId xmlns:a16="http://schemas.microsoft.com/office/drawing/2014/main" id="{18140219-C68A-4F68-8ACE-52799931EF5C}"/>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EF28A0A1-86E4-445B-B3A8-AEC204D1FC4C}"/>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40527005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0B4E-1EB0-4E78-9BC0-8D2756DEFA43}"/>
              </a:ext>
            </a:extLst>
          </p:cNvPr>
          <p:cNvSpPr>
            <a:spLocks noGrp="1"/>
          </p:cNvSpPr>
          <p:nvPr>
            <p:ph type="title"/>
          </p:nvPr>
        </p:nvSpPr>
        <p:spPr/>
        <p:txBody>
          <a:bodyPr/>
          <a:lstStyle/>
          <a:p>
            <a:r>
              <a:rPr lang="en-NZ"/>
              <a:t>Wage and leave subsidies: GST obligations</a:t>
            </a:r>
          </a:p>
        </p:txBody>
      </p:sp>
      <p:sp>
        <p:nvSpPr>
          <p:cNvPr id="3" name="Content Placeholder 2">
            <a:extLst>
              <a:ext uri="{FF2B5EF4-FFF2-40B4-BE49-F238E27FC236}">
                <a16:creationId xmlns:a16="http://schemas.microsoft.com/office/drawing/2014/main" id="{83830F81-6764-4D42-B344-EB9D2F135F3B}"/>
              </a:ext>
            </a:extLst>
          </p:cNvPr>
          <p:cNvSpPr>
            <a:spLocks noGrp="1"/>
          </p:cNvSpPr>
          <p:nvPr>
            <p:ph idx="1"/>
          </p:nvPr>
        </p:nvSpPr>
        <p:spPr/>
        <p:txBody>
          <a:bodyPr/>
          <a:lstStyle/>
          <a:p>
            <a:r>
              <a:rPr lang="en-NZ"/>
              <a:t>The employer will not be liable for GST on the subsidy received from MSD;</a:t>
            </a:r>
          </a:p>
          <a:p>
            <a:pPr lvl="1"/>
            <a:endParaRPr lang="en-NZ"/>
          </a:p>
          <a:p>
            <a:r>
              <a:rPr lang="en-NZ"/>
              <a:t>Legislation change: GST on COVID-19 related payments</a:t>
            </a:r>
          </a:p>
          <a:p>
            <a:pPr lvl="1"/>
            <a:r>
              <a:rPr lang="en-NZ"/>
              <a:t>The Goods and Services Tax (Grants and Subsidies) Amendment Order 2020 added the COVID-19 wage subsidy and the COVID-19 leave payment to the schedule of non-taxable grants and subsidies in the Goods and Services Tax (Grants and Subsidies) Order 1992 from 24 March 2020. </a:t>
            </a:r>
          </a:p>
          <a:p>
            <a:pPr lvl="1"/>
            <a:r>
              <a:rPr lang="en-NZ"/>
              <a:t>However, the wage subsidy and leave payments have been paid out from 17 March 2020. The Bill ensures that GST does not apply to payments of the COVID-19 wage subsidy and leave payments from 17 March 2020 until the date the 2020 amendment Order came into force.</a:t>
            </a:r>
          </a:p>
          <a:p>
            <a:endParaRPr lang="en-NZ"/>
          </a:p>
          <a:p>
            <a:r>
              <a:rPr lang="en-NZ"/>
              <a:t>This ensures consistent GST treatment regardless of when payments were made.</a:t>
            </a:r>
          </a:p>
        </p:txBody>
      </p:sp>
      <p:sp>
        <p:nvSpPr>
          <p:cNvPr id="6" name="Text Placeholder 5">
            <a:extLst>
              <a:ext uri="{FF2B5EF4-FFF2-40B4-BE49-F238E27FC236}">
                <a16:creationId xmlns:a16="http://schemas.microsoft.com/office/drawing/2014/main" id="{7A7F4CAF-23A0-4E00-B5EB-B8B6354E200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E2CB1586-8874-45C3-BB1F-2DCA081CB360}"/>
              </a:ext>
            </a:extLst>
          </p:cNvPr>
          <p:cNvSpPr>
            <a:spLocks noGrp="1"/>
          </p:cNvSpPr>
          <p:nvPr>
            <p:ph type="body" sz="quarter" idx="11"/>
          </p:nvPr>
        </p:nvSpPr>
        <p:spPr/>
        <p:txBody>
          <a:bodyPr/>
          <a:lstStyle/>
          <a:p>
            <a:r>
              <a:rPr lang="en-NZ"/>
              <a:t>Intended audience: Businesses &amp; Intermediaries</a:t>
            </a:r>
          </a:p>
          <a:p>
            <a:endParaRPr lang="en-NZ"/>
          </a:p>
        </p:txBody>
      </p:sp>
    </p:spTree>
    <p:extLst>
      <p:ext uri="{BB962C8B-B14F-4D97-AF65-F5344CB8AC3E}">
        <p14:creationId xmlns:p14="http://schemas.microsoft.com/office/powerpoint/2010/main" val="41583426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09633-6E6F-4360-BEC4-496BB6185FEC}"/>
              </a:ext>
            </a:extLst>
          </p:cNvPr>
          <p:cNvSpPr>
            <a:spLocks noGrp="1"/>
          </p:cNvSpPr>
          <p:nvPr>
            <p:ph type="title"/>
          </p:nvPr>
        </p:nvSpPr>
        <p:spPr/>
        <p:txBody>
          <a:bodyPr/>
          <a:lstStyle/>
          <a:p>
            <a:r>
              <a:rPr lang="en-NZ" sz="2800" dirty="0"/>
              <a:t>Why does GST apply to the COVID-19 related payments in the first place?</a:t>
            </a:r>
          </a:p>
        </p:txBody>
      </p:sp>
      <p:sp>
        <p:nvSpPr>
          <p:cNvPr id="3" name="Content Placeholder 2">
            <a:extLst>
              <a:ext uri="{FF2B5EF4-FFF2-40B4-BE49-F238E27FC236}">
                <a16:creationId xmlns:a16="http://schemas.microsoft.com/office/drawing/2014/main" id="{FB0E4995-745A-489B-BF72-D2F9FE41A0BB}"/>
              </a:ext>
            </a:extLst>
          </p:cNvPr>
          <p:cNvSpPr>
            <a:spLocks noGrp="1"/>
          </p:cNvSpPr>
          <p:nvPr>
            <p:ph idx="1"/>
          </p:nvPr>
        </p:nvSpPr>
        <p:spPr/>
        <p:txBody>
          <a:bodyPr/>
          <a:lstStyle/>
          <a:p>
            <a:r>
              <a:rPr lang="en-NZ" sz="2200" dirty="0"/>
              <a:t>Government grants and subsidies paid to GST-registered businesses are subject to GST under the Goods and Services Tax Act 1985.  If the COVID-19 subsidy payments weren’t excluded from GST, this would mean that GST-registered businesses would have to return GST on the payments they receive from the government. As a result, this would mean these GST-registered businesses would have less money from the subsidy available for supporting their staff when compared to businesses which are not registered for GST.</a:t>
            </a:r>
          </a:p>
          <a:p>
            <a:r>
              <a:rPr lang="en-NZ" sz="2200" dirty="0"/>
              <a:t>The recent Order in Council (the Goods and Services Tax (Grants and Subsidies) Amendment Order 2020) added the COVID-19 wage subsidy and leave payment to the schedule of non-taxable grants and subsidies for the purposes of the Goods and Services Tax Act 1985. It did not have retrospective effect, so only applies in respect of payments made from 24 March, which is when the Order in Council came into force. The change in this bill ensures that the same exclusion from GST applies to all payments made since 17 March 2020.  </a:t>
            </a:r>
          </a:p>
          <a:p>
            <a:r>
              <a:rPr lang="en-NZ" sz="2200" dirty="0"/>
              <a:t>COVID-19 related </a:t>
            </a:r>
            <a:r>
              <a:rPr lang="en-NZ" sz="2200" dirty="0">
                <a:solidFill>
                  <a:srgbClr val="FF0000"/>
                </a:solidFill>
              </a:rPr>
              <a:t>wage/leave </a:t>
            </a:r>
            <a:r>
              <a:rPr lang="en-NZ" sz="2200" dirty="0"/>
              <a:t>subsidies will therefore not be subject to GST.</a:t>
            </a:r>
          </a:p>
          <a:p>
            <a:endParaRPr lang="en-NZ" sz="2200" dirty="0"/>
          </a:p>
        </p:txBody>
      </p:sp>
      <p:sp>
        <p:nvSpPr>
          <p:cNvPr id="6" name="Text Placeholder 5">
            <a:extLst>
              <a:ext uri="{FF2B5EF4-FFF2-40B4-BE49-F238E27FC236}">
                <a16:creationId xmlns:a16="http://schemas.microsoft.com/office/drawing/2014/main" id="{74B3E57E-B39B-41C9-9C6C-62296683EDFF}"/>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A848DD23-FEFF-416E-AFBC-CC4ED68E6A50}"/>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5766337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A467-7DDF-474D-9C98-3D6A908329CE}"/>
              </a:ext>
            </a:extLst>
          </p:cNvPr>
          <p:cNvSpPr>
            <a:spLocks noGrp="1"/>
          </p:cNvSpPr>
          <p:nvPr>
            <p:ph type="title"/>
          </p:nvPr>
        </p:nvSpPr>
        <p:spPr/>
        <p:txBody>
          <a:bodyPr/>
          <a:lstStyle/>
          <a:p>
            <a:r>
              <a:rPr lang="en-NZ"/>
              <a:t>Wage and leave subsidies: Employer obligations</a:t>
            </a:r>
          </a:p>
        </p:txBody>
      </p:sp>
      <p:sp>
        <p:nvSpPr>
          <p:cNvPr id="3" name="Content Placeholder 2">
            <a:extLst>
              <a:ext uri="{FF2B5EF4-FFF2-40B4-BE49-F238E27FC236}">
                <a16:creationId xmlns:a16="http://schemas.microsoft.com/office/drawing/2014/main" id="{0F589F56-FB12-48A6-97C1-DE89E51801A6}"/>
              </a:ext>
            </a:extLst>
          </p:cNvPr>
          <p:cNvSpPr>
            <a:spLocks noGrp="1"/>
          </p:cNvSpPr>
          <p:nvPr>
            <p:ph idx="1"/>
          </p:nvPr>
        </p:nvSpPr>
        <p:spPr/>
        <p:txBody>
          <a:bodyPr/>
          <a:lstStyle/>
          <a:p>
            <a:r>
              <a:rPr lang="en-NZ" sz="2200" dirty="0"/>
              <a:t>Wage and leave subsidies should be passed on to the employee by the employer and processed as part of the employee’s normal wages. All deductions of PAYE, KiwiSaver, Student Loans, child support etc are made as normal.</a:t>
            </a:r>
          </a:p>
          <a:p>
            <a:r>
              <a:rPr lang="en-NZ" sz="2200" dirty="0"/>
              <a:t>If the total wage (subsidy + employer funded pay) amounts to the same wages as previously, the pay and deductions on their payslip should be the same. </a:t>
            </a:r>
          </a:p>
          <a:p>
            <a:r>
              <a:rPr lang="en-NZ" sz="2200" dirty="0"/>
              <a:t>Whether employers top up the subsidy with cash payments or annual leave is up to them to arrange with staff.  Employees cannot be forced to use their annual leave entitlement. </a:t>
            </a:r>
          </a:p>
          <a:p>
            <a:r>
              <a:rPr lang="en-NZ" sz="2200" dirty="0"/>
              <a:t>Employers should keep accurate records detailing the amount of the subsidy received and details of the employees it has been paid to, this will assist the employer if MSD request to review their records later .</a:t>
            </a:r>
          </a:p>
          <a:p>
            <a:r>
              <a:rPr lang="en-NZ" sz="2200" dirty="0"/>
              <a:t>If your employee's usual wages are less than the subsidy, you must pay them their usual wages. Any difference should be used for the wages of other affected staff.</a:t>
            </a:r>
          </a:p>
          <a:p>
            <a:endParaRPr lang="en-NZ" sz="2200" dirty="0"/>
          </a:p>
        </p:txBody>
      </p:sp>
      <p:sp>
        <p:nvSpPr>
          <p:cNvPr id="6" name="Text Placeholder 5">
            <a:extLst>
              <a:ext uri="{FF2B5EF4-FFF2-40B4-BE49-F238E27FC236}">
                <a16:creationId xmlns:a16="http://schemas.microsoft.com/office/drawing/2014/main" id="{6D198A06-1422-4F05-81D4-665F909E6091}"/>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4A890E7E-1EDC-4EE6-A78C-EC6C39A3168F}"/>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11128814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F872-AF2E-477D-9E38-9513C0C2906D}"/>
              </a:ext>
            </a:extLst>
          </p:cNvPr>
          <p:cNvSpPr>
            <a:spLocks noGrp="1"/>
          </p:cNvSpPr>
          <p:nvPr>
            <p:ph type="title"/>
          </p:nvPr>
        </p:nvSpPr>
        <p:spPr/>
        <p:txBody>
          <a:bodyPr/>
          <a:lstStyle/>
          <a:p>
            <a:r>
              <a:rPr lang="en-NZ"/>
              <a:t>Wage and leave subsidies: Employer obligations</a:t>
            </a:r>
          </a:p>
        </p:txBody>
      </p:sp>
      <p:sp>
        <p:nvSpPr>
          <p:cNvPr id="3" name="Content Placeholder 2">
            <a:extLst>
              <a:ext uri="{FF2B5EF4-FFF2-40B4-BE49-F238E27FC236}">
                <a16:creationId xmlns:a16="http://schemas.microsoft.com/office/drawing/2014/main" id="{AC3AFAE2-6708-4685-9C1A-C0D67B696389}"/>
              </a:ext>
            </a:extLst>
          </p:cNvPr>
          <p:cNvSpPr>
            <a:spLocks noGrp="1"/>
          </p:cNvSpPr>
          <p:nvPr>
            <p:ph idx="1"/>
          </p:nvPr>
        </p:nvSpPr>
        <p:spPr/>
        <p:txBody>
          <a:bodyPr/>
          <a:lstStyle/>
          <a:p>
            <a:r>
              <a:rPr lang="en-NZ" dirty="0"/>
              <a:t>Are there any tax consequences if an employer pays the 12-week wage subsidy as a single lump-sum to their employees?</a:t>
            </a:r>
          </a:p>
          <a:p>
            <a:pPr lvl="1"/>
            <a:r>
              <a:rPr lang="en-NZ" dirty="0"/>
              <a:t>For employers – no.  As mentioned, the receipt of the subsidy is exempt income and the payment to an employee is not deductible so it doesn’t make any difference if they pass it on now, or over time.</a:t>
            </a:r>
          </a:p>
          <a:p>
            <a:pPr lvl="1"/>
            <a:r>
              <a:rPr lang="en-NZ" dirty="0"/>
              <a:t>For employees – the intention is the subsidy amount is passed to the employee as per their normal pay cycle, otherwise yes, there are likely to be tax consequences..</a:t>
            </a:r>
          </a:p>
          <a:p>
            <a:r>
              <a:rPr lang="en-NZ" dirty="0"/>
              <a:t>What are the tax consequences for employees?</a:t>
            </a:r>
          </a:p>
          <a:p>
            <a:pPr lvl="1"/>
            <a:r>
              <a:rPr lang="en-NZ" dirty="0"/>
              <a:t>Paying the 12-week subsidy to an employee as a lump sum brings up to 12 weeks of income, that would normally be earned in the next tax year, into this tax year (which ends on 31 March 2020).  </a:t>
            </a:r>
          </a:p>
          <a:p>
            <a:pPr lvl="1"/>
            <a:r>
              <a:rPr lang="en-NZ" dirty="0"/>
              <a:t>The additional income could move them into a higher marginal tax bracket and result in them receiving a tax bill when Inland Revenue completes the automatic assessment process later this year;</a:t>
            </a:r>
          </a:p>
          <a:p>
            <a:pPr lvl="1"/>
            <a:r>
              <a:rPr lang="en-NZ" dirty="0"/>
              <a:t>If, as a result of receiving the additional income, their total gross income for the year exceeds $48,000 they will no longer qualify for the Independent Earner Tax Credit;</a:t>
            </a:r>
          </a:p>
          <a:p>
            <a:pPr lvl="1"/>
            <a:r>
              <a:rPr lang="en-NZ" dirty="0"/>
              <a:t>It may also impact their Working for Families Tax Credits.</a:t>
            </a:r>
          </a:p>
        </p:txBody>
      </p:sp>
      <p:sp>
        <p:nvSpPr>
          <p:cNvPr id="6" name="Text Placeholder 5">
            <a:extLst>
              <a:ext uri="{FF2B5EF4-FFF2-40B4-BE49-F238E27FC236}">
                <a16:creationId xmlns:a16="http://schemas.microsoft.com/office/drawing/2014/main" id="{C6EADFE7-6951-4C49-9C3D-23AD136933F9}"/>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108405B8-0648-46C3-AD46-F2AE815C2266}"/>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332036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1</a:t>
            </a:r>
            <a:r>
              <a:rPr lang="en-NZ" baseline="30000" dirty="0"/>
              <a:t>st</a:t>
            </a:r>
            <a:r>
              <a:rPr lang="en-NZ" dirty="0"/>
              <a:t> May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2328253288"/>
              </p:ext>
            </p:extLst>
          </p:nvPr>
        </p:nvGraphicFramePr>
        <p:xfrm>
          <a:off x="133352" y="482600"/>
          <a:ext cx="11906248" cy="569976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r>
                        <a:rPr lang="en-NZ" sz="1000" b="1" dirty="0"/>
                        <a:t>Small business cashflow scheme</a:t>
                      </a:r>
                    </a:p>
                    <a:p>
                      <a:pPr lvl="1"/>
                      <a:endParaRPr lang="en-NZ" sz="1000" b="0" dirty="0"/>
                    </a:p>
                    <a:p>
                      <a:pPr lvl="1"/>
                      <a:r>
                        <a:rPr lang="en-NZ" sz="1000" b="0" dirty="0"/>
                        <a:t>Applying for the loan – date extended to 24</a:t>
                      </a:r>
                      <a:r>
                        <a:rPr lang="en-NZ" sz="1000" b="0" baseline="30000" dirty="0"/>
                        <a:t>th</a:t>
                      </a:r>
                      <a:r>
                        <a:rPr lang="en-NZ" sz="1000" b="0" dirty="0"/>
                        <a:t> July 2020</a:t>
                      </a:r>
                    </a:p>
                    <a:p>
                      <a:pPr lvl="1"/>
                      <a:r>
                        <a:rPr lang="en-NZ" sz="1000" b="0" dirty="0"/>
                        <a:t>Applying for the loan - what you need to do</a:t>
                      </a:r>
                    </a:p>
                    <a:p>
                      <a:pPr lvl="1"/>
                      <a:r>
                        <a:rPr lang="en-NZ" sz="1000" b="0" dirty="0"/>
                        <a:t>Who can make an application for the loan:</a:t>
                      </a:r>
                    </a:p>
                    <a:p>
                      <a:pPr lvl="2"/>
                      <a:r>
                        <a:rPr lang="en-NZ" sz="1000" b="0" dirty="0"/>
                        <a:t>Can an executive officer holder of a company apply?</a:t>
                      </a:r>
                    </a:p>
                    <a:p>
                      <a:pPr lvl="2"/>
                      <a:r>
                        <a:rPr lang="en-NZ" sz="1000" b="0" dirty="0"/>
                        <a:t>Can my tax agent apply on my behalf?</a:t>
                      </a:r>
                    </a:p>
                    <a:p>
                      <a:pPr lvl="2"/>
                      <a:r>
                        <a:rPr lang="en-NZ" sz="1000" b="0" dirty="0"/>
                        <a:t>Can someone nominated to act for me in relation to my tax affairs apply on my behalf?</a:t>
                      </a:r>
                    </a:p>
                    <a:p>
                      <a:pPr lvl="2"/>
                      <a:r>
                        <a:rPr lang="en-NZ" sz="1000" b="0" dirty="0"/>
                        <a:t>Why can’t my tax agent or nominated person apply on my behalf?</a:t>
                      </a:r>
                    </a:p>
                    <a:p>
                      <a:pPr lvl="1"/>
                      <a:r>
                        <a:rPr lang="en-NZ" sz="1000" b="0" dirty="0"/>
                        <a:t>Commonly owned groups</a:t>
                      </a:r>
                    </a:p>
                    <a:p>
                      <a:pPr lvl="2"/>
                      <a:r>
                        <a:rPr lang="en-NZ" sz="1000" b="0" dirty="0"/>
                        <a:t>Example: Common ownership (multiple shareholders) &amp; less than 50 employees</a:t>
                      </a:r>
                    </a:p>
                    <a:p>
                      <a:pPr lvl="2"/>
                      <a:r>
                        <a:rPr lang="en-NZ" sz="1000" b="0" dirty="0"/>
                        <a:t>Example: Common ownership (single shareholder) &amp; more than 50 employees</a:t>
                      </a:r>
                    </a:p>
                    <a:p>
                      <a:pPr lvl="2"/>
                      <a:r>
                        <a:rPr lang="en-NZ" sz="1000" b="0" dirty="0"/>
                        <a:t>Example: Common ownership (multiple shareholders with different ownership %’s) &amp; more than 50 employees</a:t>
                      </a:r>
                    </a:p>
                    <a:p>
                      <a:pPr lvl="2"/>
                      <a:r>
                        <a:rPr lang="en-NZ" sz="1000" b="0" dirty="0"/>
                        <a:t>Example: Common ownership (multiple shareholders with different ownership %’s) &amp; less than 50 employees</a:t>
                      </a:r>
                    </a:p>
                    <a:p>
                      <a:pPr lvl="1"/>
                      <a:r>
                        <a:rPr lang="en-NZ" sz="1000" b="0" dirty="0"/>
                        <a:t>Receiving the loan</a:t>
                      </a:r>
                    </a:p>
                    <a:p>
                      <a:pPr lvl="2"/>
                      <a:r>
                        <a:rPr lang="en-NZ" sz="1000" b="0" dirty="0"/>
                        <a:t>What can I use the loan for?</a:t>
                      </a:r>
                    </a:p>
                    <a:p>
                      <a:pPr lvl="2"/>
                      <a:r>
                        <a:rPr lang="en-NZ" sz="1000" b="0" dirty="0"/>
                        <a:t>What is the definition of ‘core operating costs’</a:t>
                      </a:r>
                      <a:endParaRPr lang="en-NZ" sz="1000" dirty="0"/>
                    </a:p>
                    <a:p>
                      <a:pPr lvl="1"/>
                      <a:r>
                        <a:rPr lang="en-NZ" sz="1000" dirty="0"/>
                        <a:t>Repaying the loan</a:t>
                      </a:r>
                    </a:p>
                    <a:p>
                      <a:pPr lvl="2"/>
                      <a:r>
                        <a:rPr lang="en-NZ" sz="1000" dirty="0"/>
                        <a:t>Payment methods</a:t>
                      </a:r>
                    </a:p>
                    <a:p>
                      <a:pPr lvl="2"/>
                      <a:r>
                        <a:rPr lang="en-NZ" sz="1000" dirty="0"/>
                        <a:t>How long will I have to pay off the loan?</a:t>
                      </a:r>
                    </a:p>
                    <a:p>
                      <a:pPr lvl="2"/>
                      <a:r>
                        <a:rPr lang="en-NZ" sz="1000" dirty="0"/>
                        <a:t>How soon can I set up a payment plan to start repaying the loan?</a:t>
                      </a:r>
                    </a:p>
                    <a:p>
                      <a:pPr lvl="2"/>
                      <a:r>
                        <a:rPr lang="en-NZ" sz="1000" dirty="0"/>
                        <a:t>Will I be penalised for early repayment?</a:t>
                      </a:r>
                    </a:p>
                    <a:p>
                      <a:pPr lvl="2"/>
                      <a:r>
                        <a:rPr lang="en-NZ" sz="1000" dirty="0"/>
                        <a:t>What will the minimum repayments be after the payment free period?</a:t>
                      </a:r>
                    </a:p>
                    <a:p>
                      <a:pPr lvl="2"/>
                      <a:r>
                        <a:rPr lang="en-NZ" sz="1000" dirty="0"/>
                        <a:t>What frequency of repayments are required?</a:t>
                      </a:r>
                    </a:p>
                    <a:p>
                      <a:pPr lvl="2"/>
                      <a:r>
                        <a:rPr lang="en-NZ" sz="1000" dirty="0"/>
                        <a:t>If my business fails how long will I have to pay the loan back?</a:t>
                      </a:r>
                    </a:p>
                    <a:p>
                      <a:pPr lvl="2"/>
                      <a:r>
                        <a:rPr lang="en-NZ" sz="1000" dirty="0"/>
                        <a:t>If I can’t pay it back will if affect my credit rating?</a:t>
                      </a:r>
                    </a:p>
                    <a:p>
                      <a:pPr lvl="2"/>
                      <a:r>
                        <a:rPr lang="en-NZ" sz="1000" dirty="0"/>
                        <a:t>What happens if I haven’t paid it back within 5-years?</a:t>
                      </a:r>
                    </a:p>
                    <a:p>
                      <a:pPr lvl="1"/>
                      <a:r>
                        <a:rPr lang="en-NZ" sz="1000" dirty="0"/>
                        <a:t>Contact us about the scheme</a:t>
                      </a:r>
                    </a:p>
                    <a:p>
                      <a:pPr lvl="1"/>
                      <a:r>
                        <a:rPr lang="en-NZ" sz="1000" dirty="0"/>
                        <a:t>Publication and reporting</a:t>
                      </a:r>
                    </a:p>
                    <a:p>
                      <a:pPr lvl="2"/>
                      <a:r>
                        <a:rPr lang="en-NZ" sz="1000" dirty="0"/>
                        <a:t>Will my name / a companies name be published as a result of taking up this loan?</a:t>
                      </a:r>
                    </a:p>
                    <a:p>
                      <a:pPr lvl="2"/>
                      <a:r>
                        <a:rPr lang="en-NZ" sz="1000" dirty="0"/>
                        <a:t>What reporting will be made publicly available?</a:t>
                      </a:r>
                    </a:p>
                    <a:p>
                      <a:pPr lvl="2"/>
                      <a:r>
                        <a:rPr lang="en-NZ" sz="1000" dirty="0"/>
                        <a:t>What ongoing information are borrowers required to provide to Inland Revenue?</a:t>
                      </a:r>
                    </a:p>
                    <a:p>
                      <a:pPr lvl="2"/>
                      <a:r>
                        <a:rPr lang="en-NZ" sz="1000" dirty="0"/>
                        <a:t>What will Inland Revenue be doing to identify fraudulent applications and ensure funds have been used appropriately?</a:t>
                      </a:r>
                    </a:p>
                    <a:p>
                      <a:pPr lvl="1"/>
                      <a:r>
                        <a:rPr lang="en-NZ" sz="1000" dirty="0"/>
                        <a:t>Inland Revenue cannot give financial or legal advice on the loan – here are some questions we </a:t>
                      </a:r>
                      <a:r>
                        <a:rPr lang="en-NZ" sz="1000" u="sng" dirty="0"/>
                        <a:t>can’t</a:t>
                      </a:r>
                      <a:r>
                        <a:rPr lang="en-NZ" sz="1000" u="none" dirty="0"/>
                        <a:t> answer</a:t>
                      </a:r>
                    </a:p>
                    <a:p>
                      <a:pPr lvl="1"/>
                      <a:endParaRPr lang="en-NZ" sz="1000" b="0" dirty="0"/>
                    </a:p>
                  </a:txBody>
                  <a:tcPr/>
                </a:tc>
                <a:tc>
                  <a:txBody>
                    <a:bodyPr/>
                    <a:lstStyle/>
                    <a:p>
                      <a:pPr algn="ctr"/>
                      <a:endParaRPr lang="en-NZ" sz="1000" dirty="0"/>
                    </a:p>
                    <a:p>
                      <a:pPr algn="ctr"/>
                      <a:endParaRPr lang="en-NZ" sz="1000" dirty="0"/>
                    </a:p>
                    <a:p>
                      <a:pPr algn="ctr"/>
                      <a:r>
                        <a:rPr lang="en-NZ" sz="1000" dirty="0"/>
                        <a:t>16/06/2020</a:t>
                      </a:r>
                    </a:p>
                    <a:p>
                      <a:pPr algn="ctr"/>
                      <a:r>
                        <a:rPr lang="en-NZ" sz="1000" dirty="0"/>
                        <a:t>19/05/2020</a:t>
                      </a:r>
                    </a:p>
                    <a:p>
                      <a:pPr algn="ctr"/>
                      <a:r>
                        <a:rPr lang="en-NZ" sz="1000" dirty="0"/>
                        <a:t>19/05/2020</a:t>
                      </a:r>
                    </a:p>
                    <a:p>
                      <a:pPr algn="ctr"/>
                      <a:r>
                        <a:rPr lang="en-NZ" sz="1000" dirty="0"/>
                        <a:t>19/05/2020</a:t>
                      </a:r>
                    </a:p>
                    <a:p>
                      <a:pPr algn="ctr"/>
                      <a:r>
                        <a:rPr lang="en-NZ" sz="1000" dirty="0"/>
                        <a:t>19/05/2020</a:t>
                      </a:r>
                    </a:p>
                    <a:p>
                      <a:pPr algn="ctr"/>
                      <a:r>
                        <a:rPr lang="en-NZ" sz="1000" dirty="0"/>
                        <a:t>19/05/2020</a:t>
                      </a:r>
                    </a:p>
                    <a:p>
                      <a:pPr algn="ctr"/>
                      <a:r>
                        <a:rPr lang="en-NZ" sz="1000" dirty="0"/>
                        <a:t>13/05/2020</a:t>
                      </a:r>
                    </a:p>
                    <a:p>
                      <a:pPr algn="ctr"/>
                      <a:r>
                        <a:rPr lang="en-NZ" sz="1000" dirty="0"/>
                        <a:t>04/06/2020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04/06/2020</a:t>
                      </a:r>
                    </a:p>
                    <a:p>
                      <a:pPr algn="ct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17/06/2020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00" dirty="0"/>
                        <a:t>19/05/2020</a:t>
                      </a:r>
                    </a:p>
                    <a:p>
                      <a:pPr algn="ctr"/>
                      <a:endParaRPr lang="en-NZ" sz="1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2"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0"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1"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2"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3"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4" action="ppaction://hlinksldjump"/>
                        </a:rPr>
                        <a:t>Link to slide</a:t>
                      </a:r>
                      <a:endParaRPr lang="en-NZ" sz="1000" dirty="0">
                        <a:solidFill>
                          <a:srgbClr val="00664D"/>
                        </a:solidFill>
                        <a:hlinkClick r:id="rId15"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5"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8"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19"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0" action="ppaction://hlinksldjump"/>
                        </a:rPr>
                        <a:t>Link to slide</a:t>
                      </a:r>
                      <a:endParaRPr lang="en-NZ" sz="1000" dirty="0">
                        <a:solidFill>
                          <a:srgbClr val="00664D"/>
                        </a:solidFill>
                      </a:endParaRPr>
                    </a:p>
                  </a:txBody>
                  <a:tcPr/>
                </a:tc>
                <a:extLst>
                  <a:ext uri="{0D108BD9-81ED-4DB2-BD59-A6C34878D82A}">
                    <a16:rowId xmlns:a16="http://schemas.microsoft.com/office/drawing/2014/main" val="979634933"/>
                  </a:ext>
                </a:extLst>
              </a:tr>
            </a:tbl>
          </a:graphicData>
        </a:graphic>
      </p:graphicFrame>
    </p:spTree>
    <p:extLst>
      <p:ext uri="{BB962C8B-B14F-4D97-AF65-F5344CB8AC3E}">
        <p14:creationId xmlns:p14="http://schemas.microsoft.com/office/powerpoint/2010/main" val="24656832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45C56-281F-4BA1-BDBF-819F5F7F0B83}"/>
              </a:ext>
            </a:extLst>
          </p:cNvPr>
          <p:cNvSpPr>
            <a:spLocks noGrp="1"/>
          </p:cNvSpPr>
          <p:nvPr>
            <p:ph type="title"/>
          </p:nvPr>
        </p:nvSpPr>
        <p:spPr/>
        <p:txBody>
          <a:bodyPr/>
          <a:lstStyle/>
          <a:p>
            <a:r>
              <a:rPr lang="en-NZ"/>
              <a:t>Home office expenses incurred by employees</a:t>
            </a:r>
          </a:p>
        </p:txBody>
      </p:sp>
      <p:sp>
        <p:nvSpPr>
          <p:cNvPr id="3" name="Content Placeholder 2">
            <a:extLst>
              <a:ext uri="{FF2B5EF4-FFF2-40B4-BE49-F238E27FC236}">
                <a16:creationId xmlns:a16="http://schemas.microsoft.com/office/drawing/2014/main" id="{159F7D1C-4D49-48A1-8D5D-B3A849A427B7}"/>
              </a:ext>
            </a:extLst>
          </p:cNvPr>
          <p:cNvSpPr>
            <a:spLocks noGrp="1"/>
          </p:cNvSpPr>
          <p:nvPr>
            <p:ph idx="1"/>
          </p:nvPr>
        </p:nvSpPr>
        <p:spPr/>
        <p:txBody>
          <a:bodyPr/>
          <a:lstStyle/>
          <a:p>
            <a:pPr lvl="0"/>
            <a:r>
              <a:rPr lang="en-NZ" dirty="0"/>
              <a:t>During the COVID-19 Alert Level-4 lock down period many employees are working from home.  </a:t>
            </a:r>
          </a:p>
          <a:p>
            <a:pPr lvl="0"/>
            <a:r>
              <a:rPr lang="en-NZ" dirty="0"/>
              <a:t>In some instances, their employer may provide a special allowance to cover the costs of this, however in many cases the employee is expected to bear these additional costs.</a:t>
            </a:r>
          </a:p>
          <a:p>
            <a:pPr lvl="0"/>
            <a:r>
              <a:rPr lang="en-NZ" dirty="0"/>
              <a:t>We have been asked whether these costs, or a proportion of the costs can be claimed as an expense against employment income.</a:t>
            </a:r>
          </a:p>
          <a:p>
            <a:pPr lvl="0"/>
            <a:r>
              <a:rPr lang="en-NZ" dirty="0"/>
              <a:t>No – under current legislation the employment limitation prevents an employee deducting costs incurred in deriving income from employment.  </a:t>
            </a:r>
          </a:p>
          <a:p>
            <a:r>
              <a:rPr lang="en-NZ" dirty="0"/>
              <a:t>There are only very limited types of expenses that can be claimed by individuals who only earn income from employment, you can find out more on our website: </a:t>
            </a:r>
            <a:r>
              <a:rPr lang="en-NZ" dirty="0">
                <a:solidFill>
                  <a:schemeClr val="accent1">
                    <a:lumMod val="50000"/>
                  </a:schemeClr>
                </a:solidFill>
                <a:hlinkClick r:id="rId2">
                  <a:extLst>
                    <a:ext uri="{A12FA001-AC4F-418D-AE19-62706E023703}">
                      <ahyp:hlinkClr xmlns:ahyp="http://schemas.microsoft.com/office/drawing/2018/hyperlinkcolor" val="tx"/>
                    </a:ext>
                  </a:extLst>
                </a:hlinkClick>
              </a:rPr>
              <a:t>Types of individual expenses</a:t>
            </a:r>
            <a:endParaRPr lang="en-NZ" dirty="0">
              <a:solidFill>
                <a:schemeClr val="accent1">
                  <a:lumMod val="50000"/>
                </a:schemeClr>
              </a:solidFill>
            </a:endParaRPr>
          </a:p>
        </p:txBody>
      </p:sp>
      <p:sp>
        <p:nvSpPr>
          <p:cNvPr id="6" name="Text Placeholder 5">
            <a:extLst>
              <a:ext uri="{FF2B5EF4-FFF2-40B4-BE49-F238E27FC236}">
                <a16:creationId xmlns:a16="http://schemas.microsoft.com/office/drawing/2014/main" id="{16B3DD9D-9388-438A-A22F-8371F500FDFB}"/>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D33D1C2E-61E5-4355-9C26-377AEBDA6C83}"/>
              </a:ext>
            </a:extLst>
          </p:cNvPr>
          <p:cNvSpPr>
            <a:spLocks noGrp="1"/>
          </p:cNvSpPr>
          <p:nvPr>
            <p:ph type="body" sz="quarter" idx="11"/>
          </p:nvPr>
        </p:nvSpPr>
        <p:spPr/>
        <p:txBody>
          <a:bodyPr/>
          <a:lstStyle/>
          <a:p>
            <a:r>
              <a:rPr lang="en-NZ"/>
              <a:t>Intended audience: All customers</a:t>
            </a:r>
          </a:p>
        </p:txBody>
      </p:sp>
    </p:spTree>
    <p:extLst>
      <p:ext uri="{BB962C8B-B14F-4D97-AF65-F5344CB8AC3E}">
        <p14:creationId xmlns:p14="http://schemas.microsoft.com/office/powerpoint/2010/main" val="1322693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F872-AF2E-477D-9E38-9513C0C2906D}"/>
              </a:ext>
            </a:extLst>
          </p:cNvPr>
          <p:cNvSpPr>
            <a:spLocks noGrp="1"/>
          </p:cNvSpPr>
          <p:nvPr>
            <p:ph type="title"/>
          </p:nvPr>
        </p:nvSpPr>
        <p:spPr/>
        <p:txBody>
          <a:bodyPr/>
          <a:lstStyle/>
          <a:p>
            <a:r>
              <a:rPr lang="en-NZ"/>
              <a:t>Wage and leave subsidies: Self-employed customers</a:t>
            </a:r>
          </a:p>
        </p:txBody>
      </p:sp>
      <p:sp>
        <p:nvSpPr>
          <p:cNvPr id="3" name="Content Placeholder 2">
            <a:extLst>
              <a:ext uri="{FF2B5EF4-FFF2-40B4-BE49-F238E27FC236}">
                <a16:creationId xmlns:a16="http://schemas.microsoft.com/office/drawing/2014/main" id="{AC3AFAE2-6708-4685-9C1A-C0D67B696389}"/>
              </a:ext>
            </a:extLst>
          </p:cNvPr>
          <p:cNvSpPr>
            <a:spLocks noGrp="1"/>
          </p:cNvSpPr>
          <p:nvPr>
            <p:ph idx="1"/>
          </p:nvPr>
        </p:nvSpPr>
        <p:spPr>
          <a:xfrm>
            <a:off x="273051" y="1208088"/>
            <a:ext cx="11252200" cy="4824577"/>
          </a:xfrm>
        </p:spPr>
        <p:txBody>
          <a:bodyPr/>
          <a:lstStyle/>
          <a:p>
            <a:r>
              <a:rPr lang="en-NZ" b="1" dirty="0"/>
              <a:t>Is the wage subsidy received by a self-employed person taxable in the year it is received, or can it be spread over the 12-week period?</a:t>
            </a:r>
          </a:p>
          <a:p>
            <a:pPr lvl="1"/>
            <a:endParaRPr lang="en-NZ" dirty="0"/>
          </a:p>
          <a:p>
            <a:pPr lvl="1"/>
            <a:r>
              <a:rPr lang="en-NZ" dirty="0"/>
              <a:t>Many self-employed people will receive the subsidy in the 2020 tax year, but (in most cases) only 1 or 2 weeks of it relates to the 2020 tax year.</a:t>
            </a:r>
          </a:p>
          <a:p>
            <a:pPr marL="457200" lvl="1" indent="0">
              <a:buNone/>
            </a:pPr>
            <a:endParaRPr lang="en-NZ" sz="1200" dirty="0"/>
          </a:p>
          <a:p>
            <a:pPr lvl="1"/>
            <a:r>
              <a:rPr lang="en-NZ" dirty="0"/>
              <a:t>Inland Revenues position is that these payments qualify as ‘compensation’ for the purposes of section CG 5B and can therefore be returned in the income year which the income being replaced would have been derived.</a:t>
            </a:r>
          </a:p>
          <a:p>
            <a:pPr lvl="1"/>
            <a:endParaRPr lang="en-NZ" sz="1200" dirty="0"/>
          </a:p>
          <a:p>
            <a:pPr lvl="1"/>
            <a:r>
              <a:rPr lang="en-NZ" dirty="0"/>
              <a:t>In practical terms this means an amount received prior to 31 March 2020 can be spread if it relates to income that would have been derived after 31 March (the 2021 year).</a:t>
            </a:r>
          </a:p>
          <a:p>
            <a:pPr lvl="1"/>
            <a:endParaRPr lang="en-NZ" dirty="0"/>
          </a:p>
          <a:p>
            <a:pPr lvl="1"/>
            <a:r>
              <a:rPr lang="en-NZ" dirty="0"/>
              <a:t>Amounts must be included in the “Other income” field of the IR3 return for the 2020 year.  Amounts returned in the 2021 years onwards must be included in the “Government subsidies” field of the IR3.</a:t>
            </a:r>
          </a:p>
          <a:p>
            <a:pPr lvl="1"/>
            <a:endParaRPr lang="en-NZ" dirty="0"/>
          </a:p>
        </p:txBody>
      </p:sp>
      <p:sp>
        <p:nvSpPr>
          <p:cNvPr id="6" name="Text Placeholder 5">
            <a:extLst>
              <a:ext uri="{FF2B5EF4-FFF2-40B4-BE49-F238E27FC236}">
                <a16:creationId xmlns:a16="http://schemas.microsoft.com/office/drawing/2014/main" id="{71324C90-CCC0-4481-9E7C-F5D42F85FDC9}"/>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D5A556C2-95D1-47C0-BD4A-6F42C4B8D985}"/>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9064418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F872-AF2E-477D-9E38-9513C0C2906D}"/>
              </a:ext>
            </a:extLst>
          </p:cNvPr>
          <p:cNvSpPr>
            <a:spLocks noGrp="1"/>
          </p:cNvSpPr>
          <p:nvPr>
            <p:ph type="title"/>
          </p:nvPr>
        </p:nvSpPr>
        <p:spPr/>
        <p:txBody>
          <a:bodyPr/>
          <a:lstStyle/>
          <a:p>
            <a:r>
              <a:rPr lang="en-NZ"/>
              <a:t>Wage and leave subsidies: Self-employed customers</a:t>
            </a:r>
          </a:p>
        </p:txBody>
      </p:sp>
      <p:sp>
        <p:nvSpPr>
          <p:cNvPr id="3" name="Content Placeholder 2">
            <a:extLst>
              <a:ext uri="{FF2B5EF4-FFF2-40B4-BE49-F238E27FC236}">
                <a16:creationId xmlns:a16="http://schemas.microsoft.com/office/drawing/2014/main" id="{AC3AFAE2-6708-4685-9C1A-C0D67B696389}"/>
              </a:ext>
            </a:extLst>
          </p:cNvPr>
          <p:cNvSpPr>
            <a:spLocks noGrp="1"/>
          </p:cNvSpPr>
          <p:nvPr>
            <p:ph idx="1"/>
          </p:nvPr>
        </p:nvSpPr>
        <p:spPr>
          <a:xfrm>
            <a:off x="273051" y="1033152"/>
            <a:ext cx="11252200" cy="4839011"/>
          </a:xfrm>
        </p:spPr>
        <p:txBody>
          <a:bodyPr/>
          <a:lstStyle/>
          <a:p>
            <a:r>
              <a:rPr lang="en-NZ" b="1" dirty="0"/>
              <a:t>Is the wage subsidy received by a self-employed person subject to ACC levies?</a:t>
            </a:r>
          </a:p>
          <a:p>
            <a:pPr lvl="1"/>
            <a:r>
              <a:rPr lang="en-NZ" sz="2200" dirty="0"/>
              <a:t>Under s 14 of the ACC Act 2001, self-employed income must be derived from personal exertions before liable for ACC but the legislation specifically includes Non-PAYE shareholder-employees.  Non-PAYE shareholder-employees will be subject to ACC on the levy and all other self-employed persons will not.</a:t>
            </a:r>
          </a:p>
          <a:p>
            <a:pPr marL="457200" lvl="1" indent="0">
              <a:buNone/>
            </a:pPr>
            <a:endParaRPr lang="en-NZ" sz="1200" dirty="0">
              <a:solidFill>
                <a:srgbClr val="FF0000"/>
              </a:solidFill>
            </a:endParaRPr>
          </a:p>
          <a:p>
            <a:pPr lvl="1"/>
            <a:r>
              <a:rPr lang="en-NZ" sz="2200" dirty="0"/>
              <a:t>In the 2020 year, the wage subsidy should be returned as “</a:t>
            </a:r>
            <a:r>
              <a:rPr lang="en-NZ" sz="2200" b="1" dirty="0"/>
              <a:t>Other Income</a:t>
            </a:r>
            <a:r>
              <a:rPr lang="en-NZ" sz="2200" dirty="0"/>
              <a:t>” in the IR3 return.  In the 2021 year, the wage subsidy must be returned in the </a:t>
            </a:r>
            <a:r>
              <a:rPr lang="en-NZ" sz="2200" b="1" dirty="0"/>
              <a:t>“Government subsidies” </a:t>
            </a:r>
            <a:r>
              <a:rPr lang="en-NZ" sz="2200" dirty="0"/>
              <a:t>field in IR3 return.</a:t>
            </a:r>
          </a:p>
          <a:p>
            <a:pPr marL="457200" lvl="1" indent="0">
              <a:buNone/>
            </a:pPr>
            <a:endParaRPr lang="en-NZ" sz="1200" dirty="0"/>
          </a:p>
          <a:p>
            <a:pPr lvl="1"/>
            <a:r>
              <a:rPr lang="en-NZ" sz="2200" dirty="0"/>
              <a:t>ACC receive information from Inland Revenue re all income including the Government subsidies to determine which amounts to levy depending on the nature of income.</a:t>
            </a:r>
          </a:p>
          <a:p>
            <a:pPr lvl="1"/>
            <a:endParaRPr lang="en-NZ" sz="1200" dirty="0"/>
          </a:p>
          <a:p>
            <a:pPr lvl="1"/>
            <a:r>
              <a:rPr lang="en-NZ" sz="2200" dirty="0"/>
              <a:t>More information about the wage subsidy and ACC levies can be found on ACC’s website:</a:t>
            </a:r>
          </a:p>
          <a:p>
            <a:pPr marL="457200" lvl="1" indent="0">
              <a:buNone/>
            </a:pPr>
            <a:r>
              <a:rPr lang="en-NZ" sz="2200" dirty="0">
                <a:hlinkClick r:id="rId2"/>
              </a:rPr>
              <a:t>				COVID-19 impacts and your levy</a:t>
            </a:r>
            <a:endParaRPr lang="en-NZ" sz="2200" dirty="0"/>
          </a:p>
          <a:p>
            <a:pPr lvl="1"/>
            <a:endParaRPr lang="en-NZ" sz="2200" dirty="0"/>
          </a:p>
          <a:p>
            <a:pPr lvl="1"/>
            <a:endParaRPr lang="en-NZ" dirty="0"/>
          </a:p>
        </p:txBody>
      </p:sp>
      <p:sp>
        <p:nvSpPr>
          <p:cNvPr id="6" name="Text Placeholder 5">
            <a:extLst>
              <a:ext uri="{FF2B5EF4-FFF2-40B4-BE49-F238E27FC236}">
                <a16:creationId xmlns:a16="http://schemas.microsoft.com/office/drawing/2014/main" id="{71324C90-CCC0-4481-9E7C-F5D42F85FDC9}"/>
              </a:ext>
            </a:extLst>
          </p:cNvPr>
          <p:cNvSpPr>
            <a:spLocks noGrp="1"/>
          </p:cNvSpPr>
          <p:nvPr>
            <p:ph type="body" sz="quarter" idx="10"/>
          </p:nvPr>
        </p:nvSpPr>
        <p:spPr>
          <a:xfrm>
            <a:off x="8577471" y="6529388"/>
            <a:ext cx="3614530" cy="328612"/>
          </a:xfrm>
        </p:spPr>
        <p:txBody>
          <a:bodyPr/>
          <a:lstStyle/>
          <a:p>
            <a:r>
              <a:rPr lang="en-NZ" dirty="0"/>
              <a:t>Published: 08/04/2020.  Updated 30/07/2020</a:t>
            </a:r>
          </a:p>
        </p:txBody>
      </p:sp>
      <p:sp>
        <p:nvSpPr>
          <p:cNvPr id="8" name="Text Placeholder 7">
            <a:extLst>
              <a:ext uri="{FF2B5EF4-FFF2-40B4-BE49-F238E27FC236}">
                <a16:creationId xmlns:a16="http://schemas.microsoft.com/office/drawing/2014/main" id="{D5A556C2-95D1-47C0-BD4A-6F42C4B8D985}"/>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29427702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a:t>Wage subsidy: </a:t>
            </a:r>
            <a:r>
              <a:rPr lang="en-NZ" sz="3200"/>
              <a:t>Standard costs for home-based childcare providers</a:t>
            </a:r>
          </a:p>
        </p:txBody>
      </p:sp>
      <p:sp>
        <p:nvSpPr>
          <p:cNvPr id="3" name="Content Placeholder 2">
            <a:extLst>
              <a:ext uri="{FF2B5EF4-FFF2-40B4-BE49-F238E27FC236}">
                <a16:creationId xmlns:a16="http://schemas.microsoft.com/office/drawing/2014/main" id="{F29EFFC0-21C8-4EE7-9494-2C555FE85FC6}"/>
              </a:ext>
            </a:extLst>
          </p:cNvPr>
          <p:cNvSpPr>
            <a:spLocks noGrp="1"/>
          </p:cNvSpPr>
          <p:nvPr>
            <p:ph idx="1"/>
          </p:nvPr>
        </p:nvSpPr>
        <p:spPr/>
        <p:txBody>
          <a:bodyPr/>
          <a:lstStyle/>
          <a:p>
            <a:pPr>
              <a:spcBef>
                <a:spcPts val="0"/>
              </a:spcBef>
            </a:pPr>
            <a:r>
              <a:rPr lang="en-NZ"/>
              <a:t>A childcare provider (in accordance with Education (Home-Based Care) Order 1992) who derives gross income from providing a childcare service may elect to deduct the expenditure as set out in Determination DET 09/02.</a:t>
            </a:r>
          </a:p>
          <a:p>
            <a:pPr>
              <a:spcBef>
                <a:spcPts val="0"/>
              </a:spcBef>
            </a:pPr>
            <a:r>
              <a:rPr lang="en-NZ"/>
              <a:t>Determination DET 09/02 advises the only two options applicable to educators providing home base childcare services are:</a:t>
            </a:r>
          </a:p>
          <a:p>
            <a:pPr lvl="1">
              <a:spcBef>
                <a:spcPts val="0"/>
              </a:spcBef>
            </a:pPr>
            <a:r>
              <a:rPr lang="en-NZ"/>
              <a:t>Using a standard cost household service.</a:t>
            </a:r>
          </a:p>
          <a:p>
            <a:pPr lvl="1">
              <a:spcBef>
                <a:spcPts val="0"/>
              </a:spcBef>
            </a:pPr>
            <a:r>
              <a:rPr lang="en-NZ"/>
              <a:t>Using actual costs supported by appropriate records.</a:t>
            </a:r>
          </a:p>
          <a:p>
            <a:pPr>
              <a:spcBef>
                <a:spcPts val="0"/>
              </a:spcBef>
            </a:pPr>
            <a:r>
              <a:rPr lang="en-NZ"/>
              <a:t>A childcare provider is not required to file a tax return for that income if both of these apply:</a:t>
            </a:r>
          </a:p>
          <a:p>
            <a:pPr lvl="1">
              <a:spcBef>
                <a:spcPts val="0"/>
              </a:spcBef>
            </a:pPr>
            <a:r>
              <a:rPr lang="en-NZ"/>
              <a:t>After deducting the amount of standard cost under DET 09/02, the customer has a loss or zero income.</a:t>
            </a:r>
          </a:p>
          <a:p>
            <a:pPr lvl="1">
              <a:spcBef>
                <a:spcPts val="0"/>
              </a:spcBef>
            </a:pPr>
            <a:r>
              <a:rPr lang="en-NZ"/>
              <a:t>The customer did not have any other income where tax has not been deducted at source</a:t>
            </a:r>
          </a:p>
          <a:p>
            <a:pPr>
              <a:spcBef>
                <a:spcPts val="0"/>
              </a:spcBef>
            </a:pPr>
            <a:r>
              <a:rPr lang="en-NZ"/>
              <a:t>Losses are not able to be claimed if using the standard cost method.</a:t>
            </a:r>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a:t>Published: 09/04/2020</a:t>
            </a:r>
          </a:p>
          <a:p>
            <a:endParaRPr lang="en-NZ"/>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37514371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a:t>Wage subsidy: </a:t>
            </a:r>
            <a:r>
              <a:rPr lang="en-NZ" sz="3200"/>
              <a:t>Standard costs for home-based childcare providers</a:t>
            </a:r>
          </a:p>
        </p:txBody>
      </p:sp>
      <p:sp>
        <p:nvSpPr>
          <p:cNvPr id="3" name="Content Placeholder 2">
            <a:extLst>
              <a:ext uri="{FF2B5EF4-FFF2-40B4-BE49-F238E27FC236}">
                <a16:creationId xmlns:a16="http://schemas.microsoft.com/office/drawing/2014/main" id="{F29EFFC0-21C8-4EE7-9494-2C555FE85FC6}"/>
              </a:ext>
            </a:extLst>
          </p:cNvPr>
          <p:cNvSpPr>
            <a:spLocks noGrp="1"/>
          </p:cNvSpPr>
          <p:nvPr>
            <p:ph idx="1"/>
          </p:nvPr>
        </p:nvSpPr>
        <p:spPr/>
        <p:txBody>
          <a:bodyPr/>
          <a:lstStyle/>
          <a:p>
            <a:r>
              <a:rPr lang="en-NZ"/>
              <a:t>The </a:t>
            </a:r>
            <a:r>
              <a:rPr lang="en-NZ" u="sng">
                <a:hlinkClick r:id="rId2"/>
              </a:rPr>
              <a:t>IR413</a:t>
            </a:r>
            <a:r>
              <a:rPr lang="en-NZ"/>
              <a:t> can be used to calculate the net income under the standard cost method, the first two components of the formula are:</a:t>
            </a:r>
          </a:p>
          <a:p>
            <a:pPr marL="0" lvl="0" indent="0">
              <a:buNone/>
            </a:pPr>
            <a:r>
              <a:rPr lang="en-NZ"/>
              <a:t>	A. Gross income received for childcare</a:t>
            </a:r>
          </a:p>
          <a:p>
            <a:pPr marL="0" lvl="0" indent="0">
              <a:buNone/>
            </a:pPr>
            <a:r>
              <a:rPr lang="en-NZ"/>
              <a:t>	B. Hours (children are in your household)</a:t>
            </a:r>
          </a:p>
          <a:p>
            <a:r>
              <a:rPr lang="en-NZ"/>
              <a:t>If a customer receives the wage subsidy during the period of the Covid-19 Alert Level-4 lock-down then this forms part of the ‘Gross income’ received – part A of the formula.  </a:t>
            </a:r>
          </a:p>
          <a:p>
            <a:r>
              <a:rPr lang="en-NZ"/>
              <a:t>However, as the actual childcare activity has ceased for the duration of the lock-down the ‘Hours’ – part B of the formula, will be NIL.</a:t>
            </a:r>
          </a:p>
          <a:p>
            <a:r>
              <a:rPr lang="en-NZ"/>
              <a:t>This may result in a net income amount for the customer which needs to be included in their annual tax return.</a:t>
            </a:r>
            <a:endParaRPr lang="en-NZ" sz="180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a:t>Published: 09/04/2020</a:t>
            </a:r>
          </a:p>
          <a:p>
            <a:endParaRPr lang="en-NZ"/>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16275807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sz="3200" dirty="0"/>
              <a:t>Wage subsidy: received by a company for a shareholder-employee</a:t>
            </a:r>
          </a:p>
        </p:txBody>
      </p:sp>
      <p:sp>
        <p:nvSpPr>
          <p:cNvPr id="3" name="Content Placeholder 2">
            <a:extLst>
              <a:ext uri="{FF2B5EF4-FFF2-40B4-BE49-F238E27FC236}">
                <a16:creationId xmlns:a16="http://schemas.microsoft.com/office/drawing/2014/main" id="{F29EFFC0-21C8-4EE7-9494-2C555FE85FC6}"/>
              </a:ext>
            </a:extLst>
          </p:cNvPr>
          <p:cNvSpPr>
            <a:spLocks noGrp="1"/>
          </p:cNvSpPr>
          <p:nvPr>
            <p:ph idx="1"/>
          </p:nvPr>
        </p:nvSpPr>
        <p:spPr>
          <a:xfrm>
            <a:off x="273051" y="1208088"/>
            <a:ext cx="11252200" cy="4664076"/>
          </a:xfrm>
        </p:spPr>
        <p:txBody>
          <a:bodyPr/>
          <a:lstStyle/>
          <a:p>
            <a:r>
              <a:rPr lang="en-NZ" sz="1600" dirty="0"/>
              <a:t>The MSD website states “If you work for the business and you are paid a wage, salary or draw an income for the work you do for the business, you can apply for the wage subsidy.”, so there is a requirement that the shareholder is receiving income from the work that they do for the business.  The underlying intent of the subsidy is that it is passed on, in full, to the person whose income it is intended to replace it is never contemplated that the company retain the subsidy amount.</a:t>
            </a:r>
          </a:p>
          <a:p>
            <a:r>
              <a:rPr lang="en-NZ" sz="1600" dirty="0"/>
              <a:t>The tax outcome depends on how the company usually pays its shareholder/employees.  This could be regular, and subject to the usual PAYE deductions, or it could be at the end of the year via a shareholders salary.</a:t>
            </a:r>
          </a:p>
          <a:p>
            <a:pPr lvl="1"/>
            <a:r>
              <a:rPr lang="en-NZ" sz="1400" dirty="0"/>
              <a:t>If regular &amp; subject to PAYE then they should process it as normal.  The receipt of the subsidy is exempt income for the company and the payment to the shareholder is not deductible, so a NIL tax outcome for the company.  The ‘wages’ paid to the employee are taxable in the usual way.</a:t>
            </a:r>
          </a:p>
          <a:p>
            <a:pPr lvl="1"/>
            <a:r>
              <a:rPr lang="en-NZ" sz="1400" dirty="0"/>
              <a:t>If a shareholders salary is declared at the end of the year the shareholder would usually include in their IR3, and if part of the salary they receive is funded by the subsidy it is still returned as ‘income’ by the individual/shareholder.  Same rules apply for the company, it is exempt income when received and non-deductible when paid out.</a:t>
            </a:r>
          </a:p>
          <a:p>
            <a:pPr lvl="1"/>
            <a:r>
              <a:rPr lang="en-NZ" sz="1400" dirty="0"/>
              <a:t>Companies with non-PAYE shareholder-employees, who have received the wage subsidy for these employees are liable to ACC levies on these amounts paid as a salary. These amounts should be included in the IR4S shareholder details section in the IR 4 income tax return. The Wage subsidy portion of the shareholder salary must be included in the ‘Government subsidies’ field of their IR3 return and the balance of the shareholder salary included in the ‘Total shareholder-employee salary’ field on the return.  Together these two fields must match what was reported in the IR4/IR4S.  Refer to IR1251 guide.</a:t>
            </a:r>
            <a:endParaRPr lang="en-NZ" sz="1400" strike="sngStrike" dirty="0"/>
          </a:p>
          <a:p>
            <a:r>
              <a:rPr lang="en-NZ" sz="1600" dirty="0"/>
              <a:t>Although a shareholder’s salary generally doesn't exceed the company's taxable profit, because the subsidy is exempt and non-deductible to the company it doesn’t form part of the taxable profit, therefore it must be returned by the shareholder-employee in additional to any profit allocated as a salary.</a:t>
            </a:r>
          </a:p>
          <a:p>
            <a:endParaRPr lang="en-NZ" sz="1600"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a:xfrm>
            <a:off x="8328991" y="6529388"/>
            <a:ext cx="3863009" cy="328612"/>
          </a:xfrm>
        </p:spPr>
        <p:txBody>
          <a:bodyPr/>
          <a:lstStyle/>
          <a:p>
            <a:r>
              <a:rPr lang="en-NZ" dirty="0"/>
              <a:t>Published: 09/04/2020.  Updated 21/08/2020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spTree>
    <p:extLst>
      <p:ext uri="{BB962C8B-B14F-4D97-AF65-F5344CB8AC3E}">
        <p14:creationId xmlns:p14="http://schemas.microsoft.com/office/powerpoint/2010/main" val="12047829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Company with shareholder employees </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a:xfrm>
            <a:off x="273051" y="1208088"/>
            <a:ext cx="11459770" cy="4828382"/>
          </a:xfrm>
        </p:spPr>
        <p:txBody>
          <a:bodyPr/>
          <a:lstStyle/>
          <a:p>
            <a:r>
              <a:rPr lang="en-NZ" b="1" dirty="0"/>
              <a:t>Well Oiled Motors Ltd</a:t>
            </a:r>
          </a:p>
          <a:p>
            <a:pPr lvl="1"/>
            <a:r>
              <a:rPr lang="en-NZ" dirty="0"/>
              <a:t>Kiri is a shareholder in a mechanic business, Well Oiled Motors Ltd, in which she regularly is paid a wage. </a:t>
            </a:r>
          </a:p>
          <a:p>
            <a:pPr lvl="1"/>
            <a:r>
              <a:rPr lang="en-NZ" dirty="0"/>
              <a:t>Kiri’s business is adversely affected by COVID-19 and is eligible for the wage subsidy. She applies for and receives a $7,029.60 wage subsidy payment from MSD. </a:t>
            </a:r>
          </a:p>
          <a:p>
            <a:pPr lvl="1"/>
            <a:r>
              <a:rPr lang="en-NZ" dirty="0"/>
              <a:t>As Kiri is paid regular wage payments from her company, her pay is ordinarily subject to PAYE and other withholding obligations. </a:t>
            </a:r>
          </a:p>
          <a:p>
            <a:pPr lvl="1"/>
            <a:r>
              <a:rPr lang="en-NZ" dirty="0"/>
              <a:t>Kiri uses the wage subsidy from MSD to continue to fund her wages over the 12-week period the subsidy applies to. </a:t>
            </a:r>
          </a:p>
          <a:p>
            <a:pPr lvl="1"/>
            <a:r>
              <a:rPr lang="en-NZ" dirty="0"/>
              <a:t>Well Oiled Motors Ltd does not have any GST or income tax obligations in relation to the wage subsidy. </a:t>
            </a:r>
          </a:p>
          <a:p>
            <a:pPr lvl="1"/>
            <a:r>
              <a:rPr lang="en-NZ" dirty="0"/>
              <a:t>Well Oiled Motors Ltd processes Kiri’s wages in the normal manner through its payroll system. PAYE and </a:t>
            </a:r>
            <a:r>
              <a:rPr lang="en-NZ" dirty="0" err="1"/>
              <a:t>Kiwisaver</a:t>
            </a:r>
            <a:r>
              <a:rPr lang="en-NZ" dirty="0"/>
              <a:t> deductions will continue to apply to the gross amount paid by MSD.</a:t>
            </a:r>
          </a:p>
          <a:p>
            <a:pPr lvl="1"/>
            <a:r>
              <a:rPr lang="en-NZ" dirty="0"/>
              <a:t>Providing the full wage subsidy was passed to Kiri in the 12-week period following payment she has no further obligations.  If not, she will have additional income to report in the Government subsidies field of her IR3.  Refer to the IR1251 guide and mix of salary/wages and shareholder salary example.</a:t>
            </a:r>
          </a:p>
          <a:p>
            <a:endParaRPr lang="en-NZ"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405F83A6-FF5F-4EC4-B0F0-099B20F035E2}"/>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3345021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Self-employed with employees</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p:txBody>
          <a:bodyPr/>
          <a:lstStyle/>
          <a:p>
            <a:r>
              <a:rPr lang="en-NZ" b="1" dirty="0"/>
              <a:t>Mark, Self-employed Plumber</a:t>
            </a:r>
          </a:p>
          <a:p>
            <a:pPr lvl="1"/>
            <a:endParaRPr lang="en-NZ" dirty="0"/>
          </a:p>
          <a:p>
            <a:pPr lvl="1"/>
            <a:r>
              <a:rPr lang="en-NZ" dirty="0"/>
              <a:t>Mark is a self-employed plumber with a standard balance date of 31 March. </a:t>
            </a:r>
          </a:p>
          <a:p>
            <a:pPr lvl="1"/>
            <a:endParaRPr lang="en-NZ" dirty="0"/>
          </a:p>
          <a:p>
            <a:pPr lvl="1"/>
            <a:r>
              <a:rPr lang="en-NZ" dirty="0"/>
              <a:t>He employs Mary part-time to assist with book-keeping and other general administration work that is required within the business and has a full-time apprentice. </a:t>
            </a:r>
          </a:p>
          <a:p>
            <a:pPr lvl="1"/>
            <a:endParaRPr lang="en-NZ" dirty="0"/>
          </a:p>
          <a:p>
            <a:pPr lvl="1"/>
            <a:r>
              <a:rPr lang="en-NZ" dirty="0"/>
              <a:t>Both Mary and the apprentice receive regular wages. </a:t>
            </a:r>
          </a:p>
          <a:p>
            <a:pPr lvl="1"/>
            <a:endParaRPr lang="en-NZ" dirty="0"/>
          </a:p>
          <a:p>
            <a:pPr lvl="1"/>
            <a:r>
              <a:rPr lang="en-NZ" dirty="0"/>
              <a:t>As a result of the impact of COVID-19, Mark’s business is facing significant financial pressure. </a:t>
            </a:r>
          </a:p>
          <a:p>
            <a:pPr lvl="1"/>
            <a:endParaRPr lang="en-NZ" dirty="0"/>
          </a:p>
          <a:p>
            <a:pPr lvl="1"/>
            <a:r>
              <a:rPr lang="en-NZ" dirty="0"/>
              <a:t>On 27th March he applies for and receives a wage subsidy of $18,259.20 from MSD for himself, his apprentice plumber and Mary.</a:t>
            </a:r>
          </a:p>
          <a:p>
            <a:endParaRPr lang="en-NZ"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dirty="0"/>
              <a:t>Intended audience: Businesses &amp; Intermediaries</a:t>
            </a:r>
          </a:p>
        </p:txBody>
      </p:sp>
      <p:pic>
        <p:nvPicPr>
          <p:cNvPr id="7" name="Picture 6">
            <a:extLst>
              <a:ext uri="{FF2B5EF4-FFF2-40B4-BE49-F238E27FC236}">
                <a16:creationId xmlns:a16="http://schemas.microsoft.com/office/drawing/2014/main" id="{574419A5-EF27-4E59-8DD4-CD739AC3D65A}"/>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110911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Self-employed with employees</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p:txBody>
          <a:bodyPr/>
          <a:lstStyle/>
          <a:p>
            <a:r>
              <a:rPr lang="en-NZ" b="1" dirty="0"/>
              <a:t>Marks employees</a:t>
            </a:r>
            <a:r>
              <a:rPr lang="en-NZ" dirty="0"/>
              <a:t>:</a:t>
            </a:r>
          </a:p>
          <a:p>
            <a:pPr lvl="1"/>
            <a:r>
              <a:rPr lang="en-NZ" dirty="0"/>
              <a:t>$7,029.60 of the wage subsidy is required to be passed on to Mark’s apprentice ($585.80 per week for the 12 week period of the wage subsidy) and </a:t>
            </a:r>
          </a:p>
          <a:p>
            <a:pPr lvl="1"/>
            <a:r>
              <a:rPr lang="en-NZ" dirty="0"/>
              <a:t>$4,200 of the wage subsidy is required to be passed on to Mary ($350 per week for the 12 week period). </a:t>
            </a:r>
          </a:p>
          <a:p>
            <a:pPr lvl="1"/>
            <a:r>
              <a:rPr lang="en-NZ" dirty="0"/>
              <a:t>These amounts will be treated as ordinary PAYE earnings in the hands of Mark’s employees with the relevant </a:t>
            </a:r>
            <a:r>
              <a:rPr lang="en-NZ" dirty="0" err="1"/>
              <a:t>Kiwisaver</a:t>
            </a:r>
            <a:r>
              <a:rPr lang="en-NZ" dirty="0"/>
              <a:t>, child support, student loan and PAYE deductions withheld. </a:t>
            </a:r>
          </a:p>
          <a:p>
            <a:pPr lvl="1"/>
            <a:r>
              <a:rPr lang="en-NZ" dirty="0"/>
              <a:t>This portion of the wage subsidy which relates to Mark’s employees will be processed in the normal manner, regularly through its payroll system and the business will not take this portion of the subsidy into account when calculating its income tax liability. </a:t>
            </a:r>
          </a:p>
          <a:p>
            <a:pPr lvl="1"/>
            <a:r>
              <a:rPr lang="en-NZ" dirty="0"/>
              <a:t>Please note these amounts should not be grossed up, therefore PAYE etc is deducted from the amounts of $7,029.60 and $4,200 respectively.</a:t>
            </a:r>
          </a:p>
          <a:p>
            <a:endParaRPr lang="en-NZ"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A85F6CF1-9C09-4FFC-BFBE-7E16D6C82714}"/>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99387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Self-employed with employees</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a:xfrm>
            <a:off x="273051" y="1208088"/>
            <a:ext cx="11252200" cy="4664076"/>
          </a:xfrm>
        </p:spPr>
        <p:txBody>
          <a:bodyPr/>
          <a:lstStyle/>
          <a:p>
            <a:r>
              <a:rPr lang="en-NZ" b="1" dirty="0"/>
              <a:t>Mark as a self-employed individual</a:t>
            </a:r>
            <a:r>
              <a:rPr lang="en-NZ" dirty="0"/>
              <a:t>:</a:t>
            </a:r>
          </a:p>
          <a:p>
            <a:pPr lvl="1"/>
            <a:r>
              <a:rPr lang="en-NZ" dirty="0"/>
              <a:t>The remaining $7,029.60 of the wage subsidy relates to Mark’s own work in the business. </a:t>
            </a:r>
          </a:p>
          <a:p>
            <a:pPr lvl="1"/>
            <a:r>
              <a:rPr lang="en-NZ" dirty="0"/>
              <a:t>Mark is required to account for income tax on this portion of the wage subsidy as it relates to Mark’s personal lost earnings. </a:t>
            </a:r>
          </a:p>
          <a:p>
            <a:pPr lvl="1"/>
            <a:r>
              <a:rPr lang="en-NZ" dirty="0"/>
              <a:t>Mark will include this portion of the wage subsidy (the $7,029.60), in addition to his regular income for the rest of the year, in his Individual income tax return (IR 3).</a:t>
            </a:r>
          </a:p>
          <a:p>
            <a:pPr lvl="1"/>
            <a:r>
              <a:rPr lang="en-NZ" dirty="0"/>
              <a:t>The income can be spread across two tax years: </a:t>
            </a:r>
          </a:p>
          <a:p>
            <a:pPr lvl="2"/>
            <a:r>
              <a:rPr lang="en-NZ" dirty="0"/>
              <a:t>As the subsidy covers a 12 week period from the date it was credited to Mark’s bank account on 27th March 2020, Mark must calculate the part of the subsidy relating to the year ended 31 March 2020 and include this in his 2020 Individual income tax return - IR 3 (= $418.43 for the 5 days to 31 March 2020). The balance of the subsidy (= $6,611.17) relates to the period 1 April 2020 – 31 March 2021 and Mark will include this amount in his 2021 Individual income tax return – IR3.</a:t>
            </a:r>
          </a:p>
          <a:p>
            <a:pPr lvl="1"/>
            <a:r>
              <a:rPr lang="en-NZ" dirty="0"/>
              <a:t>Mark must report the 2020 amount in the ‘Other income’ field of his IR3.  In 2021 it must be reported in the Government subsidies field</a:t>
            </a:r>
          </a:p>
          <a:p>
            <a:pPr lvl="1"/>
            <a:r>
              <a:rPr lang="en-NZ" dirty="0"/>
              <a:t>There are no GST implications on the receipt of the entire $18,259.20 wage subsidy.</a:t>
            </a:r>
          </a:p>
          <a:p>
            <a:pPr lvl="2"/>
            <a:endParaRPr lang="en-NZ"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dirty="0"/>
              <a:t>Intended audience: Businesses &amp; Intermediaries</a:t>
            </a:r>
          </a:p>
        </p:txBody>
      </p:sp>
      <p:pic>
        <p:nvPicPr>
          <p:cNvPr id="6" name="Picture 5">
            <a:extLst>
              <a:ext uri="{FF2B5EF4-FFF2-40B4-BE49-F238E27FC236}">
                <a16:creationId xmlns:a16="http://schemas.microsoft.com/office/drawing/2014/main" id="{902909FE-223D-49E1-9E3B-0C96C9BB0BFF}"/>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1909233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A94DB-8A57-4299-A340-59F35153515D}"/>
              </a:ext>
            </a:extLst>
          </p:cNvPr>
          <p:cNvSpPr>
            <a:spLocks noGrp="1"/>
          </p:cNvSpPr>
          <p:nvPr>
            <p:ph type="title"/>
          </p:nvPr>
        </p:nvSpPr>
        <p:spPr/>
        <p:txBody>
          <a:bodyPr/>
          <a:lstStyle/>
          <a:p>
            <a:r>
              <a:rPr lang="en-NZ" dirty="0"/>
              <a:t>INDEX: Policy Initiatives announced 25th May 2020</a:t>
            </a:r>
          </a:p>
        </p:txBody>
      </p:sp>
      <p:graphicFrame>
        <p:nvGraphicFramePr>
          <p:cNvPr id="3" name="Table 3">
            <a:extLst>
              <a:ext uri="{FF2B5EF4-FFF2-40B4-BE49-F238E27FC236}">
                <a16:creationId xmlns:a16="http://schemas.microsoft.com/office/drawing/2014/main" id="{7861F177-E2A0-462F-B7A0-CDB83D7E96F1}"/>
              </a:ext>
            </a:extLst>
          </p:cNvPr>
          <p:cNvGraphicFramePr>
            <a:graphicFrameLocks noGrp="1"/>
          </p:cNvGraphicFramePr>
          <p:nvPr>
            <p:extLst>
              <p:ext uri="{D42A27DB-BD31-4B8C-83A1-F6EECF244321}">
                <p14:modId xmlns:p14="http://schemas.microsoft.com/office/powerpoint/2010/main" val="68766608"/>
              </p:ext>
            </p:extLst>
          </p:nvPr>
        </p:nvGraphicFramePr>
        <p:xfrm>
          <a:off x="133352" y="482600"/>
          <a:ext cx="11906248" cy="2225040"/>
        </p:xfrm>
        <a:graphic>
          <a:graphicData uri="http://schemas.openxmlformats.org/drawingml/2006/table">
            <a:tbl>
              <a:tblPr firstRow="1" bandRow="1">
                <a:tableStyleId>{7E9639D4-E3E2-4D34-9284-5A2195B3D0D7}</a:tableStyleId>
              </a:tblPr>
              <a:tblGrid>
                <a:gridCol w="9209736">
                  <a:extLst>
                    <a:ext uri="{9D8B030D-6E8A-4147-A177-3AD203B41FA5}">
                      <a16:colId xmlns:a16="http://schemas.microsoft.com/office/drawing/2014/main" val="3384006783"/>
                    </a:ext>
                  </a:extLst>
                </a:gridCol>
                <a:gridCol w="1540812">
                  <a:extLst>
                    <a:ext uri="{9D8B030D-6E8A-4147-A177-3AD203B41FA5}">
                      <a16:colId xmlns:a16="http://schemas.microsoft.com/office/drawing/2014/main" val="3965544656"/>
                    </a:ext>
                  </a:extLst>
                </a:gridCol>
                <a:gridCol w="1155700">
                  <a:extLst>
                    <a:ext uri="{9D8B030D-6E8A-4147-A177-3AD203B41FA5}">
                      <a16:colId xmlns:a16="http://schemas.microsoft.com/office/drawing/2014/main" val="3896404517"/>
                    </a:ext>
                  </a:extLst>
                </a:gridCol>
              </a:tblGrid>
              <a:tr h="252000">
                <a:tc>
                  <a:txBody>
                    <a:bodyPr/>
                    <a:lstStyle/>
                    <a:p>
                      <a:r>
                        <a:rPr lang="en-NZ" sz="1200" dirty="0"/>
                        <a:t>Issue description</a:t>
                      </a:r>
                    </a:p>
                  </a:txBody>
                  <a:tcPr/>
                </a:tc>
                <a:tc>
                  <a:txBody>
                    <a:bodyPr/>
                    <a:lstStyle/>
                    <a:p>
                      <a:pPr algn="ctr"/>
                      <a:r>
                        <a:rPr lang="en-NZ" sz="1200"/>
                        <a:t>Last update</a:t>
                      </a:r>
                    </a:p>
                  </a:txBody>
                  <a:tcPr/>
                </a:tc>
                <a:tc>
                  <a:txBody>
                    <a:bodyPr/>
                    <a:lstStyle/>
                    <a:p>
                      <a:pPr algn="r"/>
                      <a:r>
                        <a:rPr lang="en-NZ" sz="1200" dirty="0"/>
                        <a:t>Slide #</a:t>
                      </a:r>
                    </a:p>
                  </a:txBody>
                  <a:tcPr/>
                </a:tc>
                <a:extLst>
                  <a:ext uri="{0D108BD9-81ED-4DB2-BD59-A6C34878D82A}">
                    <a16:rowId xmlns:a16="http://schemas.microsoft.com/office/drawing/2014/main" val="1857361894"/>
                  </a:ext>
                </a:extLst>
              </a:tr>
              <a:tr h="216000">
                <a:tc>
                  <a:txBody>
                    <a:bodyPr/>
                    <a:lstStyle/>
                    <a:p>
                      <a:r>
                        <a:rPr lang="en-NZ" sz="1000" b="1" dirty="0"/>
                        <a:t>COVID-19 Income Relief Payment</a:t>
                      </a:r>
                    </a:p>
                    <a:p>
                      <a:endParaRPr lang="en-NZ" sz="1000" b="1" dirty="0"/>
                    </a:p>
                    <a:p>
                      <a:pPr lvl="1"/>
                      <a:r>
                        <a:rPr lang="en-NZ" sz="1000" b="0" dirty="0"/>
                        <a:t>Overview</a:t>
                      </a:r>
                    </a:p>
                    <a:p>
                      <a:pPr lvl="1"/>
                      <a:r>
                        <a:rPr lang="en-NZ" sz="1000" b="0" dirty="0"/>
                        <a:t>Tax treatment</a:t>
                      </a:r>
                    </a:p>
                    <a:p>
                      <a:pPr lvl="1"/>
                      <a:endParaRPr lang="en-NZ" sz="1000" b="0" dirty="0"/>
                    </a:p>
                  </a:txBody>
                  <a:tcPr/>
                </a:tc>
                <a:tc>
                  <a:txBody>
                    <a:bodyPr/>
                    <a:lstStyle/>
                    <a:p>
                      <a:pPr algn="ctr"/>
                      <a:r>
                        <a:rPr lang="en-NZ" sz="1000" dirty="0"/>
                        <a:t>25/05/2020</a:t>
                      </a:r>
                    </a:p>
                    <a:p>
                      <a:pPr algn="ctr"/>
                      <a:endParaRPr lang="en-NZ" sz="1000" dirty="0"/>
                    </a:p>
                    <a:p>
                      <a:pPr algn="ctr"/>
                      <a:r>
                        <a:rPr lang="en-NZ" sz="1000" dirty="0"/>
                        <a:t>25/05/2020</a:t>
                      </a:r>
                    </a:p>
                    <a:p>
                      <a:pPr algn="ctr"/>
                      <a:r>
                        <a:rPr lang="en-NZ" sz="1000" dirty="0"/>
                        <a:t>25/5/2020</a:t>
                      </a:r>
                    </a:p>
                    <a:p>
                      <a:pPr algn="ctr"/>
                      <a:endParaRPr lang="en-NZ" sz="1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2"/>
                        </a:rPr>
                        <a:t>Announcement</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hlinkClick r:id="rId3" action="ppaction://hlinksldjump"/>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4"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5" action="ppaction://hlinksldjump"/>
                        </a:rPr>
                        <a:t>Link to slide</a:t>
                      </a:r>
                      <a:endParaRPr lang="en-NZ" sz="1000" dirty="0">
                        <a:solidFill>
                          <a:srgbClr val="00664D"/>
                        </a:solidFill>
                      </a:endParaRPr>
                    </a:p>
                  </a:txBody>
                  <a:tcPr/>
                </a:tc>
                <a:extLst>
                  <a:ext uri="{0D108BD9-81ED-4DB2-BD59-A6C34878D82A}">
                    <a16:rowId xmlns:a16="http://schemas.microsoft.com/office/drawing/2014/main" val="979634933"/>
                  </a:ext>
                </a:extLst>
              </a:tr>
              <a:tr h="216000">
                <a:tc>
                  <a:txBody>
                    <a:bodyPr/>
                    <a:lstStyle/>
                    <a:p>
                      <a:pPr lvl="1"/>
                      <a:endParaRPr lang="en-NZ" sz="1000" b="0" dirty="0"/>
                    </a:p>
                  </a:txBody>
                  <a:tcPr/>
                </a:tc>
                <a:tc>
                  <a:txBody>
                    <a:bodyPr/>
                    <a:lstStyle/>
                    <a:p>
                      <a:pPr algn="ctr"/>
                      <a:endParaRPr lang="en-NZ" sz="1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txBody>
                  <a:tcPr/>
                </a:tc>
                <a:extLst>
                  <a:ext uri="{0D108BD9-81ED-4DB2-BD59-A6C34878D82A}">
                    <a16:rowId xmlns:a16="http://schemas.microsoft.com/office/drawing/2014/main" val="1514623935"/>
                  </a:ext>
                </a:extLst>
              </a:tr>
              <a:tr h="216000">
                <a:tc>
                  <a:txBody>
                    <a:bodyPr/>
                    <a:lstStyle/>
                    <a:p>
                      <a:pPr lvl="0"/>
                      <a:r>
                        <a:rPr lang="en-NZ" sz="1000" b="1" dirty="0"/>
                        <a:t>Stimulus payments made by the United States IRS</a:t>
                      </a:r>
                    </a:p>
                    <a:p>
                      <a:pPr lvl="1"/>
                      <a:endParaRPr lang="en-NZ" sz="1000" b="0" dirty="0"/>
                    </a:p>
                    <a:p>
                      <a:pPr lvl="1"/>
                      <a:r>
                        <a:rPr lang="en-NZ" sz="1000" b="0" dirty="0"/>
                        <a:t>Income tax implications</a:t>
                      </a:r>
                    </a:p>
                    <a:p>
                      <a:pPr lvl="1"/>
                      <a:r>
                        <a:rPr lang="en-NZ" sz="1000" b="0" dirty="0"/>
                        <a:t>Working for Families Tax Credit implications</a:t>
                      </a:r>
                    </a:p>
                  </a:txBody>
                  <a:tcPr/>
                </a:tc>
                <a:tc>
                  <a:txBody>
                    <a:bodyPr/>
                    <a:lstStyle/>
                    <a:p>
                      <a:pPr algn="ctr"/>
                      <a:r>
                        <a:rPr lang="en-NZ" sz="1000" dirty="0"/>
                        <a:t>10/08/2020</a:t>
                      </a:r>
                    </a:p>
                    <a:p>
                      <a:pPr algn="ctr"/>
                      <a:endParaRPr lang="en-NZ" sz="1000" dirty="0"/>
                    </a:p>
                    <a:p>
                      <a:pPr algn="ctr"/>
                      <a:r>
                        <a:rPr lang="en-NZ" sz="1000" dirty="0"/>
                        <a:t>10/08/2020</a:t>
                      </a:r>
                    </a:p>
                    <a:p>
                      <a:pPr algn="ctr"/>
                      <a:r>
                        <a:rPr lang="en-NZ" sz="1000" dirty="0"/>
                        <a:t>10/08/2020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6"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NZ" sz="1000" dirty="0">
                          <a:solidFill>
                            <a:srgbClr val="00664D"/>
                          </a:solidFill>
                          <a:hlinkClick r:id="rId7" action="ppaction://hlinksldjump"/>
                        </a:rPr>
                        <a:t>Link to slide</a:t>
                      </a:r>
                      <a:endParaRPr lang="en-NZ" sz="1000" dirty="0">
                        <a:solidFill>
                          <a:srgbClr val="00664D"/>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NZ" sz="1000" dirty="0">
                        <a:solidFill>
                          <a:srgbClr val="00664D"/>
                        </a:solidFill>
                      </a:endParaRPr>
                    </a:p>
                  </a:txBody>
                  <a:tcPr/>
                </a:tc>
                <a:extLst>
                  <a:ext uri="{0D108BD9-81ED-4DB2-BD59-A6C34878D82A}">
                    <a16:rowId xmlns:a16="http://schemas.microsoft.com/office/drawing/2014/main" val="3409811827"/>
                  </a:ext>
                </a:extLst>
              </a:tr>
            </a:tbl>
          </a:graphicData>
        </a:graphic>
      </p:graphicFrame>
    </p:spTree>
    <p:extLst>
      <p:ext uri="{BB962C8B-B14F-4D97-AF65-F5344CB8AC3E}">
        <p14:creationId xmlns:p14="http://schemas.microsoft.com/office/powerpoint/2010/main" val="9561483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Employees receiving standard pay</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p:txBody>
          <a:bodyPr/>
          <a:lstStyle/>
          <a:p>
            <a:r>
              <a:rPr lang="en-NZ" b="1" dirty="0"/>
              <a:t>Stef’s Jet Skis Ltd</a:t>
            </a:r>
          </a:p>
          <a:p>
            <a:pPr lvl="1"/>
            <a:r>
              <a:rPr lang="en-NZ" dirty="0"/>
              <a:t>Stef's Jet Skis Ltd offers boat tours in Queenstown. It employs 5 full-time staff and 10 part-time staff. Its main customers are international tourists. As a result of COVID-19 it has seen a significant reduction in bookings and, with the closing of the borders, expects this to get worse over the coming months.</a:t>
            </a:r>
          </a:p>
          <a:p>
            <a:pPr lvl="1"/>
            <a:r>
              <a:rPr lang="en-NZ" dirty="0"/>
              <a:t>Stef's Jet Skis Ltd is eligible for the wage subsidy. When it applies for the subsidy, it receives a $75,158 lump sum payment from the Ministry of Social Development (MSD). Stef's Jet Skis Ltd is required to pass the subsidy on to its employees. It is not:</a:t>
            </a:r>
          </a:p>
          <a:p>
            <a:pPr lvl="2"/>
            <a:r>
              <a:rPr lang="en-NZ" dirty="0"/>
              <a:t>liable for income tax on the subsidy received as this is excluded income</a:t>
            </a:r>
          </a:p>
          <a:p>
            <a:pPr lvl="2"/>
            <a:r>
              <a:rPr lang="en-NZ" dirty="0"/>
              <a:t>required to account for GST on the subsidy received</a:t>
            </a:r>
          </a:p>
          <a:p>
            <a:pPr lvl="2"/>
            <a:r>
              <a:rPr lang="en-NZ" dirty="0"/>
              <a:t>entitled to an income tax deduction in relation to the portion of wages paid funded by the wage subsidy.</a:t>
            </a:r>
          </a:p>
          <a:p>
            <a:pPr lvl="1"/>
            <a:r>
              <a:rPr lang="en-NZ" dirty="0"/>
              <a:t>Stef's Jet Skis Ltd can now afford to pay its staff the equivalent of their regular wage. The subsidy is included and processed in the company’s ordinary payroll with the relevant KiwiSaver, child support, student loan and PAYE deductions withheld.</a:t>
            </a:r>
          </a:p>
          <a:p>
            <a:endParaRPr lang="en-NZ" dirty="0"/>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839FDEC7-7869-4DEF-A283-3E35A1CE38BA}"/>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4451177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Employees receiving reduced pay</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p:txBody>
          <a:bodyPr/>
          <a:lstStyle/>
          <a:p>
            <a:r>
              <a:rPr lang="en-NZ" b="1" dirty="0"/>
              <a:t>Blue Sky Ltd</a:t>
            </a:r>
          </a:p>
          <a:p>
            <a:pPr lvl="1"/>
            <a:r>
              <a:rPr lang="en-NZ" dirty="0"/>
              <a:t>Blue Sky Ltd has 40 full time employees. It applied for the wage subsidy when it was first announced and received a payment from the Ministry of Social Development (MSD) of $150,000 (as per the initial cap). As Blue Sky Ltd is now eligible for a wage subsidy of $281,184, MSD has made an additional payment of $131,184 to Blue Sky Ltd. Both payments are excluded income and will not be taken into account by Blue Sky Ltd when calculating its income tax liability. As the payment is a subsidy there are no GST implications on its receipt for Blue Sky Ltd.</a:t>
            </a:r>
          </a:p>
          <a:p>
            <a:pPr lvl="1"/>
            <a:r>
              <a:rPr lang="en-NZ" dirty="0"/>
              <a:t>The MSD payments are made to the employer to subsidise the gross payment of wages and therefore remain subject to PAYE and other usual employee deductions. Blue Sky Ltd is only able to pay its employee 90% of their regular wage, including the wage subsidy. </a:t>
            </a:r>
          </a:p>
          <a:p>
            <a:pPr lvl="1"/>
            <a:r>
              <a:rPr lang="en-NZ" dirty="0"/>
              <a:t>The wage subsidy and (reduced) pay are processed by Blue Sky Ltd in the normal manner through its payroll system, and PAYE and KiwiSaver etc are deducted from the payments, withheld by the employer and passed on to Inland Revenue.</a:t>
            </a:r>
          </a:p>
          <a:p>
            <a:pPr lvl="1"/>
            <a:r>
              <a:rPr lang="en-NZ" dirty="0"/>
              <a:t>Please note that the wage subsidy amount should be included and returned as a gross amount in an employee’s pay, not a net amount.</a:t>
            </a:r>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CE71AC59-94BF-4B11-B3DF-EFAD08F38212}"/>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0990082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Self-employed, no employees</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a:xfrm>
            <a:off x="273051" y="1372394"/>
            <a:ext cx="11252200" cy="4664076"/>
          </a:xfrm>
        </p:spPr>
        <p:txBody>
          <a:bodyPr/>
          <a:lstStyle/>
          <a:p>
            <a:r>
              <a:rPr lang="en-NZ" b="1" dirty="0"/>
              <a:t>Self-employed dance teacher</a:t>
            </a:r>
          </a:p>
          <a:p>
            <a:pPr lvl="1"/>
            <a:r>
              <a:rPr lang="en-NZ" dirty="0"/>
              <a:t>Ani </a:t>
            </a:r>
            <a:r>
              <a:rPr lang="en-NZ" dirty="0" err="1"/>
              <a:t>Kowhatu</a:t>
            </a:r>
            <a:r>
              <a:rPr lang="en-NZ" dirty="0"/>
              <a:t> is a self-employed dance teacher and provides regular private lessons at her home, as well as tutoring a couple of dance students at a local high school. She does not employ any other dance instructors and is not registered for GST. Ani applies for and receives a $4,200 wage subsidy from MSD.</a:t>
            </a:r>
          </a:p>
          <a:p>
            <a:pPr lvl="1"/>
            <a:endParaRPr lang="en-NZ" sz="1000" dirty="0"/>
          </a:p>
          <a:p>
            <a:pPr lvl="1"/>
            <a:r>
              <a:rPr lang="en-NZ" dirty="0"/>
              <a:t>Ani is required to account for income tax on the wage subsidy received as it is a payment to replace loss of earnings. Ani will include the subsidy, in addition to her regular income for the rest of the year, in her Individual income tax return - IR3.</a:t>
            </a:r>
          </a:p>
          <a:p>
            <a:pPr lvl="1"/>
            <a:endParaRPr lang="en-NZ" sz="1000" dirty="0"/>
          </a:p>
          <a:p>
            <a:pPr lvl="1"/>
            <a:r>
              <a:rPr lang="en-NZ" dirty="0"/>
              <a:t>Please note that the tax-free treatment in respect of employers who receive the wage subsidy for their employees does not apply to self-employed people who receive the subsidy for their personal loss of income. The subsidy will only be tax free as excluded income for a self-employed person to the extent it is used by them to subsidise wages of their employees.</a:t>
            </a:r>
          </a:p>
          <a:p>
            <a:pPr lvl="1"/>
            <a:endParaRPr lang="en-NZ" sz="1000" dirty="0"/>
          </a:p>
          <a:p>
            <a:pPr lvl="1"/>
            <a:r>
              <a:rPr lang="en-NZ" dirty="0"/>
              <a:t>Further examples and guidance for wage subsidies is included in our IR1251 guide available online.</a:t>
            </a:r>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CC984FFF-CFC1-4887-BA2B-07103BF2FD58}"/>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9535992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5EA-D14C-477B-9E92-E232EEE613E2}"/>
              </a:ext>
            </a:extLst>
          </p:cNvPr>
          <p:cNvSpPr>
            <a:spLocks noGrp="1"/>
          </p:cNvSpPr>
          <p:nvPr>
            <p:ph type="title"/>
          </p:nvPr>
        </p:nvSpPr>
        <p:spPr/>
        <p:txBody>
          <a:bodyPr/>
          <a:lstStyle/>
          <a:p>
            <a:r>
              <a:rPr lang="en-NZ" dirty="0"/>
              <a:t>Wage subsidy example: Charity with employees</a:t>
            </a:r>
          </a:p>
        </p:txBody>
      </p:sp>
      <p:sp>
        <p:nvSpPr>
          <p:cNvPr id="9" name="Content Placeholder 8">
            <a:extLst>
              <a:ext uri="{FF2B5EF4-FFF2-40B4-BE49-F238E27FC236}">
                <a16:creationId xmlns:a16="http://schemas.microsoft.com/office/drawing/2014/main" id="{57DD79B7-922D-4FDB-BFEE-C60389A7B534}"/>
              </a:ext>
            </a:extLst>
          </p:cNvPr>
          <p:cNvSpPr>
            <a:spLocks noGrp="1"/>
          </p:cNvSpPr>
          <p:nvPr>
            <p:ph idx="1"/>
          </p:nvPr>
        </p:nvSpPr>
        <p:spPr/>
        <p:txBody>
          <a:bodyPr/>
          <a:lstStyle/>
          <a:p>
            <a:r>
              <a:rPr lang="en-NZ" b="1" dirty="0"/>
              <a:t>Foodbank Wellington</a:t>
            </a:r>
          </a:p>
          <a:p>
            <a:pPr lvl="1"/>
            <a:r>
              <a:rPr lang="en-NZ" dirty="0"/>
              <a:t>Food Bank Wellington is a registered charity which operates a small second-hand shop to help generate funds for the food bank it operates. Although there are volunteers who work in the second-hand shop, it also employs three part-time staff who are university students. The charity shop is not an essential business and will be closed for at least the next four weeks, during the Level 4 lock down. Food Bank Wellington applies for and receives a wage subsidy from the Ministry of Social Development (MSD) of $12,600. Food Bank has no income tax or GST obligations in respect of the subsidy received.</a:t>
            </a:r>
          </a:p>
          <a:p>
            <a:pPr lvl="1"/>
            <a:endParaRPr lang="en-NZ" dirty="0"/>
          </a:p>
          <a:p>
            <a:pPr lvl="1"/>
            <a:r>
              <a:rPr lang="en-NZ" dirty="0"/>
              <a:t>Food Bank Wellington includes the wage subsidy from MSD in the pay of its part-time employees. With the wage subsidy it can continue to pay its employees while it is shut down. The subsidy is made as a gross payment from MSD and Food Bank Wellington withholds PAYE, KiwiSaver and student loan from the payments as it would with regular wages.</a:t>
            </a:r>
          </a:p>
        </p:txBody>
      </p:sp>
      <p:sp>
        <p:nvSpPr>
          <p:cNvPr id="4" name="Text Placeholder 3">
            <a:extLst>
              <a:ext uri="{FF2B5EF4-FFF2-40B4-BE49-F238E27FC236}">
                <a16:creationId xmlns:a16="http://schemas.microsoft.com/office/drawing/2014/main" id="{E286FA02-1EBA-48A2-AA29-D125683E490A}"/>
              </a:ext>
            </a:extLst>
          </p:cNvPr>
          <p:cNvSpPr>
            <a:spLocks noGrp="1"/>
          </p:cNvSpPr>
          <p:nvPr>
            <p:ph type="body" sz="quarter" idx="10"/>
          </p:nvPr>
        </p:nvSpPr>
        <p:spPr/>
        <p:txBody>
          <a:bodyPr/>
          <a:lstStyle/>
          <a:p>
            <a:r>
              <a:rPr lang="en-NZ" dirty="0"/>
              <a:t>Published: 09/04/2020</a:t>
            </a:r>
          </a:p>
        </p:txBody>
      </p:sp>
      <p:sp>
        <p:nvSpPr>
          <p:cNvPr id="5" name="Text Placeholder 4">
            <a:extLst>
              <a:ext uri="{FF2B5EF4-FFF2-40B4-BE49-F238E27FC236}">
                <a16:creationId xmlns:a16="http://schemas.microsoft.com/office/drawing/2014/main" id="{D78273FE-0BDD-4879-8D25-D38017021DA3}"/>
              </a:ext>
            </a:extLst>
          </p:cNvPr>
          <p:cNvSpPr>
            <a:spLocks noGrp="1"/>
          </p:cNvSpPr>
          <p:nvPr>
            <p:ph type="body" sz="quarter" idx="11"/>
          </p:nvPr>
        </p:nvSpPr>
        <p:spPr/>
        <p:txBody>
          <a:bodyPr/>
          <a:lstStyle/>
          <a:p>
            <a:r>
              <a:rPr lang="en-NZ"/>
              <a:t>Intended audience: Businesses &amp; Intermediaries</a:t>
            </a:r>
          </a:p>
        </p:txBody>
      </p:sp>
      <p:pic>
        <p:nvPicPr>
          <p:cNvPr id="6" name="Picture 5">
            <a:extLst>
              <a:ext uri="{FF2B5EF4-FFF2-40B4-BE49-F238E27FC236}">
                <a16:creationId xmlns:a16="http://schemas.microsoft.com/office/drawing/2014/main" id="{AF09917F-ED17-40DC-978F-FB9E84157A69}"/>
              </a:ext>
            </a:extLst>
          </p:cNvPr>
          <p:cNvPicPr>
            <a:picLocks noChangeAspect="1"/>
          </p:cNvPicPr>
          <p:nvPr/>
        </p:nvPicPr>
        <p:blipFill>
          <a:blip r:embed="rId2"/>
          <a:stretch>
            <a:fillRect/>
          </a:stretch>
        </p:blipFill>
        <p:spPr>
          <a:xfrm>
            <a:off x="11525253" y="5425073"/>
            <a:ext cx="666747" cy="611397"/>
          </a:xfrm>
          <a:prstGeom prst="rect">
            <a:avLst/>
          </a:prstGeom>
        </p:spPr>
      </p:pic>
    </p:spTree>
    <p:extLst>
      <p:ext uri="{BB962C8B-B14F-4D97-AF65-F5344CB8AC3E}">
        <p14:creationId xmlns:p14="http://schemas.microsoft.com/office/powerpoint/2010/main" val="2148278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A467-7DDF-474D-9C98-3D6A908329CE}"/>
              </a:ext>
            </a:extLst>
          </p:cNvPr>
          <p:cNvSpPr>
            <a:spLocks noGrp="1"/>
          </p:cNvSpPr>
          <p:nvPr>
            <p:ph type="title"/>
          </p:nvPr>
        </p:nvSpPr>
        <p:spPr/>
        <p:txBody>
          <a:bodyPr/>
          <a:lstStyle/>
          <a:p>
            <a:r>
              <a:rPr lang="en-NZ"/>
              <a:t>Wage and leave subsidies: </a:t>
            </a:r>
            <a:r>
              <a:rPr lang="en-NZ" err="1"/>
              <a:t>KiwiSaver</a:t>
            </a:r>
            <a:r>
              <a:rPr lang="en-NZ"/>
              <a:t> implications</a:t>
            </a:r>
          </a:p>
        </p:txBody>
      </p:sp>
      <p:sp>
        <p:nvSpPr>
          <p:cNvPr id="3" name="Content Placeholder 2">
            <a:extLst>
              <a:ext uri="{FF2B5EF4-FFF2-40B4-BE49-F238E27FC236}">
                <a16:creationId xmlns:a16="http://schemas.microsoft.com/office/drawing/2014/main" id="{0F589F56-FB12-48A6-97C1-DE89E51801A6}"/>
              </a:ext>
            </a:extLst>
          </p:cNvPr>
          <p:cNvSpPr>
            <a:spLocks noGrp="1"/>
          </p:cNvSpPr>
          <p:nvPr>
            <p:ph idx="1"/>
          </p:nvPr>
        </p:nvSpPr>
        <p:spPr/>
        <p:txBody>
          <a:bodyPr/>
          <a:lstStyle/>
          <a:p>
            <a:r>
              <a:rPr lang="en-NZ" b="1"/>
              <a:t>Can an employee request to have their </a:t>
            </a:r>
            <a:r>
              <a:rPr lang="en-NZ" b="1" err="1"/>
              <a:t>KiwiSaver</a:t>
            </a:r>
            <a:r>
              <a:rPr lang="en-NZ" b="1"/>
              <a:t> contributions suspended while they are receiving the subsidy?</a:t>
            </a:r>
          </a:p>
          <a:p>
            <a:pPr lvl="1"/>
            <a:r>
              <a:rPr lang="en-NZ"/>
              <a:t>The only way employees can stop contributions is by requesting a savings suspension.</a:t>
            </a:r>
          </a:p>
          <a:p>
            <a:pPr lvl="1"/>
            <a:r>
              <a:rPr lang="en-NZ"/>
              <a:t>They must request the savings suspension from Inland Revenue, we then notify the employer, provider and member once we have granted it.  </a:t>
            </a:r>
          </a:p>
          <a:p>
            <a:pPr lvl="1"/>
            <a:r>
              <a:rPr lang="en-NZ"/>
              <a:t>There are three ways employees can apply, either online through My </a:t>
            </a:r>
            <a:r>
              <a:rPr lang="en-NZ" err="1"/>
              <a:t>KiwiSaver</a:t>
            </a:r>
            <a:r>
              <a:rPr lang="en-NZ"/>
              <a:t> (part of </a:t>
            </a:r>
            <a:r>
              <a:rPr lang="en-NZ" err="1"/>
              <a:t>MyIR</a:t>
            </a:r>
            <a:r>
              <a:rPr lang="en-NZ"/>
              <a:t>), by completing a KS 6 Form and posting it to us, or by calling us.  The quickest way is through </a:t>
            </a:r>
            <a:r>
              <a:rPr lang="en-NZ" err="1"/>
              <a:t>MyIR</a:t>
            </a:r>
            <a:r>
              <a:rPr lang="en-NZ"/>
              <a:t>.</a:t>
            </a:r>
          </a:p>
          <a:p>
            <a:pPr lvl="1"/>
            <a:r>
              <a:rPr lang="en-NZ"/>
              <a:t>There are a few requirements:</a:t>
            </a:r>
          </a:p>
          <a:p>
            <a:pPr lvl="2"/>
            <a:r>
              <a:rPr lang="en-NZ"/>
              <a:t>They have to have been a contributing member for 12 months, unless it is a matter of financial hardship.</a:t>
            </a:r>
          </a:p>
          <a:p>
            <a:pPr lvl="2"/>
            <a:r>
              <a:rPr lang="en-NZ"/>
              <a:t>The savings suspension is for a minimum period of 3 months, unless the employer agrees. </a:t>
            </a:r>
          </a:p>
          <a:p>
            <a:pPr lvl="2"/>
            <a:r>
              <a:rPr lang="en-NZ"/>
              <a:t>The savings suspension can be granted for up to one year, but can be ended early, and another can be applied for if they would like to extend it further. </a:t>
            </a:r>
          </a:p>
          <a:p>
            <a:pPr lvl="1"/>
            <a:r>
              <a:rPr lang="en-NZ"/>
              <a:t>Find out more on </a:t>
            </a:r>
            <a:r>
              <a:rPr lang="en-NZ">
                <a:solidFill>
                  <a:schemeClr val="accent1">
                    <a:lumMod val="50000"/>
                  </a:schemeClr>
                </a:solidFill>
                <a:hlinkClick r:id="rId2">
                  <a:extLst>
                    <a:ext uri="{A12FA001-AC4F-418D-AE19-62706E023703}">
                      <ahyp:hlinkClr xmlns:ahyp="http://schemas.microsoft.com/office/drawing/2018/hyperlinkcolor" val="tx"/>
                    </a:ext>
                  </a:extLst>
                </a:hlinkClick>
              </a:rPr>
              <a:t>our website</a:t>
            </a:r>
            <a:r>
              <a:rPr lang="en-NZ"/>
              <a:t>.</a:t>
            </a:r>
          </a:p>
          <a:p>
            <a:pPr lvl="1"/>
            <a:endParaRPr lang="en-NZ"/>
          </a:p>
          <a:p>
            <a:pPr lvl="1"/>
            <a:endParaRPr lang="en-NZ"/>
          </a:p>
          <a:p>
            <a:endParaRPr lang="en-NZ"/>
          </a:p>
        </p:txBody>
      </p:sp>
      <p:sp>
        <p:nvSpPr>
          <p:cNvPr id="6" name="Text Placeholder 5">
            <a:extLst>
              <a:ext uri="{FF2B5EF4-FFF2-40B4-BE49-F238E27FC236}">
                <a16:creationId xmlns:a16="http://schemas.microsoft.com/office/drawing/2014/main" id="{1512EDAD-39FB-4126-9A01-DB4C550732CE}"/>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72BC913D-F524-4E72-93A6-E96354700D24}"/>
              </a:ext>
            </a:extLst>
          </p:cNvPr>
          <p:cNvSpPr>
            <a:spLocks noGrp="1"/>
          </p:cNvSpPr>
          <p:nvPr>
            <p:ph type="body" sz="quarter" idx="11"/>
          </p:nvPr>
        </p:nvSpPr>
        <p:spPr/>
        <p:txBody>
          <a:bodyPr/>
          <a:lstStyle/>
          <a:p>
            <a:r>
              <a:rPr lang="en-NZ"/>
              <a:t>Intended audience: </a:t>
            </a:r>
            <a:r>
              <a:rPr lang="en-NZ" err="1"/>
              <a:t>KiwiSaver</a:t>
            </a:r>
            <a:r>
              <a:rPr lang="en-NZ"/>
              <a:t> customers</a:t>
            </a:r>
          </a:p>
          <a:p>
            <a:endParaRPr lang="en-NZ"/>
          </a:p>
        </p:txBody>
      </p:sp>
    </p:spTree>
    <p:extLst>
      <p:ext uri="{BB962C8B-B14F-4D97-AF65-F5344CB8AC3E}">
        <p14:creationId xmlns:p14="http://schemas.microsoft.com/office/powerpoint/2010/main" val="929675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7C87E-D2ED-4C6C-BA27-00C331D60FFB}"/>
              </a:ext>
            </a:extLst>
          </p:cNvPr>
          <p:cNvSpPr>
            <a:spLocks noGrp="1"/>
          </p:cNvSpPr>
          <p:nvPr>
            <p:ph type="title"/>
          </p:nvPr>
        </p:nvSpPr>
        <p:spPr/>
        <p:txBody>
          <a:bodyPr/>
          <a:lstStyle/>
          <a:p>
            <a:r>
              <a:rPr lang="en-NZ"/>
              <a:t>Wage and leave subsidies: </a:t>
            </a:r>
            <a:r>
              <a:rPr lang="en-NZ" err="1"/>
              <a:t>KiwiSaver</a:t>
            </a:r>
            <a:r>
              <a:rPr lang="en-NZ"/>
              <a:t> implications</a:t>
            </a:r>
          </a:p>
        </p:txBody>
      </p:sp>
      <p:sp>
        <p:nvSpPr>
          <p:cNvPr id="3" name="Content Placeholder 2">
            <a:extLst>
              <a:ext uri="{FF2B5EF4-FFF2-40B4-BE49-F238E27FC236}">
                <a16:creationId xmlns:a16="http://schemas.microsoft.com/office/drawing/2014/main" id="{90DDEED0-4E6A-44E5-8E87-C54B751B37C7}"/>
              </a:ext>
            </a:extLst>
          </p:cNvPr>
          <p:cNvSpPr>
            <a:spLocks noGrp="1"/>
          </p:cNvSpPr>
          <p:nvPr>
            <p:ph idx="1"/>
          </p:nvPr>
        </p:nvSpPr>
        <p:spPr/>
        <p:txBody>
          <a:bodyPr/>
          <a:lstStyle/>
          <a:p>
            <a:r>
              <a:rPr lang="en-NZ" b="1"/>
              <a:t>A customer can apply for a savings suspension through </a:t>
            </a:r>
            <a:r>
              <a:rPr lang="en-NZ" b="1" err="1"/>
              <a:t>MyIR</a:t>
            </a:r>
            <a:r>
              <a:rPr lang="en-NZ" b="1"/>
              <a:t>:</a:t>
            </a:r>
          </a:p>
          <a:p>
            <a:pPr lvl="1"/>
            <a:r>
              <a:rPr lang="en-NZ"/>
              <a:t>Log into the </a:t>
            </a:r>
            <a:r>
              <a:rPr lang="en-NZ" b="1" err="1"/>
              <a:t>MyIR</a:t>
            </a:r>
            <a:r>
              <a:rPr lang="en-NZ" b="1"/>
              <a:t> account</a:t>
            </a:r>
            <a:r>
              <a:rPr lang="en-NZ"/>
              <a:t>;</a:t>
            </a:r>
          </a:p>
          <a:p>
            <a:pPr lvl="1"/>
            <a:r>
              <a:rPr lang="en-NZ"/>
              <a:t>Select the ‘</a:t>
            </a:r>
            <a:r>
              <a:rPr lang="en-NZ" b="1" err="1"/>
              <a:t>KiwiSaver</a:t>
            </a:r>
            <a:r>
              <a:rPr lang="en-NZ"/>
              <a:t>’ account tile;</a:t>
            </a:r>
          </a:p>
          <a:p>
            <a:pPr lvl="1"/>
            <a:r>
              <a:rPr lang="en-NZ"/>
              <a:t>Select ‘</a:t>
            </a:r>
            <a:r>
              <a:rPr lang="en-NZ" b="1"/>
              <a:t>Go to My </a:t>
            </a:r>
            <a:r>
              <a:rPr lang="en-NZ" b="1" err="1"/>
              <a:t>KiwiSaver</a:t>
            </a:r>
            <a:r>
              <a:rPr lang="en-NZ"/>
              <a:t>’ at the top left of the page;</a:t>
            </a:r>
          </a:p>
          <a:p>
            <a:pPr lvl="1"/>
            <a:r>
              <a:rPr lang="en-NZ"/>
              <a:t>Select ‘</a:t>
            </a:r>
            <a:r>
              <a:rPr lang="en-NZ" b="1"/>
              <a:t>Savings Suspension</a:t>
            </a:r>
            <a:r>
              <a:rPr lang="en-NZ"/>
              <a:t>’ and complete the required information to submit your request.</a:t>
            </a:r>
          </a:p>
          <a:p>
            <a:endParaRPr lang="en-NZ"/>
          </a:p>
          <a:p>
            <a:r>
              <a:rPr lang="en-NZ"/>
              <a:t>If a customer wants to withdraw their funds from </a:t>
            </a:r>
            <a:r>
              <a:rPr lang="en-NZ" err="1"/>
              <a:t>KiwiSaver</a:t>
            </a:r>
            <a:r>
              <a:rPr lang="en-NZ"/>
              <a:t> they need to speak with their scheme provider (not Inland Revenue).  To find out who the scheme provider is:</a:t>
            </a:r>
          </a:p>
          <a:p>
            <a:pPr lvl="1"/>
            <a:r>
              <a:rPr lang="en-NZ"/>
              <a:t>Log into the </a:t>
            </a:r>
            <a:r>
              <a:rPr lang="en-NZ" b="1" err="1"/>
              <a:t>MyIR</a:t>
            </a:r>
            <a:r>
              <a:rPr lang="en-NZ" b="1"/>
              <a:t> account</a:t>
            </a:r>
            <a:r>
              <a:rPr lang="en-NZ"/>
              <a:t>;</a:t>
            </a:r>
          </a:p>
          <a:p>
            <a:pPr lvl="1"/>
            <a:r>
              <a:rPr lang="en-NZ"/>
              <a:t>Select the ‘</a:t>
            </a:r>
            <a:r>
              <a:rPr lang="en-NZ" b="1" err="1"/>
              <a:t>KiwiSaver</a:t>
            </a:r>
            <a:r>
              <a:rPr lang="en-NZ"/>
              <a:t>’ account tile;</a:t>
            </a:r>
          </a:p>
          <a:p>
            <a:pPr lvl="1"/>
            <a:r>
              <a:rPr lang="en-NZ"/>
              <a:t>Select ‘</a:t>
            </a:r>
            <a:r>
              <a:rPr lang="en-NZ" b="1"/>
              <a:t>Go to My </a:t>
            </a:r>
            <a:r>
              <a:rPr lang="en-NZ" b="1" err="1"/>
              <a:t>KiwiSaver</a:t>
            </a:r>
            <a:r>
              <a:rPr lang="en-NZ"/>
              <a:t>’ at the top left of the page;</a:t>
            </a:r>
          </a:p>
          <a:p>
            <a:pPr lvl="1"/>
            <a:r>
              <a:rPr lang="en-NZ"/>
              <a:t>Select ‘</a:t>
            </a:r>
            <a:r>
              <a:rPr lang="en-NZ" b="1"/>
              <a:t>My Scheme</a:t>
            </a:r>
            <a:r>
              <a:rPr lang="en-NZ"/>
              <a:t>’ to find out who to contact to discuss your withdrawal request.</a:t>
            </a:r>
          </a:p>
          <a:p>
            <a:endParaRPr lang="en-NZ"/>
          </a:p>
        </p:txBody>
      </p:sp>
      <p:sp>
        <p:nvSpPr>
          <p:cNvPr id="6" name="Text Placeholder 5">
            <a:extLst>
              <a:ext uri="{FF2B5EF4-FFF2-40B4-BE49-F238E27FC236}">
                <a16:creationId xmlns:a16="http://schemas.microsoft.com/office/drawing/2014/main" id="{FEA46D3E-C3BF-4772-814F-3DEF44F065D4}"/>
              </a:ext>
            </a:extLst>
          </p:cNvPr>
          <p:cNvSpPr>
            <a:spLocks noGrp="1"/>
          </p:cNvSpPr>
          <p:nvPr>
            <p:ph type="body" sz="quarter" idx="10"/>
          </p:nvPr>
        </p:nvSpPr>
        <p:spPr/>
        <p:txBody>
          <a:bodyPr/>
          <a:lstStyle/>
          <a:p>
            <a:r>
              <a:rPr lang="en-NZ"/>
              <a:t>Published: 01/04/2020</a:t>
            </a:r>
          </a:p>
        </p:txBody>
      </p:sp>
      <p:sp>
        <p:nvSpPr>
          <p:cNvPr id="8" name="Text Placeholder 7">
            <a:extLst>
              <a:ext uri="{FF2B5EF4-FFF2-40B4-BE49-F238E27FC236}">
                <a16:creationId xmlns:a16="http://schemas.microsoft.com/office/drawing/2014/main" id="{78881712-1DD1-44E3-A75C-ABF58A04AC92}"/>
              </a:ext>
            </a:extLst>
          </p:cNvPr>
          <p:cNvSpPr>
            <a:spLocks noGrp="1"/>
          </p:cNvSpPr>
          <p:nvPr>
            <p:ph type="body" sz="quarter" idx="11"/>
          </p:nvPr>
        </p:nvSpPr>
        <p:spPr/>
        <p:txBody>
          <a:bodyPr/>
          <a:lstStyle/>
          <a:p>
            <a:r>
              <a:rPr lang="en-NZ"/>
              <a:t>Intended audience: </a:t>
            </a:r>
            <a:r>
              <a:rPr lang="en-NZ" err="1"/>
              <a:t>KiwiSaver</a:t>
            </a:r>
            <a:r>
              <a:rPr lang="en-NZ"/>
              <a:t> customers</a:t>
            </a:r>
          </a:p>
          <a:p>
            <a:endParaRPr lang="en-NZ"/>
          </a:p>
        </p:txBody>
      </p:sp>
    </p:spTree>
    <p:extLst>
      <p:ext uri="{BB962C8B-B14F-4D97-AF65-F5344CB8AC3E}">
        <p14:creationId xmlns:p14="http://schemas.microsoft.com/office/powerpoint/2010/main" val="37607836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7902259-9E87-41CF-BA46-3810D0389524}"/>
              </a:ext>
            </a:extLst>
          </p:cNvPr>
          <p:cNvSpPr>
            <a:spLocks noGrp="1" noChangeArrowheads="1"/>
          </p:cNvSpPr>
          <p:nvPr>
            <p:ph type="ctrTitle"/>
          </p:nvPr>
        </p:nvSpPr>
        <p:spPr/>
        <p:txBody>
          <a:bodyPr/>
          <a:lstStyle/>
          <a:p>
            <a:pPr algn="ctr"/>
            <a:r>
              <a:rPr lang="en-US" altLang="en-US" sz="3100" dirty="0"/>
              <a:t>COVID-19 – Government Policy Initiatives</a:t>
            </a:r>
            <a:br>
              <a:rPr lang="en-US" altLang="en-US" sz="3100" dirty="0"/>
            </a:br>
            <a:r>
              <a:rPr lang="en-US" altLang="en-US" sz="3100" dirty="0"/>
              <a:t>[announced 15</a:t>
            </a:r>
            <a:r>
              <a:rPr lang="en-US" altLang="en-US" sz="3100" baseline="30000" dirty="0"/>
              <a:t>th</a:t>
            </a:r>
            <a:r>
              <a:rPr lang="en-US" altLang="en-US" sz="3100" dirty="0"/>
              <a:t> April 2020]</a:t>
            </a:r>
            <a:endParaRPr lang="en-US" altLang="en-US" sz="3100" b="1" dirty="0"/>
          </a:p>
        </p:txBody>
      </p:sp>
      <p:sp>
        <p:nvSpPr>
          <p:cNvPr id="2" name="Subtitle 1">
            <a:extLst>
              <a:ext uri="{FF2B5EF4-FFF2-40B4-BE49-F238E27FC236}">
                <a16:creationId xmlns:a16="http://schemas.microsoft.com/office/drawing/2014/main" id="{A0922B2F-F431-4177-A37F-1B86191033AA}"/>
              </a:ext>
            </a:extLst>
          </p:cNvPr>
          <p:cNvSpPr>
            <a:spLocks noGrp="1"/>
          </p:cNvSpPr>
          <p:nvPr>
            <p:ph type="subTitle" idx="1"/>
          </p:nvPr>
        </p:nvSpPr>
        <p:spPr/>
        <p:txBody>
          <a:bodyPr/>
          <a:lstStyle/>
          <a:p>
            <a:r>
              <a:rPr lang="en-NZ" altLang="en-US" dirty="0"/>
              <a:t>Greater flexibility for taxpayers in respect of statutory tax deadlines;</a:t>
            </a:r>
          </a:p>
          <a:p>
            <a:r>
              <a:rPr lang="en-NZ" altLang="en-US" dirty="0"/>
              <a:t>Changes to the tax loss continuity rules;</a:t>
            </a:r>
          </a:p>
          <a:p>
            <a:r>
              <a:rPr lang="en-NZ" altLang="en-US" dirty="0"/>
              <a:t>A tax loss carry-back scheme;</a:t>
            </a:r>
          </a:p>
          <a:p>
            <a:r>
              <a:rPr lang="en-NZ" altLang="en-US" dirty="0"/>
              <a:t>Measures to support commercial tenants and landlords; and</a:t>
            </a:r>
          </a:p>
          <a:p>
            <a:r>
              <a:rPr lang="en-NZ" altLang="en-US" dirty="0"/>
              <a:t>Further business consultancy support.</a:t>
            </a:r>
          </a:p>
        </p:txBody>
      </p:sp>
    </p:spTree>
    <p:extLst>
      <p:ext uri="{BB962C8B-B14F-4D97-AF65-F5344CB8AC3E}">
        <p14:creationId xmlns:p14="http://schemas.microsoft.com/office/powerpoint/2010/main" val="34698227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939F-4BA7-4488-A9B7-6386FB2E9D90}"/>
              </a:ext>
            </a:extLst>
          </p:cNvPr>
          <p:cNvSpPr>
            <a:spLocks noGrp="1"/>
          </p:cNvSpPr>
          <p:nvPr>
            <p:ph type="title"/>
          </p:nvPr>
        </p:nvSpPr>
        <p:spPr/>
        <p:txBody>
          <a:bodyPr/>
          <a:lstStyle/>
          <a:p>
            <a:r>
              <a:rPr lang="en-NZ" dirty="0"/>
              <a:t>Inland Revenue Policy Initiatives – 15</a:t>
            </a:r>
            <a:r>
              <a:rPr lang="en-NZ" baseline="30000" dirty="0"/>
              <a:t>th</a:t>
            </a:r>
            <a:r>
              <a:rPr lang="en-NZ" dirty="0"/>
              <a:t> April 2020</a:t>
            </a:r>
          </a:p>
        </p:txBody>
      </p:sp>
      <p:sp>
        <p:nvSpPr>
          <p:cNvPr id="3" name="Content Placeholder 2">
            <a:extLst>
              <a:ext uri="{FF2B5EF4-FFF2-40B4-BE49-F238E27FC236}">
                <a16:creationId xmlns:a16="http://schemas.microsoft.com/office/drawing/2014/main" id="{75F53C3C-1647-40DC-9773-E95C438E5E63}"/>
              </a:ext>
            </a:extLst>
          </p:cNvPr>
          <p:cNvSpPr>
            <a:spLocks noGrp="1"/>
          </p:cNvSpPr>
          <p:nvPr>
            <p:ph idx="1"/>
          </p:nvPr>
        </p:nvSpPr>
        <p:spPr/>
        <p:txBody>
          <a:bodyPr/>
          <a:lstStyle/>
          <a:p>
            <a:r>
              <a:rPr lang="en-NZ" b="1" dirty="0"/>
              <a:t>The COVID-19 crisis has had a significant impact on small and medium-sized enterprises (SMEs). </a:t>
            </a:r>
          </a:p>
          <a:p>
            <a:r>
              <a:rPr lang="en-NZ" dirty="0"/>
              <a:t>In recognition of the challenges facing business, the Government has already introduced a wide range of measures to assist businesses through the crisis. These include the wage subsidy scheme, the Business Finance Guarantee scheme, and a package of business tax changes. While these measures apply to businesses beyond just SMEs, they provide substantial benefits to the SME sector.</a:t>
            </a:r>
          </a:p>
          <a:p>
            <a:r>
              <a:rPr lang="en-NZ" dirty="0"/>
              <a:t>More support is needed however, to boost confidence and help SMEs get through the crisis. In particular, some SMEs are struggling to meet their non-labour related fixed costs, but are not in a position to take on additional debt. Without further support from the Government, some otherwise viable SMEs may be forced to close down permanently.</a:t>
            </a:r>
          </a:p>
        </p:txBody>
      </p:sp>
      <p:sp>
        <p:nvSpPr>
          <p:cNvPr id="8" name="Text Placeholder 7">
            <a:extLst>
              <a:ext uri="{FF2B5EF4-FFF2-40B4-BE49-F238E27FC236}">
                <a16:creationId xmlns:a16="http://schemas.microsoft.com/office/drawing/2014/main" id="{5B5C2EDE-C0E2-4DD0-85D6-E549B34777AC}"/>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7D321BB2-5386-46E0-B32A-49F98A649479}"/>
              </a:ext>
            </a:extLst>
          </p:cNvPr>
          <p:cNvSpPr>
            <a:spLocks noGrp="1"/>
          </p:cNvSpPr>
          <p:nvPr>
            <p:ph type="body" sz="quarter" idx="11"/>
          </p:nvPr>
        </p:nvSpPr>
        <p:spPr/>
        <p:txBody>
          <a:bodyPr/>
          <a:lstStyle/>
          <a:p>
            <a:r>
              <a:rPr lang="en-US"/>
              <a:t>Intended audience: All customers</a:t>
            </a:r>
            <a:endParaRPr lang="en-NZ"/>
          </a:p>
        </p:txBody>
      </p:sp>
    </p:spTree>
    <p:extLst>
      <p:ext uri="{BB962C8B-B14F-4D97-AF65-F5344CB8AC3E}">
        <p14:creationId xmlns:p14="http://schemas.microsoft.com/office/powerpoint/2010/main" val="3232205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939F-4BA7-4488-A9B7-6386FB2E9D90}"/>
              </a:ext>
            </a:extLst>
          </p:cNvPr>
          <p:cNvSpPr>
            <a:spLocks noGrp="1"/>
          </p:cNvSpPr>
          <p:nvPr>
            <p:ph type="title"/>
          </p:nvPr>
        </p:nvSpPr>
        <p:spPr/>
        <p:txBody>
          <a:bodyPr/>
          <a:lstStyle/>
          <a:p>
            <a:r>
              <a:rPr lang="en-NZ" dirty="0"/>
              <a:t>Inland Revenue Policy Initiatives – 15</a:t>
            </a:r>
            <a:r>
              <a:rPr lang="en-NZ" baseline="30000" dirty="0"/>
              <a:t>th</a:t>
            </a:r>
            <a:r>
              <a:rPr lang="en-NZ" dirty="0"/>
              <a:t> April 2020</a:t>
            </a:r>
          </a:p>
        </p:txBody>
      </p:sp>
      <p:sp>
        <p:nvSpPr>
          <p:cNvPr id="3" name="Content Placeholder 2">
            <a:extLst>
              <a:ext uri="{FF2B5EF4-FFF2-40B4-BE49-F238E27FC236}">
                <a16:creationId xmlns:a16="http://schemas.microsoft.com/office/drawing/2014/main" id="{75F53C3C-1647-40DC-9773-E95C438E5E63}"/>
              </a:ext>
            </a:extLst>
          </p:cNvPr>
          <p:cNvSpPr>
            <a:spLocks noGrp="1"/>
          </p:cNvSpPr>
          <p:nvPr>
            <p:ph idx="1"/>
          </p:nvPr>
        </p:nvSpPr>
        <p:spPr/>
        <p:txBody>
          <a:bodyPr/>
          <a:lstStyle/>
          <a:p>
            <a:r>
              <a:rPr lang="en-NZ" dirty="0"/>
              <a:t>The Government has announced a suite of new measures to provide relief for businesses during the COVID-19 pandemic. </a:t>
            </a:r>
          </a:p>
          <a:p>
            <a:r>
              <a:rPr lang="en-NZ" dirty="0"/>
              <a:t>These include:</a:t>
            </a:r>
          </a:p>
          <a:p>
            <a:pPr marL="914400" lvl="1" indent="-457200">
              <a:buFont typeface="+mj-lt"/>
              <a:buAutoNum type="arabicPeriod"/>
            </a:pPr>
            <a:r>
              <a:rPr lang="en-NZ" dirty="0"/>
              <a:t>Greater flexibility for taxpayers in respect of statutory tax deadlines;</a:t>
            </a:r>
          </a:p>
          <a:p>
            <a:pPr marL="914400" lvl="1" indent="-457200">
              <a:buFont typeface="+mj-lt"/>
              <a:buAutoNum type="arabicPeriod"/>
            </a:pPr>
            <a:r>
              <a:rPr lang="en-NZ" dirty="0"/>
              <a:t>Changes to the tax loss continuity rules;</a:t>
            </a:r>
          </a:p>
          <a:p>
            <a:pPr marL="914400" lvl="1" indent="-457200">
              <a:buFont typeface="+mj-lt"/>
              <a:buAutoNum type="arabicPeriod"/>
            </a:pPr>
            <a:r>
              <a:rPr lang="en-NZ" dirty="0"/>
              <a:t>A tax loss carry-back scheme;</a:t>
            </a:r>
          </a:p>
          <a:p>
            <a:pPr marL="914400" lvl="1" indent="-457200">
              <a:buFont typeface="+mj-lt"/>
              <a:buAutoNum type="arabicPeriod"/>
            </a:pPr>
            <a:r>
              <a:rPr lang="en-NZ" dirty="0"/>
              <a:t>Measures to support commercial tenants and landlords; and</a:t>
            </a:r>
          </a:p>
          <a:p>
            <a:pPr marL="914400" lvl="1" indent="-457200">
              <a:buFont typeface="+mj-lt"/>
              <a:buAutoNum type="arabicPeriod"/>
            </a:pPr>
            <a:r>
              <a:rPr lang="en-NZ" dirty="0"/>
              <a:t>Further business consultancy support.</a:t>
            </a:r>
          </a:p>
          <a:p>
            <a:endParaRPr lang="en-NZ" dirty="0"/>
          </a:p>
          <a:p>
            <a:r>
              <a:rPr lang="en-NZ" dirty="0"/>
              <a:t>Note, only the first three initiatives are managed by Inland Revenue</a:t>
            </a:r>
          </a:p>
        </p:txBody>
      </p:sp>
      <p:sp>
        <p:nvSpPr>
          <p:cNvPr id="8" name="Text Placeholder 7">
            <a:extLst>
              <a:ext uri="{FF2B5EF4-FFF2-40B4-BE49-F238E27FC236}">
                <a16:creationId xmlns:a16="http://schemas.microsoft.com/office/drawing/2014/main" id="{5B5C2EDE-C0E2-4DD0-85D6-E549B34777AC}"/>
              </a:ext>
            </a:extLst>
          </p:cNvPr>
          <p:cNvSpPr>
            <a:spLocks noGrp="1"/>
          </p:cNvSpPr>
          <p:nvPr>
            <p:ph type="body" sz="quarter" idx="10"/>
          </p:nvPr>
        </p:nvSpPr>
        <p:spPr/>
        <p:txBody>
          <a:bodyPr/>
          <a:lstStyle/>
          <a:p>
            <a:r>
              <a:rPr lang="en-NZ" dirty="0"/>
              <a:t>Published: 15/04/2020</a:t>
            </a:r>
          </a:p>
        </p:txBody>
      </p:sp>
      <p:sp>
        <p:nvSpPr>
          <p:cNvPr id="7" name="Text Placeholder 6">
            <a:extLst>
              <a:ext uri="{FF2B5EF4-FFF2-40B4-BE49-F238E27FC236}">
                <a16:creationId xmlns:a16="http://schemas.microsoft.com/office/drawing/2014/main" id="{7D321BB2-5386-46E0-B32A-49F98A649479}"/>
              </a:ext>
            </a:extLst>
          </p:cNvPr>
          <p:cNvSpPr>
            <a:spLocks noGrp="1"/>
          </p:cNvSpPr>
          <p:nvPr>
            <p:ph type="body" sz="quarter" idx="11"/>
          </p:nvPr>
        </p:nvSpPr>
        <p:spPr/>
        <p:txBody>
          <a:bodyPr/>
          <a:lstStyle/>
          <a:p>
            <a:r>
              <a:rPr lang="en-US"/>
              <a:t>Intended audience: All customers</a:t>
            </a:r>
            <a:endParaRPr lang="en-NZ"/>
          </a:p>
        </p:txBody>
      </p:sp>
    </p:spTree>
    <p:extLst>
      <p:ext uri="{BB962C8B-B14F-4D97-AF65-F5344CB8AC3E}">
        <p14:creationId xmlns:p14="http://schemas.microsoft.com/office/powerpoint/2010/main" val="13854226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DF6DF4-60C2-41A7-B192-CD4B5AD05989}"/>
              </a:ext>
            </a:extLst>
          </p:cNvPr>
          <p:cNvSpPr>
            <a:spLocks noGrp="1"/>
          </p:cNvSpPr>
          <p:nvPr>
            <p:ph type="title"/>
          </p:nvPr>
        </p:nvSpPr>
        <p:spPr/>
        <p:txBody>
          <a:bodyPr/>
          <a:lstStyle/>
          <a:p>
            <a:r>
              <a:rPr lang="en-NZ" dirty="0"/>
              <a:t>Greater flexibility in respect of statutory tax deadlines</a:t>
            </a:r>
          </a:p>
        </p:txBody>
      </p:sp>
      <p:sp>
        <p:nvSpPr>
          <p:cNvPr id="5" name="Text Placeholder 4">
            <a:extLst>
              <a:ext uri="{FF2B5EF4-FFF2-40B4-BE49-F238E27FC236}">
                <a16:creationId xmlns:a16="http://schemas.microsoft.com/office/drawing/2014/main" id="{DC212C87-B711-446E-B492-F66DAD5A3A0C}"/>
              </a:ext>
            </a:extLst>
          </p:cNvPr>
          <p:cNvSpPr>
            <a:spLocks noGrp="1"/>
          </p:cNvSpPr>
          <p:nvPr>
            <p:ph type="body" idx="1"/>
          </p:nvPr>
        </p:nvSpPr>
        <p:spPr/>
        <p:txBody>
          <a:bodyPr/>
          <a:lstStyle/>
          <a:p>
            <a:r>
              <a:rPr lang="en-NZ" dirty="0"/>
              <a:t>Discretion to change due date for filing returns &amp; making payments</a:t>
            </a:r>
          </a:p>
          <a:p>
            <a:endParaRPr lang="en-NZ" dirty="0"/>
          </a:p>
          <a:p>
            <a:r>
              <a:rPr lang="en-NZ" dirty="0"/>
              <a:t>Time limited (18-months)</a:t>
            </a:r>
          </a:p>
          <a:p>
            <a:endParaRPr lang="en-NZ" dirty="0"/>
          </a:p>
          <a:p>
            <a:r>
              <a:rPr lang="en-NZ" dirty="0"/>
              <a:t>Only available for businesses affected by COVID-19</a:t>
            </a:r>
          </a:p>
        </p:txBody>
      </p:sp>
    </p:spTree>
    <p:extLst>
      <p:ext uri="{BB962C8B-B14F-4D97-AF65-F5344CB8AC3E}">
        <p14:creationId xmlns:p14="http://schemas.microsoft.com/office/powerpoint/2010/main" val="3789344083"/>
      </p:ext>
    </p:extLst>
  </p:cSld>
  <p:clrMapOvr>
    <a:masterClrMapping/>
  </p:clrMapOvr>
</p:sld>
</file>

<file path=ppt/theme/theme1.xml><?xml version="1.0" encoding="utf-8"?>
<a:theme xmlns:a="http://schemas.openxmlformats.org/drawingml/2006/main" name="Ppt0000001">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7849B"/>
      </a:hlink>
      <a:folHlink>
        <a:srgbClr val="27849B"/>
      </a:folHlink>
    </a:clrScheme>
    <a:fontScheme name="IR Internal Powerpo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R Internal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 Internal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 Internal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 Internal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 Internal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 Internal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 Internal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 Internal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 Internal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 Internal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 Internal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 Internal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22167FE0CFF24D9ED86223CBEA7AF6" ma:contentTypeVersion="13" ma:contentTypeDescription="Create a new document." ma:contentTypeScope="" ma:versionID="094d8f062fb1d6110f74e9ebd1cd0233">
  <xsd:schema xmlns:xsd="http://www.w3.org/2001/XMLSchema" xmlns:xs="http://www.w3.org/2001/XMLSchema" xmlns:p="http://schemas.microsoft.com/office/2006/metadata/properties" xmlns:ns2="9c6ac84c-9f1d-413c-9784-da57ad1832eb" xmlns:ns3="ececf217-0067-4f0f-a3fa-7bdd8c9b856f" targetNamespace="http://schemas.microsoft.com/office/2006/metadata/properties" ma:root="true" ma:fieldsID="c96def2135ee75706d02a55c9f266793" ns2:_="" ns3:_="">
    <xsd:import namespace="9c6ac84c-9f1d-413c-9784-da57ad1832eb"/>
    <xsd:import namespace="ececf217-0067-4f0f-a3fa-7bdd8c9b856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ac84c-9f1d-413c-9784-da57ad1832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cecf217-0067-4f0f-a3fa-7bdd8c9b856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C3DC31-8DFA-4DBE-862F-B86AD0271332}">
  <ds:schemaRefs>
    <ds:schemaRef ds:uri="http://schemas.microsoft.com/office/2006/metadata/properties"/>
    <ds:schemaRef ds:uri="http://schemas.microsoft.com/office/infopath/2007/PartnerControls"/>
    <ds:schemaRef ds:uri="http://schemas.microsoft.com/sharepoint/v3/fields"/>
    <ds:schemaRef ds:uri="http://schemas.microsoft.com/sharepoint/v3"/>
    <ds:schemaRef ds:uri="761ba380-1c0a-459e-b60b-b9c278e6b846"/>
  </ds:schemaRefs>
</ds:datastoreItem>
</file>

<file path=customXml/itemProps2.xml><?xml version="1.0" encoding="utf-8"?>
<ds:datastoreItem xmlns:ds="http://schemas.openxmlformats.org/officeDocument/2006/customXml" ds:itemID="{1F6B6B4F-C503-492E-9D16-2EA3BA803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ac84c-9f1d-413c-9784-da57ad1832eb"/>
    <ds:schemaRef ds:uri="ececf217-0067-4f0f-a3fa-7bdd8c9b85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7A874C-321C-4F5C-B7D9-31B5EC61FE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Ppt0000001</Template>
  <TotalTime>5223</TotalTime>
  <Words>45621</Words>
  <Application>Microsoft Office PowerPoint</Application>
  <PresentationFormat>Widescreen</PresentationFormat>
  <Paragraphs>3638</Paragraphs>
  <Slides>301</Slides>
  <Notes>18</Notes>
  <HiddenSlides>0</HiddenSlides>
  <MMClips>1</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301</vt:i4>
      </vt:variant>
    </vt:vector>
  </HeadingPairs>
  <TitlesOfParts>
    <vt:vector size="309" baseType="lpstr">
      <vt:lpstr>Arial</vt:lpstr>
      <vt:lpstr>Calibri</vt:lpstr>
      <vt:lpstr>Calibri Light</vt:lpstr>
      <vt:lpstr>Times New Roman</vt:lpstr>
      <vt:lpstr>Verdana</vt:lpstr>
      <vt:lpstr>Wingdings</vt:lpstr>
      <vt:lpstr>Ppt0000001</vt:lpstr>
      <vt:lpstr>Photo Editor Photo</vt:lpstr>
      <vt:lpstr>COVID-19 – Your questions answered</vt:lpstr>
      <vt:lpstr>INDEX: Policy Initiatives announced 17th March 2020</vt:lpstr>
      <vt:lpstr>INDEX: Policy Initiatives announced 17th March 2020</vt:lpstr>
      <vt:lpstr>INDEX: Policy Initiatives announced 17th March 2020</vt:lpstr>
      <vt:lpstr>INDEX: Policy Initiatives announced 15th April 2020</vt:lpstr>
      <vt:lpstr>INDEX: Policy Initiatives announced 15th April 2020</vt:lpstr>
      <vt:lpstr>INDEX: Policy Initiatives announced 1st May 2020</vt:lpstr>
      <vt:lpstr>INDEX: Policy Initiatives announced 1st May 2020</vt:lpstr>
      <vt:lpstr>INDEX: Policy Initiatives announced 25th May 2020</vt:lpstr>
      <vt:lpstr>INDEX: Policy Initiatives announced 15th December 2020</vt:lpstr>
      <vt:lpstr>INDEX: Miscellaneous issues</vt:lpstr>
      <vt:lpstr>INDEX: Miscellaneous issues</vt:lpstr>
      <vt:lpstr>INDEX: Miscellaneous issues</vt:lpstr>
      <vt:lpstr>COVID-19 – Government Policy Initiatives [announced 17th March 2020]</vt:lpstr>
      <vt:lpstr>Inland Revenue Policy Initiatives</vt:lpstr>
      <vt:lpstr>Depreciation on Commercial Buildings</vt:lpstr>
      <vt:lpstr>Depreciation: Why are deductions being restored?</vt:lpstr>
      <vt:lpstr>Depreciation: Common questions</vt:lpstr>
      <vt:lpstr>Depreciation example: Commercial investment property</vt:lpstr>
      <vt:lpstr>Depreciation example: Residential investment property</vt:lpstr>
      <vt:lpstr>Depreciation example: Commercial business premises</vt:lpstr>
      <vt:lpstr>Increased Provisional Tax Threshold</vt:lpstr>
      <vt:lpstr>Increase in the provisional tax threshold</vt:lpstr>
      <vt:lpstr>Provisional tax: Common questions</vt:lpstr>
      <vt:lpstr>Provisional tax: Common questions</vt:lpstr>
      <vt:lpstr>Example: Provisional tax</vt:lpstr>
      <vt:lpstr>Low Value Assets</vt:lpstr>
      <vt:lpstr>Threshold for expensing low-value assets</vt:lpstr>
      <vt:lpstr>Low value assets: Common questions</vt:lpstr>
      <vt:lpstr>Example: Low value assets</vt:lpstr>
      <vt:lpstr>Research &amp; Development Tax Credit</vt:lpstr>
      <vt:lpstr>Research &amp; Development tax credits</vt:lpstr>
      <vt:lpstr>R&amp;DTC: Common questions</vt:lpstr>
      <vt:lpstr>R&amp;DTC: Common questions</vt:lpstr>
      <vt:lpstr>Example: R&amp;DTC</vt:lpstr>
      <vt:lpstr>Information Sharing</vt:lpstr>
      <vt:lpstr>Information Sharing</vt:lpstr>
      <vt:lpstr>Information Sharing: Common questions</vt:lpstr>
      <vt:lpstr>Information Sharing: Common questions</vt:lpstr>
      <vt:lpstr>Use of Money Interest Remission</vt:lpstr>
      <vt:lpstr>Use-of-money interest remission</vt:lpstr>
      <vt:lpstr>UOMI remission: Eligibility</vt:lpstr>
      <vt:lpstr>UOMI remission: Apply “as soon as practicable”</vt:lpstr>
      <vt:lpstr>UOMI remission: Information required</vt:lpstr>
      <vt:lpstr>UOMI remission: New debt &amp; Pre-existing debt</vt:lpstr>
      <vt:lpstr>UOMI remission: Filing of returns</vt:lpstr>
      <vt:lpstr>UOMI remission: Common questions</vt:lpstr>
      <vt:lpstr>UOMI remission: Provisional taxpayers</vt:lpstr>
      <vt:lpstr>UOMI remission: Provisional taxpayers</vt:lpstr>
      <vt:lpstr>UOMI remission: Provisional taxpayers</vt:lpstr>
      <vt:lpstr>Scenario 1: Late paid provisional tax (due date before 14 February 2020)</vt:lpstr>
      <vt:lpstr>Scenario 2: Late paid provisional tax (due date on or after 14 February 2020)</vt:lpstr>
      <vt:lpstr>Scenario 3: Late paid terminal tax (due date before 14 February 2020) –   Safe Harbour</vt:lpstr>
      <vt:lpstr>Scenario 4: Late paid terminal tax (due date on or after 14 February 2020) –  Safe Harbour</vt:lpstr>
      <vt:lpstr>Scenario 5: Late paid terminal tax (due date before 14 February 2020) –  Estimator </vt:lpstr>
      <vt:lpstr>Scenario 6: Late paid terminal tax (due date on or after 14 February 2020) –  Estimator </vt:lpstr>
      <vt:lpstr>Scenario 7: Late paid terminal tax (due date before 14 February 2020) –   UOMI Concession rules in section 120KBB of the TAA apply </vt:lpstr>
      <vt:lpstr>Scenario 8: Late paid terminal tax (due date on or after 14 February 2020) –  UOMI Concession rules in section 120KBB of the TAA apply </vt:lpstr>
      <vt:lpstr>UOMI remission: impact when actual RIT &gt; prov’ tax threshold</vt:lpstr>
      <vt:lpstr>WfFTC entitlement </vt:lpstr>
      <vt:lpstr>Working for Families Tax Credit entitlement criteria</vt:lpstr>
      <vt:lpstr>Winter Energy Payment</vt:lpstr>
      <vt:lpstr>Winter Energy Payment</vt:lpstr>
      <vt:lpstr>In Work Tax Credit changes</vt:lpstr>
      <vt:lpstr>In work tax credits</vt:lpstr>
      <vt:lpstr>IWTC: Common questions</vt:lpstr>
      <vt:lpstr>Eligibility for the IWTC &amp; MFTC generally</vt:lpstr>
      <vt:lpstr>IWTC: Eligibility from now until 1 July 2020</vt:lpstr>
      <vt:lpstr>IWTC: Eligibility from now until 1 July 2020</vt:lpstr>
      <vt:lpstr>MFTC: Eligibility when work hours reduced due to COVID-19</vt:lpstr>
      <vt:lpstr>MFTC: Eligibility when work hours reduced due to COVID-19</vt:lpstr>
      <vt:lpstr>Wage &amp; Leave Subsidies</vt:lpstr>
      <vt:lpstr>Wage subsidy</vt:lpstr>
      <vt:lpstr>Leave subsidy</vt:lpstr>
      <vt:lpstr>Wage and leave subsidies: Income tax obligations</vt:lpstr>
      <vt:lpstr>Wage and leave subsidies: GST obligations</vt:lpstr>
      <vt:lpstr>Why does GST apply to the COVID-19 related payments in the first place?</vt:lpstr>
      <vt:lpstr>Wage and leave subsidies: Employer obligations</vt:lpstr>
      <vt:lpstr>Wage and leave subsidies: Employer obligations</vt:lpstr>
      <vt:lpstr>Home office expenses incurred by employees</vt:lpstr>
      <vt:lpstr>Wage and leave subsidies: Self-employed customers</vt:lpstr>
      <vt:lpstr>Wage and leave subsidies: Self-employed customers</vt:lpstr>
      <vt:lpstr>Wage subsidy: Standard costs for home-based childcare providers</vt:lpstr>
      <vt:lpstr>Wage subsidy: Standard costs for home-based childcare providers</vt:lpstr>
      <vt:lpstr>Wage subsidy: received by a company for a shareholder-employee</vt:lpstr>
      <vt:lpstr>Wage subsidy example: Company with shareholder employees </vt:lpstr>
      <vt:lpstr>Wage subsidy example: Self-employed with employees</vt:lpstr>
      <vt:lpstr>Wage subsidy example: Self-employed with employees</vt:lpstr>
      <vt:lpstr>Wage subsidy example: Self-employed with employees</vt:lpstr>
      <vt:lpstr>Wage subsidy example: Employees receiving standard pay</vt:lpstr>
      <vt:lpstr>Wage subsidy example: Employees receiving reduced pay</vt:lpstr>
      <vt:lpstr>Wage subsidy example: Self-employed, no employees</vt:lpstr>
      <vt:lpstr>Wage subsidy example: Charity with employees</vt:lpstr>
      <vt:lpstr>Wage and leave subsidies: KiwiSaver implications</vt:lpstr>
      <vt:lpstr>Wage and leave subsidies: KiwiSaver implications</vt:lpstr>
      <vt:lpstr>COVID-19 – Government Policy Initiatives [announced 15th April 2020]</vt:lpstr>
      <vt:lpstr>Inland Revenue Policy Initiatives – 15th April 2020</vt:lpstr>
      <vt:lpstr>Inland Revenue Policy Initiatives – 15th April 2020</vt:lpstr>
      <vt:lpstr>Greater flexibility in respect of statutory tax deadlines</vt:lpstr>
      <vt:lpstr>Greater flexibility in respect of statutory tax deadlines</vt:lpstr>
      <vt:lpstr>COV 20/01: Election to be a Look Through Company (LTC)</vt:lpstr>
      <vt:lpstr>COV 20/02 &amp; 20/06: Spreading receipts from the sale of timber</vt:lpstr>
      <vt:lpstr>COV 20/03: Changing your GST filing frequency</vt:lpstr>
      <vt:lpstr>COV 20/04: Bad debt write-offs</vt:lpstr>
      <vt:lpstr>COV 20/05: Tax pooling – extending time for transfers</vt:lpstr>
      <vt:lpstr>COV 20/05: Tax pooling – extending time for transfers</vt:lpstr>
      <vt:lpstr>COV 20/02 &amp; 20/06: Spreading receipts from the sale of timber</vt:lpstr>
      <vt:lpstr>COV 20/07: Extended deadline for filing R&amp;D statements</vt:lpstr>
      <vt:lpstr>COV 20/08: Change to the definition of “finance lease” </vt:lpstr>
      <vt:lpstr>COV 20/09: Section 52(3) &amp; 52(4) of the GST Act </vt:lpstr>
      <vt:lpstr>COV 20/10: Variation to section 68CB(2) of the TAA</vt:lpstr>
      <vt:lpstr>COVID-19 Response Variations – all decisions </vt:lpstr>
      <vt:lpstr>COVID-19 Response Variations – how you can raise an issue</vt:lpstr>
      <vt:lpstr>COVID-19 Increase in tax write-off threshold</vt:lpstr>
      <vt:lpstr>Changes to the tax loss continuity rules</vt:lpstr>
      <vt:lpstr>Changes to the tax loss continuity rules</vt:lpstr>
      <vt:lpstr>Changes to the tax loss continuity rules</vt:lpstr>
      <vt:lpstr>Changes to the tax loss continuity rules example</vt:lpstr>
      <vt:lpstr>Tax loss carry-back scheme</vt:lpstr>
      <vt:lpstr>Tax loss carry-back scheme</vt:lpstr>
      <vt:lpstr>Phase 1: Temporary loss carry-back scheme</vt:lpstr>
      <vt:lpstr>How to make a claim</vt:lpstr>
      <vt:lpstr>LCB example: Self-employed individuals</vt:lpstr>
      <vt:lpstr>LCB example: Qualifying individuals</vt:lpstr>
      <vt:lpstr>LCB example: Trusts</vt:lpstr>
      <vt:lpstr>LCB example: Ring-fenced residential rental losses</vt:lpstr>
      <vt:lpstr>LCB example: Carry-back is limited to the income in the year</vt:lpstr>
      <vt:lpstr>LCB example: Shareholding continuity is required</vt:lpstr>
      <vt:lpstr>LCB example: Shareholding continuity is required</vt:lpstr>
      <vt:lpstr>LCB example: Interest may be charged if losses are over-estimated</vt:lpstr>
      <vt:lpstr>LCB example: Losses in the 2019/20 tax year</vt:lpstr>
      <vt:lpstr>LCB example: Losses in the 2020/21 tax year</vt:lpstr>
      <vt:lpstr>LCB example: Groups of companies</vt:lpstr>
      <vt:lpstr>LCB example: Groups of companies</vt:lpstr>
      <vt:lpstr>LCB example: Charitable donations s. IZ  8(2)(a)</vt:lpstr>
      <vt:lpstr>LCB example: Time bar is extended if a return is amended to include a carried back loss</vt:lpstr>
      <vt:lpstr>Is the loss carry-back scheme compulsory?</vt:lpstr>
      <vt:lpstr>More information about the Loss Carry-Back scheme</vt:lpstr>
      <vt:lpstr>COVID-19 – Government Policy Initiatives [announced 1st May 2020]</vt:lpstr>
      <vt:lpstr>Small Business Cashflow (loan) Scheme</vt:lpstr>
      <vt:lpstr>Small Business Cashflow scheme</vt:lpstr>
      <vt:lpstr>SBCS: Eligible businesses &amp; organisations </vt:lpstr>
      <vt:lpstr>SBCS: Are any industries or sectors excluded?</vt:lpstr>
      <vt:lpstr>SBCS: BFGS  vs. SBCS</vt:lpstr>
      <vt:lpstr>SBCS: Your business must be viable </vt:lpstr>
      <vt:lpstr>SBCS: How will IR determine if the business is viable?</vt:lpstr>
      <vt:lpstr>SBCS: Maximum loan size</vt:lpstr>
      <vt:lpstr>SBCS: How many FTE’s are employed?</vt:lpstr>
      <vt:lpstr>SBCS example: How many FTE’s are employed?</vt:lpstr>
      <vt:lpstr>SBCS example: Do I have to borrow the full amount?</vt:lpstr>
      <vt:lpstr>SBCS example: Can I apply for some now and more later?</vt:lpstr>
      <vt:lpstr>SBCS: Applying for the loan </vt:lpstr>
      <vt:lpstr>SBCS: Applying for the loan - what you need to do</vt:lpstr>
      <vt:lpstr>SBCS: Who can make an application for the loan</vt:lpstr>
      <vt:lpstr>SBCS: Tax Agents cannot apply on behalf of their clients</vt:lpstr>
      <vt:lpstr>SBCS: Tax Agents cannot apply on behalf of their clients</vt:lpstr>
      <vt:lpstr>SBCS: Commonly owned groups</vt:lpstr>
      <vt:lpstr>SBCS: Commonly owned groups</vt:lpstr>
      <vt:lpstr>SBCS example: Commonly owned groups</vt:lpstr>
      <vt:lpstr>SBCS example: Commonly owned groups</vt:lpstr>
      <vt:lpstr>SBCS example: Commonly owned groups</vt:lpstr>
      <vt:lpstr>SBCS example: Commonly owned groups</vt:lpstr>
      <vt:lpstr>SBCS: Receiving the loan </vt:lpstr>
      <vt:lpstr>SBCS : What can I use the loan for?</vt:lpstr>
      <vt:lpstr>SBCS: Repaying the loan </vt:lpstr>
      <vt:lpstr>SCBS: Repaying the loan</vt:lpstr>
      <vt:lpstr>SBCS: Repayment obligations</vt:lpstr>
      <vt:lpstr>SBCS: Repayment obligations</vt:lpstr>
      <vt:lpstr>SBCS: Repayment obligations</vt:lpstr>
      <vt:lpstr>SBCS: Contact us about the scheme</vt:lpstr>
      <vt:lpstr>SBCS: Publication &amp; Reporting</vt:lpstr>
      <vt:lpstr>SBCS: Inland Revenue cannot give financial advice</vt:lpstr>
      <vt:lpstr>COVID-19 – Government Policy Initiatives [announced 25th May 2020]</vt:lpstr>
      <vt:lpstr>COVID-19 Income Relief Payment</vt:lpstr>
      <vt:lpstr>COVID-19 Income Relief Payment</vt:lpstr>
      <vt:lpstr>COVID-19 Income Relief Payment: Tax treatment</vt:lpstr>
      <vt:lpstr>United States IRS Stimulus payments – Income tax</vt:lpstr>
      <vt:lpstr>Example: United States IRS Stimulus payments – Income tax</vt:lpstr>
      <vt:lpstr>United States IRS Stimulus payments - WfFTC</vt:lpstr>
      <vt:lpstr>Example: United States IRS Stimulus payments - WfFTC</vt:lpstr>
      <vt:lpstr>COVID-19 – Government Policy Initiatives [announced 15th December 2020]</vt:lpstr>
      <vt:lpstr>Resurgence support payment</vt:lpstr>
      <vt:lpstr>COVID-19 Resurgence Support Payment</vt:lpstr>
      <vt:lpstr>COVID-19 Resurgence Support Payment – support measures</vt:lpstr>
      <vt:lpstr>RSP – Application timeframes</vt:lpstr>
      <vt:lpstr>RSP: Eligible businesses &amp; organisations </vt:lpstr>
      <vt:lpstr>RSP: Are any industries or sectors excluded?</vt:lpstr>
      <vt:lpstr>RSP: Maximum payment</vt:lpstr>
      <vt:lpstr>RSP: Your business must be viable </vt:lpstr>
      <vt:lpstr>RSP: How will IR determine if the business is viable?</vt:lpstr>
      <vt:lpstr>RSP: How is revenue drop calculated?</vt:lpstr>
      <vt:lpstr>RSP: How is revenue drop calculated?</vt:lpstr>
      <vt:lpstr>RSP: Pre–revenue eligibility</vt:lpstr>
      <vt:lpstr>RSP: How many FTE’s are employed?</vt:lpstr>
      <vt:lpstr>RSP example: How many FTE’s are employed?</vt:lpstr>
      <vt:lpstr>RSP: Applying for the payment </vt:lpstr>
      <vt:lpstr>RSP: Applying for the payment - what you need to do</vt:lpstr>
      <vt:lpstr>RSP: Who can make an application for the payment</vt:lpstr>
      <vt:lpstr>RSP: Commonly owned groups</vt:lpstr>
      <vt:lpstr>RSP: Commonly owned groups</vt:lpstr>
      <vt:lpstr>RSP: Example Commonly owned groups</vt:lpstr>
      <vt:lpstr>RSP example: Commonly owned groups</vt:lpstr>
      <vt:lpstr>RSP: Receiving the payment </vt:lpstr>
      <vt:lpstr>RSP : What can I use the payment for?</vt:lpstr>
      <vt:lpstr>RSP: Repayment obligations</vt:lpstr>
      <vt:lpstr>RSP: Publication &amp; Reporting</vt:lpstr>
      <vt:lpstr>RSP: Contact us about the scheme</vt:lpstr>
      <vt:lpstr>Miscellaneous issues</vt:lpstr>
      <vt:lpstr>Filing returns &amp; making payments</vt:lpstr>
      <vt:lpstr>Goods and Services Tax</vt:lpstr>
      <vt:lpstr>Employer Obligations</vt:lpstr>
      <vt:lpstr>Making payments to Inland Revenue</vt:lpstr>
      <vt:lpstr>Difficulty paying tax</vt:lpstr>
      <vt:lpstr>Closure of Westpac branches</vt:lpstr>
      <vt:lpstr>Income tax refunds &amp; the requirement to file an ICA return</vt:lpstr>
      <vt:lpstr>31 March 2020 – issues &amp; impacts</vt:lpstr>
      <vt:lpstr>Time bar for 2019 income tax returns</vt:lpstr>
      <vt:lpstr>LTC elections for NEW companies: due 31 March 2020</vt:lpstr>
      <vt:lpstr>LTC elections for EXISTING companies: due 31 March 2020</vt:lpstr>
      <vt:lpstr>LTC elections for EXISTING companies example</vt:lpstr>
      <vt:lpstr>Subvention payments: due 31 March 2020</vt:lpstr>
      <vt:lpstr>Subvention payments: due 31 March 2020 example</vt:lpstr>
      <vt:lpstr>Additional time for a payment of 2019 beneficiary income ITA: HC 6</vt:lpstr>
      <vt:lpstr>Additional time for a payment of 2019 beneficiary income ITA: HC 6</vt:lpstr>
      <vt:lpstr>Trading stock valuations: as at 31 March 2020</vt:lpstr>
      <vt:lpstr>Extension to the due date for Basic Compliance Packages </vt:lpstr>
      <vt:lpstr>Insurance proceeds</vt:lpstr>
      <vt:lpstr>Individual insurance polices ITA: CE 11, CA 1(2)</vt:lpstr>
      <vt:lpstr>Business insurance policies ITA: CG 5B. GSTA: 5(13)</vt:lpstr>
      <vt:lpstr>Goods &amp; Services Tax</vt:lpstr>
      <vt:lpstr>GST on cancelled supplies</vt:lpstr>
      <vt:lpstr>GST adjustments for change in asset use </vt:lpstr>
      <vt:lpstr>GST registration cancellations</vt:lpstr>
      <vt:lpstr>Extended period for zero-rating of exported goods</vt:lpstr>
      <vt:lpstr>Example: Automatic 3-month extension from expiry of 28-days</vt:lpstr>
      <vt:lpstr>Example: Application for an extension &gt;3-months</vt:lpstr>
      <vt:lpstr>Example: Automatic 3-month extension from time of supply</vt:lpstr>
      <vt:lpstr>Example: No automatic extension if not impacted by COVID-19</vt:lpstr>
      <vt:lpstr>Changing to six-monthly GST filing frequency</vt:lpstr>
      <vt:lpstr>International disclosure requirements</vt:lpstr>
      <vt:lpstr>Breach of Advance Pricing Agreement (APAs) conditions</vt:lpstr>
      <vt:lpstr>Breach of the conditions of an Advance Pricing Agreement</vt:lpstr>
      <vt:lpstr>Due date for Annual Compliance Reports (ACRs)</vt:lpstr>
      <vt:lpstr>Due date for the International Questionnaire</vt:lpstr>
      <vt:lpstr>Due date for CFC &amp; FIF disclosures TAA: s.61</vt:lpstr>
      <vt:lpstr>Common Reporting Standard &amp; FATCA</vt:lpstr>
      <vt:lpstr>Tax Residency</vt:lpstr>
      <vt:lpstr>Tax residency issues </vt:lpstr>
      <vt:lpstr>Tax residency issues: Company residence</vt:lpstr>
      <vt:lpstr>Example: Company residence</vt:lpstr>
      <vt:lpstr>Tax residency issues: Permanent establishment (PE)</vt:lpstr>
      <vt:lpstr>Example: Company residence &amp; permanent establishment</vt:lpstr>
      <vt:lpstr>Tax residency issues: Individual residency &amp; the 183 day test</vt:lpstr>
      <vt:lpstr>Example: Individual residency &amp; 183 day test</vt:lpstr>
      <vt:lpstr>Tax residency issues: Individual residency &amp; the 325 day test</vt:lpstr>
      <vt:lpstr>Tax residency issues: When travel is ‘practically restricted ‘</vt:lpstr>
      <vt:lpstr>Example: When travel is ‘practically restricted ‘</vt:lpstr>
      <vt:lpstr>Example: When travel is ‘practically restricted ‘</vt:lpstr>
      <vt:lpstr>Tax residency issues: 92 day test for non-resident employees</vt:lpstr>
      <vt:lpstr>Example: 92 day test for non-resident employees</vt:lpstr>
      <vt:lpstr>Tax residency issues: 92 day test for non-resident contractors</vt:lpstr>
      <vt:lpstr>Example: 92 day test for non-resident contractors</vt:lpstr>
      <vt:lpstr>Tax residency issues: NZ student loan borrower outside NZ</vt:lpstr>
      <vt:lpstr>Example: NZ-based student loan borrower outside of NZ for &gt;184 days</vt:lpstr>
      <vt:lpstr>Tax residency issues: Transitional residents</vt:lpstr>
      <vt:lpstr>Tax residency issues: Tax treaties</vt:lpstr>
      <vt:lpstr>Employment allowances &amp; reimbursements</vt:lpstr>
      <vt:lpstr>Employment allowances &amp; reimbursements</vt:lpstr>
      <vt:lpstr>Determination EE001</vt:lpstr>
      <vt:lpstr>Determination EE002 &amp; EE002A</vt:lpstr>
      <vt:lpstr>Summary: Determination EE001  Payments for telecommunication usage plan costs</vt:lpstr>
      <vt:lpstr>Summary: Determination EE002  Payments for general / other employee expenditure</vt:lpstr>
      <vt:lpstr>Summary: Determination EE002  Payments for furniture or equipment</vt:lpstr>
      <vt:lpstr>Summary: Determination EE002  Payments for furniture or equipment</vt:lpstr>
      <vt:lpstr>Allowances example: Essential worker allowance</vt:lpstr>
      <vt:lpstr>Allowances example: Working from home allowance</vt:lpstr>
      <vt:lpstr>Allowances: Common questions</vt:lpstr>
      <vt:lpstr>Reimbursement example: Payment to cover actual costs of working from home</vt:lpstr>
      <vt:lpstr>Reimbursement example: Payment to cover estimated costs of working from home</vt:lpstr>
      <vt:lpstr>Reimbursement example: Payment to cover estimated costs of working from home</vt:lpstr>
      <vt:lpstr>Reimbursement example: Payment to cover actual costs of furniture &amp; equipment</vt:lpstr>
      <vt:lpstr>Reimbursement example: Payment to cover estimated costs of furniture &amp; equipment</vt:lpstr>
      <vt:lpstr>Reimbursement example: Assets purchased on behalf of the employer</vt:lpstr>
      <vt:lpstr>Business tools: Incidental use &amp; Fringe benefit tax</vt:lpstr>
      <vt:lpstr>Home office expenses incurred by employees</vt:lpstr>
      <vt:lpstr>Redundancy, tax &amp; entitlements</vt:lpstr>
      <vt:lpstr>Redundancy, tax &amp; entitlements: Watch the video</vt:lpstr>
      <vt:lpstr>Redundancy payments</vt:lpstr>
      <vt:lpstr>Fringe Benefit Tax</vt:lpstr>
      <vt:lpstr>Fringe Benefit Tax: Motor vehicles</vt:lpstr>
      <vt:lpstr>Fringe Benefit Tax: Motor vehicles</vt:lpstr>
      <vt:lpstr>Fringe Benefit Tax: Pool vehicles</vt:lpstr>
      <vt:lpstr>Fringe Benefit Tax: Home as a place of work</vt:lpstr>
      <vt:lpstr>Fringe Benefit Tax: Exemptions</vt:lpstr>
      <vt:lpstr>Student Loans</vt:lpstr>
      <vt:lpstr>Student Loan Borrower: hardship or reducing current assessments</vt:lpstr>
      <vt:lpstr>Student Loan Overseas Borrower: hardship or reducing current assessments</vt:lpstr>
      <vt:lpstr>Student Loan Borrower: Unable to return to New Zealand</vt:lpstr>
      <vt:lpstr>Statutory Declarations</vt:lpstr>
      <vt:lpstr>Statutory Declarations</vt:lpstr>
      <vt:lpstr>IR processes that require statutory declarations</vt:lpstr>
    </vt:vector>
  </TitlesOfParts>
  <Company>Inland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NOTE</dc:title>
  <dc:creator>Chris Novak</dc:creator>
  <cp:lastModifiedBy>Chris Novak</cp:lastModifiedBy>
  <cp:revision>10</cp:revision>
  <cp:lastPrinted>2020-04-15T02:40:49Z</cp:lastPrinted>
  <dcterms:created xsi:type="dcterms:W3CDTF">2010-09-26T19:16:16Z</dcterms:created>
  <dcterms:modified xsi:type="dcterms:W3CDTF">2022-03-15T05:38:13Z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0x010100B222167FE0CFF24D9ED86223CBEA7AF6</vt:lpwstr>
  </property>
  <property fmtid="{D5CDD505-2E9C-101B-9397-08002B2CF9AE}" pid="3" name="DocumentStatus">
    <vt:lpwstr/>
  </property>
  <property fmtid="{D5CDD505-2E9C-101B-9397-08002B2CF9AE}" pid="4" name="BusinessUnit">
    <vt:lpwstr/>
  </property>
  <property fmtid="{D5CDD505-2E9C-101B-9397-08002B2CF9AE}" pid="5" name="SecurityClassification">
    <vt:lpwstr/>
  </property>
  <property fmtid="{D5CDD505-2E9C-101B-9397-08002B2CF9AE}" pid="6" name="BusinessActivity">
    <vt:lpwstr/>
  </property>
  <property fmtid="{D5CDD505-2E9C-101B-9397-08002B2CF9AE}" pid="7" name="InformationType">
    <vt:lpwstr/>
  </property>
  <property fmtid="{D5CDD505-2E9C-101B-9397-08002B2CF9AE}" pid="8" name="MSIP_Label_a7bbfb72-5dfe-4110-beb8-7d13c4f9c6ee_Enabled">
    <vt:lpwstr>True</vt:lpwstr>
  </property>
  <property fmtid="{D5CDD505-2E9C-101B-9397-08002B2CF9AE}" pid="9" name="MSIP_Label_a7bbfb72-5dfe-4110-beb8-7d13c4f9c6ee_SiteId">
    <vt:lpwstr>fb39e3e9-23a9-404e-93a2-b42a87d94f35</vt:lpwstr>
  </property>
  <property fmtid="{D5CDD505-2E9C-101B-9397-08002B2CF9AE}" pid="10" name="MSIP_Label_a7bbfb72-5dfe-4110-beb8-7d13c4f9c6ee_Owner">
    <vt:lpwstr>angie.stewart@ird.govt.nz</vt:lpwstr>
  </property>
  <property fmtid="{D5CDD505-2E9C-101B-9397-08002B2CF9AE}" pid="11" name="MSIP_Label_a7bbfb72-5dfe-4110-beb8-7d13c4f9c6ee_SetDate">
    <vt:lpwstr>2020-04-08T21:35:22.1878334Z</vt:lpwstr>
  </property>
  <property fmtid="{D5CDD505-2E9C-101B-9397-08002B2CF9AE}" pid="12" name="MSIP_Label_a7bbfb72-5dfe-4110-beb8-7d13c4f9c6ee_Name">
    <vt:lpwstr>IN CONFIDENCE</vt:lpwstr>
  </property>
  <property fmtid="{D5CDD505-2E9C-101B-9397-08002B2CF9AE}" pid="13" name="MSIP_Label_a7bbfb72-5dfe-4110-beb8-7d13c4f9c6ee_Application">
    <vt:lpwstr>Microsoft Azure Information Protection</vt:lpwstr>
  </property>
  <property fmtid="{D5CDD505-2E9C-101B-9397-08002B2CF9AE}" pid="14" name="MSIP_Label_a7bbfb72-5dfe-4110-beb8-7d13c4f9c6ee_ActionId">
    <vt:lpwstr>a8d8dd4c-3adf-4036-9d5d-5e9dca7eca1f</vt:lpwstr>
  </property>
  <property fmtid="{D5CDD505-2E9C-101B-9397-08002B2CF9AE}" pid="15" name="MSIP_Label_a7bbfb72-5dfe-4110-beb8-7d13c4f9c6ee_Extended_MSFT_Method">
    <vt:lpwstr>Manual</vt:lpwstr>
  </property>
  <property fmtid="{D5CDD505-2E9C-101B-9397-08002B2CF9AE}" pid="16" name="MSIP_Label_993bc26a-ca06-4f83-a49a-54da0c892e4f_Enabled">
    <vt:lpwstr>True</vt:lpwstr>
  </property>
  <property fmtid="{D5CDD505-2E9C-101B-9397-08002B2CF9AE}" pid="17" name="MSIP_Label_993bc26a-ca06-4f83-a49a-54da0c892e4f_SiteId">
    <vt:lpwstr>fb39e3e9-23a9-404e-93a2-b42a87d94f35</vt:lpwstr>
  </property>
  <property fmtid="{D5CDD505-2E9C-101B-9397-08002B2CF9AE}" pid="18" name="MSIP_Label_993bc26a-ca06-4f83-a49a-54da0c892e4f_SetDate">
    <vt:lpwstr>2020-04-08T21:35:22.1878334Z</vt:lpwstr>
  </property>
  <property fmtid="{D5CDD505-2E9C-101B-9397-08002B2CF9AE}" pid="19" name="MSIP_Label_993bc26a-ca06-4f83-a49a-54da0c892e4f_Name">
    <vt:lpwstr>No Marking, NZ Government</vt:lpwstr>
  </property>
  <property fmtid="{D5CDD505-2E9C-101B-9397-08002B2CF9AE}" pid="20" name="MSIP_Label_993bc26a-ca06-4f83-a49a-54da0c892e4f_ActionId">
    <vt:lpwstr>a8d8dd4c-3adf-4036-9d5d-5e9dca7eca1f</vt:lpwstr>
  </property>
  <property fmtid="{D5CDD505-2E9C-101B-9397-08002B2CF9AE}" pid="21" name="MSIP_Label_993bc26a-ca06-4f83-a49a-54da0c892e4f_Extended_MSFT_Method">
    <vt:lpwstr>Manual</vt:lpwstr>
  </property>
  <property fmtid="{D5CDD505-2E9C-101B-9397-08002B2CF9AE}" pid="22" name="Sensitivity">
    <vt:lpwstr>IN CONFIDENCE No Marking, NZ Government</vt:lpwstr>
  </property>
</Properties>
</file>