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4"/>
  </p:sldMasterIdLst>
  <p:notesMasterIdLst>
    <p:notesMasterId r:id="rId18"/>
  </p:notesMasterIdLst>
  <p:handoutMasterIdLst>
    <p:handoutMasterId r:id="rId19"/>
  </p:handout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x="9144000" cy="6858000" type="screen4x3"/>
  <p:notesSz cx="9939338" cy="6807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5">
          <p15:clr>
            <a:srgbClr val="A4A3A4"/>
          </p15:clr>
        </p15:guide>
        <p15:guide id="2" pos="313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Lee" initials="TL" lastIdx="2" clrIdx="0"/>
  <p:cmAuthor id="1" name="Julian Webster" initials="JW"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A85C"/>
    <a:srgbClr val="00FF00"/>
    <a:srgbClr val="FFFF99"/>
    <a:srgbClr val="66FF66"/>
    <a:srgbClr val="66FF99"/>
    <a:srgbClr val="FF7C80"/>
    <a:srgbClr val="FF66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653FE0-7829-4480-8159-1C3E8879BCDE}" v="1" dt="2022-07-29T00:21:14.6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88" autoAdjust="0"/>
    <p:restoredTop sz="94660"/>
  </p:normalViewPr>
  <p:slideViewPr>
    <p:cSldViewPr>
      <p:cViewPr varScale="1">
        <p:scale>
          <a:sx n="113" d="100"/>
          <a:sy n="113" d="100"/>
        </p:scale>
        <p:origin x="1680" y="90"/>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2145"/>
        <p:guide pos="313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7047" cy="340360"/>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sz="quarter" idx="1"/>
          </p:nvPr>
        </p:nvSpPr>
        <p:spPr>
          <a:xfrm>
            <a:off x="5629993" y="1"/>
            <a:ext cx="4307047" cy="340360"/>
          </a:xfrm>
          <a:prstGeom prst="rect">
            <a:avLst/>
          </a:prstGeom>
        </p:spPr>
        <p:txBody>
          <a:bodyPr vert="horz" lIns="91440" tIns="45720" rIns="91440" bIns="45720" rtlCol="0"/>
          <a:lstStyle>
            <a:lvl1pPr algn="r">
              <a:defRPr sz="1200"/>
            </a:lvl1pPr>
          </a:lstStyle>
          <a:p>
            <a:fld id="{659F9CC0-AB29-403C-A883-3804B85D5CF5}" type="datetimeFigureOut">
              <a:rPr lang="en-NZ" smtClean="0"/>
              <a:t>1/08/2022</a:t>
            </a:fld>
            <a:endParaRPr lang="en-NZ" dirty="0"/>
          </a:p>
        </p:txBody>
      </p:sp>
      <p:sp>
        <p:nvSpPr>
          <p:cNvPr id="4" name="Footer Placeholder 3"/>
          <p:cNvSpPr>
            <a:spLocks noGrp="1"/>
          </p:cNvSpPr>
          <p:nvPr>
            <p:ph type="ftr" sz="quarter" idx="2"/>
          </p:nvPr>
        </p:nvSpPr>
        <p:spPr>
          <a:xfrm>
            <a:off x="0" y="6465659"/>
            <a:ext cx="4307047" cy="340360"/>
          </a:xfrm>
          <a:prstGeom prst="rect">
            <a:avLst/>
          </a:prstGeom>
        </p:spPr>
        <p:txBody>
          <a:bodyPr vert="horz" lIns="91440" tIns="45720" rIns="91440" bIns="45720" rtlCol="0" anchor="b"/>
          <a:lstStyle>
            <a:lvl1pPr algn="l">
              <a:defRPr sz="1200"/>
            </a:lvl1pPr>
          </a:lstStyle>
          <a:p>
            <a:r>
              <a:rPr lang="en-NZ"/>
              <a:t>Classified in conference</a:t>
            </a:r>
            <a:endParaRPr lang="en-NZ" dirty="0"/>
          </a:p>
        </p:txBody>
      </p:sp>
      <p:sp>
        <p:nvSpPr>
          <p:cNvPr id="5" name="Slide Number Placeholder 4"/>
          <p:cNvSpPr>
            <a:spLocks noGrp="1"/>
          </p:cNvSpPr>
          <p:nvPr>
            <p:ph type="sldNum" sz="quarter" idx="3"/>
          </p:nvPr>
        </p:nvSpPr>
        <p:spPr>
          <a:xfrm>
            <a:off x="5629993" y="6465659"/>
            <a:ext cx="4307047" cy="340360"/>
          </a:xfrm>
          <a:prstGeom prst="rect">
            <a:avLst/>
          </a:prstGeom>
        </p:spPr>
        <p:txBody>
          <a:bodyPr vert="horz" lIns="91440" tIns="45720" rIns="91440" bIns="45720" rtlCol="0" anchor="b"/>
          <a:lstStyle>
            <a:lvl1pPr algn="r">
              <a:defRPr sz="1200"/>
            </a:lvl1pPr>
          </a:lstStyle>
          <a:p>
            <a:fld id="{6CCEBB9C-5E9A-48E8-9878-91551A7F3C44}" type="slidenum">
              <a:rPr lang="en-NZ" smtClean="0"/>
              <a:t>‹#›</a:t>
            </a:fld>
            <a:endParaRPr lang="en-NZ" dirty="0"/>
          </a:p>
        </p:txBody>
      </p:sp>
    </p:spTree>
    <p:extLst>
      <p:ext uri="{BB962C8B-B14F-4D97-AF65-F5344CB8AC3E}">
        <p14:creationId xmlns:p14="http://schemas.microsoft.com/office/powerpoint/2010/main" val="173240491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7047" cy="340360"/>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idx="1"/>
          </p:nvPr>
        </p:nvSpPr>
        <p:spPr>
          <a:xfrm>
            <a:off x="5629993" y="1"/>
            <a:ext cx="4307047" cy="340360"/>
          </a:xfrm>
          <a:prstGeom prst="rect">
            <a:avLst/>
          </a:prstGeom>
        </p:spPr>
        <p:txBody>
          <a:bodyPr vert="horz" lIns="91440" tIns="45720" rIns="91440" bIns="45720" rtlCol="0"/>
          <a:lstStyle>
            <a:lvl1pPr algn="r">
              <a:defRPr sz="1200"/>
            </a:lvl1pPr>
          </a:lstStyle>
          <a:p>
            <a:fld id="{FFCDE1F1-EB60-43FB-AAA9-38FFF49A4CD0}" type="datetimeFigureOut">
              <a:rPr lang="en-NZ" smtClean="0"/>
              <a:t>1/08/2022</a:t>
            </a:fld>
            <a:endParaRPr lang="en-NZ" dirty="0"/>
          </a:p>
        </p:txBody>
      </p:sp>
      <p:sp>
        <p:nvSpPr>
          <p:cNvPr id="4" name="Slide Image Placeholder 3"/>
          <p:cNvSpPr>
            <a:spLocks noGrp="1" noRot="1" noChangeAspect="1"/>
          </p:cNvSpPr>
          <p:nvPr>
            <p:ph type="sldImg" idx="2"/>
          </p:nvPr>
        </p:nvSpPr>
        <p:spPr>
          <a:xfrm>
            <a:off x="3270250" y="511175"/>
            <a:ext cx="3400425" cy="2551113"/>
          </a:xfrm>
          <a:prstGeom prst="rect">
            <a:avLst/>
          </a:prstGeom>
          <a:noFill/>
          <a:ln w="12700">
            <a:solidFill>
              <a:prstClr val="black"/>
            </a:solidFill>
          </a:ln>
        </p:spPr>
        <p:txBody>
          <a:bodyPr vert="horz" lIns="91440" tIns="45720" rIns="91440" bIns="45720" rtlCol="0" anchor="ctr"/>
          <a:lstStyle/>
          <a:p>
            <a:endParaRPr lang="en-NZ" dirty="0"/>
          </a:p>
        </p:txBody>
      </p:sp>
      <p:sp>
        <p:nvSpPr>
          <p:cNvPr id="5" name="Notes Placeholder 4"/>
          <p:cNvSpPr>
            <a:spLocks noGrp="1"/>
          </p:cNvSpPr>
          <p:nvPr>
            <p:ph type="body" sz="quarter" idx="3"/>
          </p:nvPr>
        </p:nvSpPr>
        <p:spPr>
          <a:xfrm>
            <a:off x="993935" y="3233420"/>
            <a:ext cx="7951470" cy="306324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6465659"/>
            <a:ext cx="4307047" cy="340360"/>
          </a:xfrm>
          <a:prstGeom prst="rect">
            <a:avLst/>
          </a:prstGeom>
        </p:spPr>
        <p:txBody>
          <a:bodyPr vert="horz" lIns="91440" tIns="45720" rIns="91440" bIns="45720" rtlCol="0" anchor="b"/>
          <a:lstStyle>
            <a:lvl1pPr algn="l">
              <a:defRPr sz="1200"/>
            </a:lvl1pPr>
          </a:lstStyle>
          <a:p>
            <a:r>
              <a:rPr lang="en-NZ"/>
              <a:t>Classified in conference</a:t>
            </a:r>
            <a:endParaRPr lang="en-NZ" dirty="0"/>
          </a:p>
        </p:txBody>
      </p:sp>
      <p:sp>
        <p:nvSpPr>
          <p:cNvPr id="7" name="Slide Number Placeholder 6"/>
          <p:cNvSpPr>
            <a:spLocks noGrp="1"/>
          </p:cNvSpPr>
          <p:nvPr>
            <p:ph type="sldNum" sz="quarter" idx="5"/>
          </p:nvPr>
        </p:nvSpPr>
        <p:spPr>
          <a:xfrm>
            <a:off x="5629993" y="6465659"/>
            <a:ext cx="4307047" cy="340360"/>
          </a:xfrm>
          <a:prstGeom prst="rect">
            <a:avLst/>
          </a:prstGeom>
        </p:spPr>
        <p:txBody>
          <a:bodyPr vert="horz" lIns="91440" tIns="45720" rIns="91440" bIns="45720" rtlCol="0" anchor="b"/>
          <a:lstStyle>
            <a:lvl1pPr algn="r">
              <a:defRPr sz="1200"/>
            </a:lvl1pPr>
          </a:lstStyle>
          <a:p>
            <a:fld id="{ED3B3BB8-71BC-4249-A226-027C0471E5CB}" type="slidenum">
              <a:rPr lang="en-NZ" smtClean="0"/>
              <a:t>‹#›</a:t>
            </a:fld>
            <a:endParaRPr lang="en-NZ" dirty="0"/>
          </a:p>
        </p:txBody>
      </p:sp>
    </p:spTree>
    <p:extLst>
      <p:ext uri="{BB962C8B-B14F-4D97-AF65-F5344CB8AC3E}">
        <p14:creationId xmlns:p14="http://schemas.microsoft.com/office/powerpoint/2010/main" val="173082537"/>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Header Placeholder 3"/>
          <p:cNvSpPr>
            <a:spLocks noGrp="1"/>
          </p:cNvSpPr>
          <p:nvPr>
            <p:ph type="hdr" sz="quarter" idx="10"/>
          </p:nvPr>
        </p:nvSpPr>
        <p:spPr/>
        <p:txBody>
          <a:bodyPr/>
          <a:lstStyle/>
          <a:p>
            <a:endParaRPr lang="en-NZ" dirty="0">
              <a:solidFill>
                <a:prstClr val="black"/>
              </a:solidFill>
            </a:endParaRPr>
          </a:p>
        </p:txBody>
      </p:sp>
      <p:sp>
        <p:nvSpPr>
          <p:cNvPr id="5" name="Footer Placeholder 4"/>
          <p:cNvSpPr>
            <a:spLocks noGrp="1"/>
          </p:cNvSpPr>
          <p:nvPr>
            <p:ph type="ftr" sz="quarter" idx="11"/>
          </p:nvPr>
        </p:nvSpPr>
        <p:spPr/>
        <p:txBody>
          <a:bodyPr/>
          <a:lstStyle/>
          <a:p>
            <a:r>
              <a:rPr lang="en-NZ">
                <a:solidFill>
                  <a:prstClr val="black"/>
                </a:solidFill>
              </a:rPr>
              <a:t>Classified in conference</a:t>
            </a:r>
            <a:endParaRPr lang="en-NZ" dirty="0">
              <a:solidFill>
                <a:prstClr val="black"/>
              </a:solidFill>
            </a:endParaRPr>
          </a:p>
        </p:txBody>
      </p:sp>
      <p:sp>
        <p:nvSpPr>
          <p:cNvPr id="6" name="Slide Number Placeholder 5"/>
          <p:cNvSpPr>
            <a:spLocks noGrp="1"/>
          </p:cNvSpPr>
          <p:nvPr>
            <p:ph type="sldNum" sz="quarter" idx="12"/>
          </p:nvPr>
        </p:nvSpPr>
        <p:spPr/>
        <p:txBody>
          <a:bodyPr/>
          <a:lstStyle/>
          <a:p>
            <a:fld id="{ED3B3BB8-71BC-4249-A226-027C0471E5CB}" type="slidenum">
              <a:rPr lang="en-NZ" smtClean="0">
                <a:solidFill>
                  <a:prstClr val="black"/>
                </a:solidFill>
              </a:rPr>
              <a:pPr/>
              <a:t>6</a:t>
            </a:fld>
            <a:endParaRPr lang="en-NZ" dirty="0">
              <a:solidFill>
                <a:prstClr val="black"/>
              </a:solidFill>
            </a:endParaRPr>
          </a:p>
        </p:txBody>
      </p:sp>
    </p:spTree>
    <p:extLst>
      <p:ext uri="{BB962C8B-B14F-4D97-AF65-F5344CB8AC3E}">
        <p14:creationId xmlns:p14="http://schemas.microsoft.com/office/powerpoint/2010/main" val="117873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Header Placeholder 3"/>
          <p:cNvSpPr>
            <a:spLocks noGrp="1"/>
          </p:cNvSpPr>
          <p:nvPr>
            <p:ph type="hdr" sz="quarter" idx="10"/>
          </p:nvPr>
        </p:nvSpPr>
        <p:spPr/>
        <p:txBody>
          <a:bodyPr/>
          <a:lstStyle/>
          <a:p>
            <a:endParaRPr lang="en-NZ" dirty="0">
              <a:solidFill>
                <a:prstClr val="black"/>
              </a:solidFill>
            </a:endParaRPr>
          </a:p>
        </p:txBody>
      </p:sp>
      <p:sp>
        <p:nvSpPr>
          <p:cNvPr id="5" name="Footer Placeholder 4"/>
          <p:cNvSpPr>
            <a:spLocks noGrp="1"/>
          </p:cNvSpPr>
          <p:nvPr>
            <p:ph type="ftr" sz="quarter" idx="11"/>
          </p:nvPr>
        </p:nvSpPr>
        <p:spPr/>
        <p:txBody>
          <a:bodyPr/>
          <a:lstStyle/>
          <a:p>
            <a:r>
              <a:rPr lang="en-NZ">
                <a:solidFill>
                  <a:prstClr val="black"/>
                </a:solidFill>
              </a:rPr>
              <a:t>Classified in conference</a:t>
            </a:r>
            <a:endParaRPr lang="en-NZ" dirty="0">
              <a:solidFill>
                <a:prstClr val="black"/>
              </a:solidFill>
            </a:endParaRPr>
          </a:p>
        </p:txBody>
      </p:sp>
      <p:sp>
        <p:nvSpPr>
          <p:cNvPr id="6" name="Slide Number Placeholder 5"/>
          <p:cNvSpPr>
            <a:spLocks noGrp="1"/>
          </p:cNvSpPr>
          <p:nvPr>
            <p:ph type="sldNum" sz="quarter" idx="12"/>
          </p:nvPr>
        </p:nvSpPr>
        <p:spPr/>
        <p:txBody>
          <a:bodyPr/>
          <a:lstStyle/>
          <a:p>
            <a:fld id="{ED3B3BB8-71BC-4249-A226-027C0471E5CB}" type="slidenum">
              <a:rPr lang="en-NZ" smtClean="0">
                <a:solidFill>
                  <a:prstClr val="black"/>
                </a:solidFill>
              </a:rPr>
              <a:pPr/>
              <a:t>7</a:t>
            </a:fld>
            <a:endParaRPr lang="en-NZ" dirty="0">
              <a:solidFill>
                <a:prstClr val="black"/>
              </a:solidFill>
            </a:endParaRPr>
          </a:p>
        </p:txBody>
      </p:sp>
    </p:spTree>
    <p:extLst>
      <p:ext uri="{BB962C8B-B14F-4D97-AF65-F5344CB8AC3E}">
        <p14:creationId xmlns:p14="http://schemas.microsoft.com/office/powerpoint/2010/main" val="117873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Header Placeholder 3"/>
          <p:cNvSpPr>
            <a:spLocks noGrp="1"/>
          </p:cNvSpPr>
          <p:nvPr>
            <p:ph type="hdr" sz="quarter" idx="10"/>
          </p:nvPr>
        </p:nvSpPr>
        <p:spPr/>
        <p:txBody>
          <a:bodyPr/>
          <a:lstStyle/>
          <a:p>
            <a:endParaRPr lang="en-NZ" dirty="0">
              <a:solidFill>
                <a:prstClr val="black"/>
              </a:solidFill>
            </a:endParaRPr>
          </a:p>
        </p:txBody>
      </p:sp>
      <p:sp>
        <p:nvSpPr>
          <p:cNvPr id="5" name="Footer Placeholder 4"/>
          <p:cNvSpPr>
            <a:spLocks noGrp="1"/>
          </p:cNvSpPr>
          <p:nvPr>
            <p:ph type="ftr" sz="quarter" idx="11"/>
          </p:nvPr>
        </p:nvSpPr>
        <p:spPr/>
        <p:txBody>
          <a:bodyPr/>
          <a:lstStyle/>
          <a:p>
            <a:r>
              <a:rPr lang="en-NZ">
                <a:solidFill>
                  <a:prstClr val="black"/>
                </a:solidFill>
              </a:rPr>
              <a:t>Classified in conference</a:t>
            </a:r>
            <a:endParaRPr lang="en-NZ" dirty="0">
              <a:solidFill>
                <a:prstClr val="black"/>
              </a:solidFill>
            </a:endParaRPr>
          </a:p>
        </p:txBody>
      </p:sp>
      <p:sp>
        <p:nvSpPr>
          <p:cNvPr id="6" name="Slide Number Placeholder 5"/>
          <p:cNvSpPr>
            <a:spLocks noGrp="1"/>
          </p:cNvSpPr>
          <p:nvPr>
            <p:ph type="sldNum" sz="quarter" idx="12"/>
          </p:nvPr>
        </p:nvSpPr>
        <p:spPr/>
        <p:txBody>
          <a:bodyPr/>
          <a:lstStyle/>
          <a:p>
            <a:fld id="{ED3B3BB8-71BC-4249-A226-027C0471E5CB}" type="slidenum">
              <a:rPr lang="en-NZ" smtClean="0">
                <a:solidFill>
                  <a:prstClr val="black"/>
                </a:solidFill>
              </a:rPr>
              <a:pPr/>
              <a:t>8</a:t>
            </a:fld>
            <a:endParaRPr lang="en-NZ" dirty="0">
              <a:solidFill>
                <a:prstClr val="black"/>
              </a:solidFill>
            </a:endParaRPr>
          </a:p>
        </p:txBody>
      </p:sp>
    </p:spTree>
    <p:extLst>
      <p:ext uri="{BB962C8B-B14F-4D97-AF65-F5344CB8AC3E}">
        <p14:creationId xmlns:p14="http://schemas.microsoft.com/office/powerpoint/2010/main" val="117873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Header Placeholder 3"/>
          <p:cNvSpPr>
            <a:spLocks noGrp="1"/>
          </p:cNvSpPr>
          <p:nvPr>
            <p:ph type="hdr" sz="quarter" idx="10"/>
          </p:nvPr>
        </p:nvSpPr>
        <p:spPr/>
        <p:txBody>
          <a:bodyPr/>
          <a:lstStyle/>
          <a:p>
            <a:endParaRPr lang="en-NZ" dirty="0">
              <a:solidFill>
                <a:prstClr val="black"/>
              </a:solidFill>
            </a:endParaRPr>
          </a:p>
        </p:txBody>
      </p:sp>
      <p:sp>
        <p:nvSpPr>
          <p:cNvPr id="5" name="Footer Placeholder 4"/>
          <p:cNvSpPr>
            <a:spLocks noGrp="1"/>
          </p:cNvSpPr>
          <p:nvPr>
            <p:ph type="ftr" sz="quarter" idx="11"/>
          </p:nvPr>
        </p:nvSpPr>
        <p:spPr/>
        <p:txBody>
          <a:bodyPr/>
          <a:lstStyle/>
          <a:p>
            <a:r>
              <a:rPr lang="en-NZ">
                <a:solidFill>
                  <a:prstClr val="black"/>
                </a:solidFill>
              </a:rPr>
              <a:t>Classified in conference</a:t>
            </a:r>
            <a:endParaRPr lang="en-NZ" dirty="0">
              <a:solidFill>
                <a:prstClr val="black"/>
              </a:solidFill>
            </a:endParaRPr>
          </a:p>
        </p:txBody>
      </p:sp>
      <p:sp>
        <p:nvSpPr>
          <p:cNvPr id="6" name="Slide Number Placeholder 5"/>
          <p:cNvSpPr>
            <a:spLocks noGrp="1"/>
          </p:cNvSpPr>
          <p:nvPr>
            <p:ph type="sldNum" sz="quarter" idx="12"/>
          </p:nvPr>
        </p:nvSpPr>
        <p:spPr/>
        <p:txBody>
          <a:bodyPr/>
          <a:lstStyle/>
          <a:p>
            <a:fld id="{ED3B3BB8-71BC-4249-A226-027C0471E5CB}" type="slidenum">
              <a:rPr lang="en-NZ" smtClean="0">
                <a:solidFill>
                  <a:prstClr val="black"/>
                </a:solidFill>
              </a:rPr>
              <a:pPr/>
              <a:t>9</a:t>
            </a:fld>
            <a:endParaRPr lang="en-NZ" dirty="0">
              <a:solidFill>
                <a:prstClr val="black"/>
              </a:solidFill>
            </a:endParaRPr>
          </a:p>
        </p:txBody>
      </p:sp>
    </p:spTree>
    <p:extLst>
      <p:ext uri="{BB962C8B-B14F-4D97-AF65-F5344CB8AC3E}">
        <p14:creationId xmlns:p14="http://schemas.microsoft.com/office/powerpoint/2010/main" val="1178737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4"/>
          <p:cNvSpPr>
            <a:spLocks noChangeArrowheads="1"/>
          </p:cNvSpPr>
          <p:nvPr userDrawn="1"/>
        </p:nvSpPr>
        <p:spPr bwMode="auto">
          <a:xfrm>
            <a:off x="0" y="1450975"/>
            <a:ext cx="9144000" cy="5407025"/>
          </a:xfrm>
          <a:prstGeom prst="rect">
            <a:avLst/>
          </a:prstGeom>
          <a:solidFill>
            <a:srgbClr val="008B95"/>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NZ" dirty="0">
              <a:solidFill>
                <a:prstClr val="black"/>
              </a:solidFill>
            </a:endParaRPr>
          </a:p>
        </p:txBody>
      </p:sp>
      <p:pic>
        <p:nvPicPr>
          <p:cNvPr id="8" name="Picture 8" descr="IR logo teal small"/>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512" y="246733"/>
            <a:ext cx="2306638"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ine 7"/>
          <p:cNvSpPr>
            <a:spLocks noChangeShapeType="1"/>
          </p:cNvSpPr>
          <p:nvPr userDrawn="1"/>
        </p:nvSpPr>
        <p:spPr bwMode="auto">
          <a:xfrm>
            <a:off x="0" y="1422400"/>
            <a:ext cx="9144000" cy="14288"/>
          </a:xfrm>
          <a:prstGeom prst="line">
            <a:avLst/>
          </a:prstGeom>
          <a:noFill/>
          <a:ln w="152400">
            <a:solidFill>
              <a:srgbClr val="4C57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NZ" dirty="0">
              <a:solidFill>
                <a:prstClr val="black"/>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20072" y="332656"/>
            <a:ext cx="3635896" cy="717229"/>
          </a:xfrm>
          <a:prstGeom prst="rect">
            <a:avLst/>
          </a:prstGeom>
        </p:spPr>
      </p:pic>
    </p:spTree>
    <p:extLst>
      <p:ext uri="{BB962C8B-B14F-4D97-AF65-F5344CB8AC3E}">
        <p14:creationId xmlns:p14="http://schemas.microsoft.com/office/powerpoint/2010/main" val="1962498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488433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NZ"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763032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a:prstGeom prst="rect">
            <a:avLst/>
          </a:prstGeom>
        </p:spPr>
        <p:txBody>
          <a:bodyPr/>
          <a:lstStyle/>
          <a:p>
            <a:fld id="{5D68664A-BDE5-4972-8527-33B03E48FC67}" type="datetime1">
              <a:rPr lang="en-NZ" smtClean="0">
                <a:solidFill>
                  <a:prstClr val="black"/>
                </a:solidFill>
              </a:rPr>
              <a:pPr/>
              <a:t>1/08/2022</a:t>
            </a:fld>
            <a:endParaRPr lang="en-NZ">
              <a:solidFill>
                <a:prstClr val="black"/>
              </a:solidFill>
            </a:endParaRPr>
          </a:p>
        </p:txBody>
      </p:sp>
      <p:sp>
        <p:nvSpPr>
          <p:cNvPr id="5" name="Footer Placeholder 4"/>
          <p:cNvSpPr>
            <a:spLocks noGrp="1"/>
          </p:cNvSpPr>
          <p:nvPr>
            <p:ph type="ftr" sz="quarter" idx="11"/>
          </p:nvPr>
        </p:nvSpPr>
        <p:spPr>
          <a:xfrm>
            <a:off x="2267744" y="6453336"/>
            <a:ext cx="3752056" cy="365125"/>
          </a:xfrm>
          <a:prstGeom prst="rect">
            <a:avLst/>
          </a:prstGeom>
        </p:spPr>
        <p:txBody>
          <a:bodyPr/>
          <a:lstStyle/>
          <a:p>
            <a:r>
              <a:rPr lang="en-NZ">
                <a:solidFill>
                  <a:prstClr val="black"/>
                </a:solidFill>
              </a:rPr>
              <a:t>Classified In Confidence</a:t>
            </a:r>
            <a:endParaRPr lang="en-NZ" dirty="0">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09CBAEB-9A52-4AF9-911F-E99D8E2CE246}" type="slidenum">
              <a:rPr lang="en-NZ" smtClean="0">
                <a:solidFill>
                  <a:prstClr val="black"/>
                </a:solidFill>
              </a:rPr>
              <a:pPr/>
              <a:t>‹#›</a:t>
            </a:fld>
            <a:endParaRPr lang="en-NZ">
              <a:solidFill>
                <a:prstClr val="black"/>
              </a:solidFill>
            </a:endParaRPr>
          </a:p>
        </p:txBody>
      </p:sp>
      <p:sp>
        <p:nvSpPr>
          <p:cNvPr id="7" name="Rectangle 4"/>
          <p:cNvSpPr>
            <a:spLocks noChangeArrowheads="1"/>
          </p:cNvSpPr>
          <p:nvPr userDrawn="1"/>
        </p:nvSpPr>
        <p:spPr bwMode="auto">
          <a:xfrm>
            <a:off x="0" y="1450975"/>
            <a:ext cx="9144000" cy="5407025"/>
          </a:xfrm>
          <a:prstGeom prst="rect">
            <a:avLst/>
          </a:prstGeom>
          <a:solidFill>
            <a:srgbClr val="008B95"/>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NZ">
              <a:solidFill>
                <a:prstClr val="black"/>
              </a:solidFill>
            </a:endParaRPr>
          </a:p>
        </p:txBody>
      </p:sp>
      <p:pic>
        <p:nvPicPr>
          <p:cNvPr id="8" name="Picture 8" descr="IR logo teal small"/>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512" y="246733"/>
            <a:ext cx="2306638"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ine 7"/>
          <p:cNvSpPr>
            <a:spLocks noChangeShapeType="1"/>
          </p:cNvSpPr>
          <p:nvPr userDrawn="1"/>
        </p:nvSpPr>
        <p:spPr bwMode="auto">
          <a:xfrm>
            <a:off x="0" y="1422400"/>
            <a:ext cx="9144000" cy="14288"/>
          </a:xfrm>
          <a:prstGeom prst="line">
            <a:avLst/>
          </a:prstGeom>
          <a:noFill/>
          <a:ln w="152400">
            <a:solidFill>
              <a:srgbClr val="4C57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NZ">
              <a:solidFill>
                <a:prstClr val="black"/>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20072" y="332656"/>
            <a:ext cx="3635896" cy="717229"/>
          </a:xfrm>
          <a:prstGeom prst="rect">
            <a:avLst/>
          </a:prstGeom>
        </p:spPr>
      </p:pic>
    </p:spTree>
    <p:extLst>
      <p:ext uri="{BB962C8B-B14F-4D97-AF65-F5344CB8AC3E}">
        <p14:creationId xmlns:p14="http://schemas.microsoft.com/office/powerpoint/2010/main" val="1040518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7" name="Rectangle 4"/>
          <p:cNvSpPr>
            <a:spLocks noChangeArrowheads="1"/>
          </p:cNvSpPr>
          <p:nvPr userDrawn="1"/>
        </p:nvSpPr>
        <p:spPr bwMode="auto">
          <a:xfrm>
            <a:off x="0" y="1450975"/>
            <a:ext cx="9144000" cy="5407025"/>
          </a:xfrm>
          <a:prstGeom prst="rect">
            <a:avLst/>
          </a:prstGeom>
          <a:solidFill>
            <a:srgbClr val="008B95"/>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NZ" dirty="0">
              <a:solidFill>
                <a:prstClr val="black"/>
              </a:solidFill>
            </a:endParaRPr>
          </a:p>
        </p:txBody>
      </p:sp>
      <p:pic>
        <p:nvPicPr>
          <p:cNvPr id="8" name="Picture 8" descr="IR logo teal small"/>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512" y="246733"/>
            <a:ext cx="2306638"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ine 7"/>
          <p:cNvSpPr>
            <a:spLocks noChangeShapeType="1"/>
          </p:cNvSpPr>
          <p:nvPr userDrawn="1"/>
        </p:nvSpPr>
        <p:spPr bwMode="auto">
          <a:xfrm>
            <a:off x="0" y="1422400"/>
            <a:ext cx="9144000" cy="14288"/>
          </a:xfrm>
          <a:prstGeom prst="line">
            <a:avLst/>
          </a:prstGeom>
          <a:noFill/>
          <a:ln w="152400">
            <a:solidFill>
              <a:srgbClr val="4C57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NZ" dirty="0">
              <a:solidFill>
                <a:prstClr val="black"/>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20072" y="332656"/>
            <a:ext cx="3635896" cy="717229"/>
          </a:xfrm>
          <a:prstGeom prst="rect">
            <a:avLst/>
          </a:prstGeom>
        </p:spPr>
      </p:pic>
    </p:spTree>
    <p:extLst>
      <p:ext uri="{BB962C8B-B14F-4D97-AF65-F5344CB8AC3E}">
        <p14:creationId xmlns:p14="http://schemas.microsoft.com/office/powerpoint/2010/main" val="2850216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Tree>
    <p:extLst>
      <p:ext uri="{BB962C8B-B14F-4D97-AF65-F5344CB8AC3E}">
        <p14:creationId xmlns:p14="http://schemas.microsoft.com/office/powerpoint/2010/main" val="70895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NZ"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474956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Tree>
    <p:extLst>
      <p:ext uri="{BB962C8B-B14F-4D97-AF65-F5344CB8AC3E}">
        <p14:creationId xmlns:p14="http://schemas.microsoft.com/office/powerpoint/2010/main" val="423123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1858342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Tree>
    <p:extLst>
      <p:ext uri="{BB962C8B-B14F-4D97-AF65-F5344CB8AC3E}">
        <p14:creationId xmlns:p14="http://schemas.microsoft.com/office/powerpoint/2010/main" val="4097662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3102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14287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endParaRPr lang="en-NZ"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NZ"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388004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7"/>
          <p:cNvSpPr>
            <a:spLocks noChangeArrowheads="1"/>
          </p:cNvSpPr>
          <p:nvPr userDrawn="1"/>
        </p:nvSpPr>
        <p:spPr bwMode="auto">
          <a:xfrm>
            <a:off x="0" y="6381328"/>
            <a:ext cx="9144000" cy="490960"/>
          </a:xfrm>
          <a:prstGeom prst="rect">
            <a:avLst/>
          </a:prstGeom>
          <a:solidFill>
            <a:srgbClr val="00809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endParaRPr lang="en-NZ" dirty="0">
              <a:solidFill>
                <a:prstClr val="black"/>
              </a:solidFill>
            </a:endParaRPr>
          </a:p>
        </p:txBody>
      </p:sp>
      <p:pic>
        <p:nvPicPr>
          <p:cNvPr id="12" name="Picture 8" descr="IR logo reversed"/>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90513" y="6461298"/>
            <a:ext cx="1251199" cy="34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Line 15"/>
          <p:cNvSpPr>
            <a:spLocks noChangeShapeType="1"/>
          </p:cNvSpPr>
          <p:nvPr userDrawn="1"/>
        </p:nvSpPr>
        <p:spPr bwMode="auto">
          <a:xfrm>
            <a:off x="0" y="6381328"/>
            <a:ext cx="9144000" cy="0"/>
          </a:xfrm>
          <a:prstGeom prst="line">
            <a:avLst/>
          </a:prstGeom>
          <a:noFill/>
          <a:ln w="63500">
            <a:solidFill>
              <a:srgbClr val="4C575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NZ" dirty="0">
              <a:solidFill>
                <a:prstClr val="black"/>
              </a:solidFill>
            </a:endParaRPr>
          </a:p>
        </p:txBody>
      </p:sp>
      <p:sp>
        <p:nvSpPr>
          <p:cNvPr id="14" name="Line 22"/>
          <p:cNvSpPr>
            <a:spLocks noChangeShapeType="1"/>
          </p:cNvSpPr>
          <p:nvPr userDrawn="1"/>
        </p:nvSpPr>
        <p:spPr bwMode="auto">
          <a:xfrm>
            <a:off x="0" y="6309320"/>
            <a:ext cx="9146157" cy="0"/>
          </a:xfrm>
          <a:prstGeom prst="line">
            <a:avLst/>
          </a:prstGeom>
          <a:noFill/>
          <a:ln w="63500">
            <a:solidFill>
              <a:srgbClr val="DFD8AD"/>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NZ" dirty="0">
              <a:solidFill>
                <a:prstClr val="black"/>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NZ"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pic>
        <p:nvPicPr>
          <p:cNvPr id="4" name="Picture 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7200801" y="6461943"/>
            <a:ext cx="1763687" cy="347911"/>
          </a:xfrm>
          <a:prstGeom prst="rect">
            <a:avLst/>
          </a:prstGeom>
        </p:spPr>
      </p:pic>
      <p:sp>
        <p:nvSpPr>
          <p:cNvPr id="6" name="TextBox 5"/>
          <p:cNvSpPr txBox="1"/>
          <p:nvPr userDrawn="1"/>
        </p:nvSpPr>
        <p:spPr>
          <a:xfrm>
            <a:off x="8784976" y="6093296"/>
            <a:ext cx="467544" cy="215444"/>
          </a:xfrm>
          <a:prstGeom prst="rect">
            <a:avLst/>
          </a:prstGeom>
          <a:noFill/>
        </p:spPr>
        <p:txBody>
          <a:bodyPr wrap="square" rtlCol="0">
            <a:spAutoFit/>
          </a:bodyPr>
          <a:lstStyle/>
          <a:p>
            <a:fld id="{4FFE061F-4F94-41D2-AF44-91BF8E82F45C}" type="slidenum">
              <a:rPr lang="en-NZ" sz="800" smtClean="0">
                <a:solidFill>
                  <a:prstClr val="black"/>
                </a:solidFill>
                <a:ea typeface="Verdana" pitchFamily="34" charset="0"/>
                <a:cs typeface="Verdana" pitchFamily="34" charset="0"/>
              </a:rPr>
              <a:pPr/>
              <a:t>‹#›</a:t>
            </a:fld>
            <a:endParaRPr lang="en-NZ" sz="800" dirty="0">
              <a:solidFill>
                <a:prstClr val="black"/>
              </a:solidFill>
              <a:ea typeface="Verdana" pitchFamily="34" charset="0"/>
              <a:cs typeface="Verdana" pitchFamily="34" charset="0"/>
            </a:endParaRPr>
          </a:p>
        </p:txBody>
      </p:sp>
      <p:sp>
        <p:nvSpPr>
          <p:cNvPr id="7" name="TextBox 6"/>
          <p:cNvSpPr txBox="1"/>
          <p:nvPr userDrawn="1"/>
        </p:nvSpPr>
        <p:spPr>
          <a:xfrm>
            <a:off x="2699792" y="6568472"/>
            <a:ext cx="4752528" cy="246221"/>
          </a:xfrm>
          <a:prstGeom prst="rect">
            <a:avLst/>
          </a:prstGeom>
          <a:noFill/>
        </p:spPr>
        <p:txBody>
          <a:bodyPr wrap="square" rtlCol="0">
            <a:spAutoFit/>
          </a:bodyPr>
          <a:lstStyle/>
          <a:p>
            <a:pPr algn="ctr"/>
            <a:r>
              <a:rPr lang="en-NZ" sz="1000" dirty="0">
                <a:solidFill>
                  <a:prstClr val="black"/>
                </a:solidFill>
                <a:ea typeface="Verdana" pitchFamily="34" charset="0"/>
                <a:cs typeface="Verdana" pitchFamily="34" charset="0"/>
              </a:rPr>
              <a:t>IN</a:t>
            </a:r>
            <a:r>
              <a:rPr lang="en-NZ" sz="1000" baseline="0" dirty="0">
                <a:solidFill>
                  <a:prstClr val="black"/>
                </a:solidFill>
                <a:ea typeface="Verdana" pitchFamily="34" charset="0"/>
                <a:cs typeface="Verdana" pitchFamily="34" charset="0"/>
              </a:rPr>
              <a:t> CONFIDENCE</a:t>
            </a:r>
            <a:endParaRPr lang="en-NZ" sz="1000" dirty="0">
              <a:solidFill>
                <a:prstClr val="black"/>
              </a:solidFill>
              <a:ea typeface="Verdana" pitchFamily="34" charset="0"/>
              <a:cs typeface="Verdana" pitchFamily="34" charset="0"/>
            </a:endParaRPr>
          </a:p>
        </p:txBody>
      </p:sp>
      <p:sp>
        <p:nvSpPr>
          <p:cNvPr id="5" name="MSIPCMContentMarking" descr="{&quot;HashCode&quot;:-1208233518,&quot;Placement&quot;:&quot;Header&quot;,&quot;Top&quot;:0.0,&quot;Left&quot;:271.713318,&quot;SlideWidth&quot;:720,&quot;SlideHeight&quot;:540}">
            <a:extLst>
              <a:ext uri="{FF2B5EF4-FFF2-40B4-BE49-F238E27FC236}">
                <a16:creationId xmlns:a16="http://schemas.microsoft.com/office/drawing/2014/main" id="{6F5E6E03-A1DE-4053-B7B3-F0C84890F482}"/>
              </a:ext>
            </a:extLst>
          </p:cNvPr>
          <p:cNvSpPr txBox="1"/>
          <p:nvPr userDrawn="1"/>
        </p:nvSpPr>
        <p:spPr>
          <a:xfrm>
            <a:off x="3450759" y="0"/>
            <a:ext cx="2242482" cy="262344"/>
          </a:xfrm>
          <a:prstGeom prst="rect">
            <a:avLst/>
          </a:prstGeom>
          <a:noFill/>
        </p:spPr>
        <p:txBody>
          <a:bodyPr vert="horz" wrap="square" lIns="0" tIns="0" rIns="0" bIns="0" rtlCol="0" anchor="ctr" anchorCtr="1">
            <a:spAutoFit/>
          </a:bodyPr>
          <a:lstStyle/>
          <a:p>
            <a:pPr algn="ctr">
              <a:spcBef>
                <a:spcPts val="0"/>
              </a:spcBef>
              <a:spcAft>
                <a:spcPts val="0"/>
              </a:spcAft>
            </a:pPr>
            <a:r>
              <a:rPr lang="en-NZ" sz="1000">
                <a:solidFill>
                  <a:srgbClr val="000000"/>
                </a:solidFill>
                <a:latin typeface="Calibri" panose="020F0502020204030204" pitchFamily="34" charset="0"/>
              </a:rPr>
              <a:t>[IN CONFIDENCE RELEASE EXTERNAL]</a:t>
            </a:r>
          </a:p>
        </p:txBody>
      </p:sp>
    </p:spTree>
    <p:extLst>
      <p:ext uri="{BB962C8B-B14F-4D97-AF65-F5344CB8AC3E}">
        <p14:creationId xmlns:p14="http://schemas.microsoft.com/office/powerpoint/2010/main" val="132494036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21" r:id="rId12"/>
    <p:sldLayoutId id="2147483733" r:id="rId13"/>
  </p:sldLayoutIdLst>
  <p:hf hdr="0" dt="0"/>
  <p:txStyles>
    <p:titleStyle>
      <a:lvl1pPr algn="ctr" defTabSz="914400" rtl="0" eaLnBrk="1" latinLnBrk="0" hangingPunct="1">
        <a:spcBef>
          <a:spcPct val="0"/>
        </a:spcBef>
        <a:buNone/>
        <a:defRPr sz="4400" kern="1200">
          <a:solidFill>
            <a:schemeClr val="tx1"/>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425"/>
            <a:ext cx="7772400" cy="1470025"/>
          </a:xfrm>
        </p:spPr>
        <p:txBody>
          <a:bodyPr/>
          <a:lstStyle/>
          <a:p>
            <a:r>
              <a:rPr lang="en-NZ" sz="2400" b="1" dirty="0">
                <a:solidFill>
                  <a:schemeClr val="bg1"/>
                </a:solidFill>
              </a:rPr>
              <a:t>Design Decision:  </a:t>
            </a:r>
            <a:br>
              <a:rPr lang="en-NZ" dirty="0">
                <a:solidFill>
                  <a:schemeClr val="bg1"/>
                </a:solidFill>
              </a:rPr>
            </a:br>
            <a:endParaRPr lang="en-NZ" dirty="0">
              <a:solidFill>
                <a:schemeClr val="bg1"/>
              </a:solidFill>
            </a:endParaRPr>
          </a:p>
        </p:txBody>
      </p:sp>
      <p:sp>
        <p:nvSpPr>
          <p:cNvPr id="5" name="TextBox 4"/>
          <p:cNvSpPr txBox="1"/>
          <p:nvPr/>
        </p:nvSpPr>
        <p:spPr>
          <a:xfrm>
            <a:off x="3563888" y="6543561"/>
            <a:ext cx="2448272" cy="246221"/>
          </a:xfrm>
          <a:prstGeom prst="rect">
            <a:avLst/>
          </a:prstGeom>
          <a:noFill/>
        </p:spPr>
        <p:txBody>
          <a:bodyPr wrap="square" rtlCol="0">
            <a:spAutoFit/>
          </a:bodyPr>
          <a:lstStyle/>
          <a:p>
            <a:r>
              <a:rPr lang="en-NZ" sz="1000" dirty="0">
                <a:latin typeface="Verdana" pitchFamily="34" charset="0"/>
                <a:ea typeface="Verdana" pitchFamily="34" charset="0"/>
                <a:cs typeface="Verdana" pitchFamily="34" charset="0"/>
              </a:rPr>
              <a:t>In Confidence</a:t>
            </a:r>
          </a:p>
        </p:txBody>
      </p:sp>
      <p:sp>
        <p:nvSpPr>
          <p:cNvPr id="6" name="Subtitle 2"/>
          <p:cNvSpPr txBox="1">
            <a:spLocks/>
          </p:cNvSpPr>
          <p:nvPr/>
        </p:nvSpPr>
        <p:spPr>
          <a:xfrm>
            <a:off x="535088" y="4149080"/>
            <a:ext cx="7920880" cy="72008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Verdana"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NZ" sz="1600" dirty="0">
                <a:solidFill>
                  <a:prstClr val="white"/>
                </a:solidFill>
              </a:rPr>
              <a:t>Work stream: 	</a:t>
            </a:r>
            <a:endParaRPr lang="en-NZ" sz="1600" i="1" dirty="0">
              <a:solidFill>
                <a:prstClr val="white"/>
              </a:solidFill>
            </a:endParaRPr>
          </a:p>
        </p:txBody>
      </p:sp>
      <p:sp>
        <p:nvSpPr>
          <p:cNvPr id="7" name="TextBox 6"/>
          <p:cNvSpPr txBox="1"/>
          <p:nvPr/>
        </p:nvSpPr>
        <p:spPr>
          <a:xfrm>
            <a:off x="301986" y="5929333"/>
            <a:ext cx="3384376" cy="600164"/>
          </a:xfrm>
          <a:prstGeom prst="rect">
            <a:avLst/>
          </a:prstGeom>
          <a:noFill/>
        </p:spPr>
        <p:txBody>
          <a:bodyPr wrap="square" rtlCol="0">
            <a:spAutoFit/>
          </a:bodyPr>
          <a:lstStyle/>
          <a:p>
            <a:r>
              <a:rPr lang="en-NZ" sz="1100" b="1" dirty="0">
                <a:solidFill>
                  <a:prstClr val="white"/>
                </a:solidFill>
              </a:rPr>
              <a:t>Author(s):  	 </a:t>
            </a:r>
          </a:p>
          <a:p>
            <a:r>
              <a:rPr lang="en-NZ" sz="1100" b="1" dirty="0">
                <a:solidFill>
                  <a:prstClr val="white"/>
                </a:solidFill>
              </a:rPr>
              <a:t>Date:</a:t>
            </a:r>
            <a:endParaRPr lang="en-NZ" sz="1100" dirty="0">
              <a:solidFill>
                <a:prstClr val="white"/>
              </a:solidFill>
            </a:endParaRPr>
          </a:p>
          <a:p>
            <a:r>
              <a:rPr lang="en-NZ" sz="1100" b="1" dirty="0">
                <a:solidFill>
                  <a:prstClr val="white"/>
                </a:solidFill>
              </a:rPr>
              <a:t>Version:</a:t>
            </a:r>
            <a:endParaRPr lang="en-NZ" sz="1100" dirty="0">
              <a:solidFill>
                <a:prstClr val="white"/>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253637500"/>
              </p:ext>
            </p:extLst>
          </p:nvPr>
        </p:nvGraphicFramePr>
        <p:xfrm>
          <a:off x="3686362" y="5108587"/>
          <a:ext cx="5400601" cy="792480"/>
        </p:xfrm>
        <a:graphic>
          <a:graphicData uri="http://schemas.openxmlformats.org/drawingml/2006/table">
            <a:tbl>
              <a:tblPr bandRow="1">
                <a:tableStyleId>{5C22544A-7EE6-4342-B048-85BDC9FD1C3A}</a:tableStyleId>
              </a:tblPr>
              <a:tblGrid>
                <a:gridCol w="608517">
                  <a:extLst>
                    <a:ext uri="{9D8B030D-6E8A-4147-A177-3AD203B41FA5}">
                      <a16:colId xmlns:a16="http://schemas.microsoft.com/office/drawing/2014/main" val="20000"/>
                    </a:ext>
                  </a:extLst>
                </a:gridCol>
                <a:gridCol w="760648">
                  <a:extLst>
                    <a:ext uri="{9D8B030D-6E8A-4147-A177-3AD203B41FA5}">
                      <a16:colId xmlns:a16="http://schemas.microsoft.com/office/drawing/2014/main" val="20001"/>
                    </a:ext>
                  </a:extLst>
                </a:gridCol>
                <a:gridCol w="2662268">
                  <a:extLst>
                    <a:ext uri="{9D8B030D-6E8A-4147-A177-3AD203B41FA5}">
                      <a16:colId xmlns:a16="http://schemas.microsoft.com/office/drawing/2014/main" val="20002"/>
                    </a:ext>
                  </a:extLst>
                </a:gridCol>
                <a:gridCol w="1369168">
                  <a:extLst>
                    <a:ext uri="{9D8B030D-6E8A-4147-A177-3AD203B41FA5}">
                      <a16:colId xmlns:a16="http://schemas.microsoft.com/office/drawing/2014/main" val="20003"/>
                    </a:ext>
                  </a:extLst>
                </a:gridCol>
              </a:tblGrid>
              <a:tr h="0">
                <a:tc>
                  <a:txBody>
                    <a:bodyPr/>
                    <a:lstStyle/>
                    <a:p>
                      <a:pPr algn="ctr"/>
                      <a:r>
                        <a:rPr lang="en-NZ" sz="700" b="1" dirty="0">
                          <a:solidFill>
                            <a:schemeClr val="bg1"/>
                          </a:solidFill>
                        </a:rPr>
                        <a:t>Version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C575F"/>
                    </a:solidFill>
                  </a:tcPr>
                </a:tc>
                <a:tc>
                  <a:txBody>
                    <a:bodyPr/>
                    <a:lstStyle/>
                    <a:p>
                      <a:pPr algn="ctr"/>
                      <a:r>
                        <a:rPr lang="en-NZ" sz="700" b="1" dirty="0">
                          <a:solidFill>
                            <a:schemeClr val="bg1"/>
                          </a:solidFill>
                        </a:rPr>
                        <a:t>Date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C575F"/>
                    </a:solidFill>
                  </a:tcPr>
                </a:tc>
                <a:tc>
                  <a:txBody>
                    <a:bodyPr/>
                    <a:lstStyle/>
                    <a:p>
                      <a:pPr algn="ctr"/>
                      <a:r>
                        <a:rPr lang="en-NZ" sz="700" b="1" dirty="0">
                          <a:solidFill>
                            <a:schemeClr val="bg1"/>
                          </a:solidFill>
                        </a:rPr>
                        <a:t>Description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C575F"/>
                    </a:solidFill>
                  </a:tcPr>
                </a:tc>
                <a:tc>
                  <a:txBody>
                    <a:bodyPr/>
                    <a:lstStyle/>
                    <a:p>
                      <a:pPr algn="ctr"/>
                      <a:r>
                        <a:rPr lang="en-NZ" sz="700" b="1" dirty="0">
                          <a:solidFill>
                            <a:schemeClr val="bg1"/>
                          </a:solidFill>
                        </a:rPr>
                        <a:t>Author</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C575F"/>
                    </a:solidFill>
                  </a:tcPr>
                </a:tc>
                <a:extLst>
                  <a:ext uri="{0D108BD9-81ED-4DB2-BD59-A6C34878D82A}">
                    <a16:rowId xmlns:a16="http://schemas.microsoft.com/office/drawing/2014/main" val="10000"/>
                  </a:ext>
                </a:extLst>
              </a:tr>
              <a:tr h="0">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l"/>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l"/>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047366065"/>
                  </a:ext>
                </a:extLst>
              </a:tr>
              <a:tr h="0">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l"/>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955928228"/>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012138495"/>
              </p:ext>
            </p:extLst>
          </p:nvPr>
        </p:nvGraphicFramePr>
        <p:xfrm>
          <a:off x="4300702" y="6031295"/>
          <a:ext cx="3422916" cy="396240"/>
        </p:xfrm>
        <a:graphic>
          <a:graphicData uri="http://schemas.openxmlformats.org/drawingml/2006/table">
            <a:tbl>
              <a:tblPr bandRow="1">
                <a:tableStyleId>{5C22544A-7EE6-4342-B048-85BDC9FD1C3A}</a:tableStyleId>
              </a:tblPr>
              <a:tblGrid>
                <a:gridCol w="760648">
                  <a:extLst>
                    <a:ext uri="{9D8B030D-6E8A-4147-A177-3AD203B41FA5}">
                      <a16:colId xmlns:a16="http://schemas.microsoft.com/office/drawing/2014/main" val="20000"/>
                    </a:ext>
                  </a:extLst>
                </a:gridCol>
                <a:gridCol w="2662268">
                  <a:extLst>
                    <a:ext uri="{9D8B030D-6E8A-4147-A177-3AD203B41FA5}">
                      <a16:colId xmlns:a16="http://schemas.microsoft.com/office/drawing/2014/main" val="20001"/>
                    </a:ext>
                  </a:extLst>
                </a:gridCol>
              </a:tblGrid>
              <a:tr h="0">
                <a:tc>
                  <a:txBody>
                    <a:bodyPr/>
                    <a:lstStyle/>
                    <a:p>
                      <a:pPr algn="ctr"/>
                      <a:r>
                        <a:rPr lang="en-NZ" sz="700" b="1" dirty="0">
                          <a:solidFill>
                            <a:schemeClr val="bg1"/>
                          </a:solidFill>
                        </a:rPr>
                        <a:t>Date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C575F"/>
                    </a:solidFill>
                  </a:tcPr>
                </a:tc>
                <a:tc>
                  <a:txBody>
                    <a:bodyPr/>
                    <a:lstStyle/>
                    <a:p>
                      <a:pPr algn="ctr"/>
                      <a:r>
                        <a:rPr lang="en-NZ" sz="700" b="1" dirty="0">
                          <a:solidFill>
                            <a:schemeClr val="bg1"/>
                          </a:solidFill>
                        </a:rPr>
                        <a:t>Reviewed</a:t>
                      </a:r>
                      <a:r>
                        <a:rPr lang="en-NZ" sz="700" b="1" baseline="0" dirty="0">
                          <a:solidFill>
                            <a:schemeClr val="bg1"/>
                          </a:solidFill>
                        </a:rPr>
                        <a:t> and Supported By</a:t>
                      </a:r>
                      <a:endParaRPr lang="en-NZ" sz="700" b="1"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4C575F"/>
                    </a:solidFill>
                  </a:tcPr>
                </a:tc>
                <a:extLst>
                  <a:ext uri="{0D108BD9-81ED-4DB2-BD59-A6C34878D82A}">
                    <a16:rowId xmlns:a16="http://schemas.microsoft.com/office/drawing/2014/main" val="10000"/>
                  </a:ext>
                </a:extLst>
              </a:tr>
              <a:tr h="0">
                <a:tc>
                  <a:txBody>
                    <a:bodyPr/>
                    <a:lstStyle/>
                    <a:p>
                      <a:pPr algn="ctr"/>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pPr algn="l"/>
                      <a:endParaRPr lang="en-NZ" sz="7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55637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107504" y="980728"/>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10926" y="118954"/>
            <a:ext cx="8712969" cy="861774"/>
          </a:xfrm>
          <a:prstGeom prst="rect">
            <a:avLst/>
          </a:prstGeom>
          <a:noFill/>
        </p:spPr>
        <p:txBody>
          <a:bodyPr wrap="square" rtlCol="0">
            <a:spAutoFit/>
          </a:bodyPr>
          <a:lstStyle/>
          <a:p>
            <a:r>
              <a:rPr lang="en-NZ" b="1" dirty="0">
                <a:solidFill>
                  <a:prstClr val="black"/>
                </a:solidFill>
              </a:rPr>
              <a:t>Appendix 1</a:t>
            </a:r>
          </a:p>
          <a:p>
            <a:r>
              <a:rPr lang="en-NZ" b="1" dirty="0">
                <a:solidFill>
                  <a:prstClr val="black"/>
                </a:solidFill>
              </a:rPr>
              <a:t>TITLE </a:t>
            </a:r>
          </a:p>
          <a:p>
            <a:r>
              <a:rPr lang="en-NZ" sz="1400" i="1" dirty="0">
                <a:solidFill>
                  <a:prstClr val="black"/>
                </a:solidFill>
              </a:rPr>
              <a:t>Mapping KDD to EA Principles </a:t>
            </a:r>
            <a:r>
              <a:rPr lang="en-NZ" sz="1200" b="1" i="1" dirty="0">
                <a:solidFill>
                  <a:srgbClr val="FF0000"/>
                </a:solidFill>
              </a:rPr>
              <a:t>Note: Remove any rows that aren’t applicable.</a:t>
            </a:r>
          </a:p>
        </p:txBody>
      </p:sp>
      <p:sp>
        <p:nvSpPr>
          <p:cNvPr id="9" name="TextBox 8"/>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sp>
        <p:nvSpPr>
          <p:cNvPr id="3" name="Content Placeholder 2"/>
          <p:cNvSpPr>
            <a:spLocks noGrp="1"/>
          </p:cNvSpPr>
          <p:nvPr>
            <p:ph idx="1"/>
          </p:nvPr>
        </p:nvSpPr>
        <p:spPr/>
        <p:txBody>
          <a:bodyPr/>
          <a:lstStyle/>
          <a:p>
            <a:r>
              <a:rPr lang="en-NZ" dirty="0"/>
              <a:t>See separate EA principles template </a:t>
            </a:r>
          </a:p>
          <a:p>
            <a:endParaRPr lang="en-NZ" dirty="0"/>
          </a:p>
        </p:txBody>
      </p:sp>
    </p:spTree>
    <p:extLst>
      <p:ext uri="{BB962C8B-B14F-4D97-AF65-F5344CB8AC3E}">
        <p14:creationId xmlns:p14="http://schemas.microsoft.com/office/powerpoint/2010/main" val="52562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110926" y="764704"/>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43222" y="46365"/>
            <a:ext cx="8712969" cy="861774"/>
          </a:xfrm>
          <a:prstGeom prst="rect">
            <a:avLst/>
          </a:prstGeom>
          <a:noFill/>
        </p:spPr>
        <p:txBody>
          <a:bodyPr wrap="square" rtlCol="0">
            <a:spAutoFit/>
          </a:bodyPr>
          <a:lstStyle/>
          <a:p>
            <a:r>
              <a:rPr lang="en-NZ" b="1" dirty="0">
                <a:solidFill>
                  <a:prstClr val="black"/>
                </a:solidFill>
              </a:rPr>
              <a:t>Appendix 2</a:t>
            </a:r>
          </a:p>
          <a:p>
            <a:r>
              <a:rPr lang="en-NZ" b="1" dirty="0">
                <a:solidFill>
                  <a:prstClr val="black"/>
                </a:solidFill>
              </a:rPr>
              <a:t>TITLE : </a:t>
            </a:r>
            <a:r>
              <a:rPr lang="en-NZ" sz="1400" i="1" dirty="0">
                <a:solidFill>
                  <a:prstClr val="black"/>
                </a:solidFill>
              </a:rPr>
              <a:t>Mapping KDD to ICT Principles </a:t>
            </a:r>
            <a:r>
              <a:rPr lang="en-NZ" sz="1200" b="1" i="1" dirty="0">
                <a:solidFill>
                  <a:srgbClr val="FF0000"/>
                </a:solidFill>
              </a:rPr>
              <a:t>Note: Remove any rows that aren’t applicable.</a:t>
            </a:r>
          </a:p>
          <a:p>
            <a:r>
              <a:rPr lang="en-NZ" sz="1400" i="1" dirty="0">
                <a:solidFill>
                  <a:prstClr val="black"/>
                </a:solidFill>
              </a:rPr>
              <a:t>				</a:t>
            </a:r>
          </a:p>
        </p:txBody>
      </p:sp>
      <p:graphicFrame>
        <p:nvGraphicFramePr>
          <p:cNvPr id="10" name="Table 9"/>
          <p:cNvGraphicFramePr>
            <a:graphicFrameLocks noGrp="1"/>
          </p:cNvGraphicFramePr>
          <p:nvPr>
            <p:extLst>
              <p:ext uri="{D42A27DB-BD31-4B8C-83A1-F6EECF244321}">
                <p14:modId xmlns:p14="http://schemas.microsoft.com/office/powerpoint/2010/main" val="3600730573"/>
              </p:ext>
            </p:extLst>
          </p:nvPr>
        </p:nvGraphicFramePr>
        <p:xfrm>
          <a:off x="159742" y="798860"/>
          <a:ext cx="8208912" cy="5200215"/>
        </p:xfrm>
        <a:graphic>
          <a:graphicData uri="http://schemas.openxmlformats.org/drawingml/2006/table">
            <a:tbl>
              <a:tblPr firstRow="1" firstCol="1" bandRow="1">
                <a:tableStyleId>{5C22544A-7EE6-4342-B048-85BDC9FD1C3A}</a:tableStyleId>
              </a:tblPr>
              <a:tblGrid>
                <a:gridCol w="4393501">
                  <a:extLst>
                    <a:ext uri="{9D8B030D-6E8A-4147-A177-3AD203B41FA5}">
                      <a16:colId xmlns:a16="http://schemas.microsoft.com/office/drawing/2014/main" val="20000"/>
                    </a:ext>
                  </a:extLst>
                </a:gridCol>
                <a:gridCol w="3815411">
                  <a:extLst>
                    <a:ext uri="{9D8B030D-6E8A-4147-A177-3AD203B41FA5}">
                      <a16:colId xmlns:a16="http://schemas.microsoft.com/office/drawing/2014/main" val="20001"/>
                    </a:ext>
                  </a:extLst>
                </a:gridCol>
              </a:tblGrid>
              <a:tr h="204028">
                <a:tc>
                  <a:txBody>
                    <a:bodyPr/>
                    <a:lstStyle/>
                    <a:p>
                      <a:pPr>
                        <a:lnSpc>
                          <a:spcPts val="1400"/>
                        </a:lnSpc>
                        <a:spcAft>
                          <a:spcPts val="0"/>
                        </a:spcAft>
                      </a:pPr>
                      <a:r>
                        <a:rPr lang="en-NZ" sz="1050" dirty="0">
                          <a:effectLst/>
                        </a:rPr>
                        <a:t>Principle</a:t>
                      </a:r>
                      <a:endParaRPr lang="en-NZ" sz="1050" dirty="0">
                        <a:effectLst/>
                        <a:latin typeface="Verdana"/>
                        <a:ea typeface="Calibri"/>
                        <a:cs typeface="Times New Roman"/>
                      </a:endParaRPr>
                    </a:p>
                  </a:txBody>
                  <a:tcPr marL="36697" marR="36697" marT="0" marB="0"/>
                </a:tc>
                <a:tc>
                  <a:txBody>
                    <a:bodyPr/>
                    <a:lstStyle/>
                    <a:p>
                      <a:pPr>
                        <a:lnSpc>
                          <a:spcPts val="1400"/>
                        </a:lnSpc>
                        <a:spcAft>
                          <a:spcPts val="0"/>
                        </a:spcAft>
                      </a:pPr>
                      <a:r>
                        <a:rPr lang="en-NZ" sz="1050" dirty="0">
                          <a:effectLst/>
                        </a:rPr>
                        <a:t>Application</a:t>
                      </a:r>
                      <a:endParaRPr lang="en-NZ" sz="1050" dirty="0">
                        <a:effectLst/>
                        <a:latin typeface="Verdana"/>
                        <a:ea typeface="Calibri"/>
                        <a:cs typeface="Times New Roman"/>
                      </a:endParaRPr>
                    </a:p>
                  </a:txBody>
                  <a:tcPr marL="36697" marR="36697" marT="0" marB="0"/>
                </a:tc>
                <a:extLst>
                  <a:ext uri="{0D108BD9-81ED-4DB2-BD59-A6C34878D82A}">
                    <a16:rowId xmlns:a16="http://schemas.microsoft.com/office/drawing/2014/main" val="10000"/>
                  </a:ext>
                </a:extLst>
              </a:tr>
              <a:tr h="476503">
                <a:tc>
                  <a:txBody>
                    <a:bodyPr/>
                    <a:lstStyle/>
                    <a:p>
                      <a:pPr>
                        <a:lnSpc>
                          <a:spcPts val="1400"/>
                        </a:lnSpc>
                        <a:spcAft>
                          <a:spcPts val="0"/>
                        </a:spcAft>
                      </a:pPr>
                      <a:r>
                        <a:rPr lang="en-NZ" sz="900" b="0" dirty="0">
                          <a:solidFill>
                            <a:schemeClr val="tx1"/>
                          </a:solidFill>
                          <a:effectLst/>
                        </a:rPr>
                        <a:t>Safety, security, availability and fitness for purpose of our information and technology assets is our highest priority, whilst we meet our statutory obligations.</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This</a:t>
                      </a:r>
                      <a:r>
                        <a:rPr lang="en-NZ" sz="900" b="0" baseline="0">
                          <a:effectLst/>
                          <a:latin typeface="Verdana"/>
                          <a:ea typeface="Calibri"/>
                          <a:cs typeface="Times New Roman"/>
                        </a:rPr>
                        <a:t> is a fundamental principle for the decisions.</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1"/>
                  </a:ext>
                </a:extLst>
              </a:tr>
              <a:tr h="311235">
                <a:tc>
                  <a:txBody>
                    <a:bodyPr/>
                    <a:lstStyle/>
                    <a:p>
                      <a:pPr>
                        <a:lnSpc>
                          <a:spcPts val="1400"/>
                        </a:lnSpc>
                        <a:spcAft>
                          <a:spcPts val="0"/>
                        </a:spcAft>
                      </a:pPr>
                      <a:r>
                        <a:rPr lang="en-NZ" sz="900" b="0" dirty="0">
                          <a:solidFill>
                            <a:schemeClr val="tx1"/>
                          </a:solidFill>
                          <a:effectLst/>
                        </a:rPr>
                        <a:t>We have one Technology organisation across the IR enterprise that is responsible for all of ICT.</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N/A</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2"/>
                  </a:ext>
                </a:extLst>
              </a:tr>
              <a:tr h="311235">
                <a:tc>
                  <a:txBody>
                    <a:bodyPr/>
                    <a:lstStyle/>
                    <a:p>
                      <a:pPr>
                        <a:lnSpc>
                          <a:spcPts val="1400"/>
                        </a:lnSpc>
                        <a:spcAft>
                          <a:spcPts val="0"/>
                        </a:spcAft>
                      </a:pPr>
                      <a:r>
                        <a:rPr lang="en-NZ" sz="900" b="0" dirty="0">
                          <a:solidFill>
                            <a:schemeClr val="tx1"/>
                          </a:solidFill>
                          <a:effectLst/>
                        </a:rPr>
                        <a:t>We have one integrated ICT plan that will inform the entire organisation, to which all initiatives are aligned and prioritised.</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N/A</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3"/>
                  </a:ext>
                </a:extLst>
              </a:tr>
              <a:tr h="476503">
                <a:tc>
                  <a:txBody>
                    <a:bodyPr/>
                    <a:lstStyle/>
                    <a:p>
                      <a:pPr>
                        <a:lnSpc>
                          <a:spcPts val="1400"/>
                        </a:lnSpc>
                        <a:spcAft>
                          <a:spcPts val="0"/>
                        </a:spcAft>
                      </a:pPr>
                      <a:r>
                        <a:rPr lang="en-NZ" sz="900" b="0" dirty="0">
                          <a:solidFill>
                            <a:schemeClr val="tx1"/>
                          </a:solidFill>
                          <a:effectLst/>
                        </a:rPr>
                        <a:t>Ownership and accountability of information and technology is clearly identified: Business units are accountable for business solutions and information and ICT are accountable for technology assets.</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N/A</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4"/>
                  </a:ext>
                </a:extLst>
              </a:tr>
              <a:tr h="311235">
                <a:tc>
                  <a:txBody>
                    <a:bodyPr/>
                    <a:lstStyle/>
                    <a:p>
                      <a:pPr>
                        <a:lnSpc>
                          <a:spcPts val="1400"/>
                        </a:lnSpc>
                        <a:spcAft>
                          <a:spcPts val="0"/>
                        </a:spcAft>
                      </a:pPr>
                      <a:r>
                        <a:rPr lang="en-NZ" sz="900" b="0" dirty="0">
                          <a:solidFill>
                            <a:schemeClr val="tx1"/>
                          </a:solidFill>
                          <a:effectLst/>
                        </a:rPr>
                        <a:t>We will look to the market of proven organisations for solutions and capabilities that meet our needs.</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mn-lt"/>
                          <a:ea typeface="Calibri"/>
                          <a:cs typeface="Times New Roman"/>
                        </a:rPr>
                        <a:t>The proposed strategy</a:t>
                      </a:r>
                      <a:r>
                        <a:rPr lang="en-NZ" sz="900" b="0" baseline="0">
                          <a:effectLst/>
                          <a:latin typeface="+mn-lt"/>
                          <a:ea typeface="Calibri"/>
                          <a:cs typeface="Times New Roman"/>
                        </a:rPr>
                        <a:t> is aligned with what we observe in leading Organisations</a:t>
                      </a:r>
                      <a:endParaRPr lang="en-NZ" sz="900" b="0" dirty="0">
                        <a:effectLst/>
                        <a:latin typeface="+mn-lt"/>
                        <a:ea typeface="Calibri"/>
                        <a:cs typeface="Times New Roman"/>
                      </a:endParaRPr>
                    </a:p>
                  </a:txBody>
                  <a:tcPr marL="36697" marR="36697" marT="0" marB="0"/>
                </a:tc>
                <a:extLst>
                  <a:ext uri="{0D108BD9-81ED-4DB2-BD59-A6C34878D82A}">
                    <a16:rowId xmlns:a16="http://schemas.microsoft.com/office/drawing/2014/main" val="10005"/>
                  </a:ext>
                </a:extLst>
              </a:tr>
              <a:tr h="145967">
                <a:tc>
                  <a:txBody>
                    <a:bodyPr/>
                    <a:lstStyle/>
                    <a:p>
                      <a:pPr>
                        <a:lnSpc>
                          <a:spcPts val="1400"/>
                        </a:lnSpc>
                        <a:spcAft>
                          <a:spcPts val="0"/>
                        </a:spcAft>
                      </a:pPr>
                      <a:r>
                        <a:rPr lang="en-NZ" sz="900" b="0" dirty="0">
                          <a:solidFill>
                            <a:schemeClr val="tx1"/>
                          </a:solidFill>
                          <a:effectLst/>
                        </a:rPr>
                        <a:t>We will adopt all of government services at the appropriate time.</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N/A</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6"/>
                  </a:ext>
                </a:extLst>
              </a:tr>
              <a:tr h="476503">
                <a:tc>
                  <a:txBody>
                    <a:bodyPr/>
                    <a:lstStyle/>
                    <a:p>
                      <a:pPr>
                        <a:lnSpc>
                          <a:spcPts val="1400"/>
                        </a:lnSpc>
                        <a:spcAft>
                          <a:spcPts val="0"/>
                        </a:spcAft>
                      </a:pPr>
                      <a:r>
                        <a:rPr lang="en-NZ" sz="900" b="0" dirty="0">
                          <a:solidFill>
                            <a:schemeClr val="tx1"/>
                          </a:solidFill>
                          <a:effectLst/>
                        </a:rPr>
                        <a:t>We will consider outsourcing where the services are a commodity and maintain insourced capability to retain and protect our intellectual property.</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N/A</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7"/>
                  </a:ext>
                </a:extLst>
              </a:tr>
              <a:tr h="444755">
                <a:tc>
                  <a:txBody>
                    <a:bodyPr/>
                    <a:lstStyle/>
                    <a:p>
                      <a:pPr>
                        <a:lnSpc>
                          <a:spcPts val="1400"/>
                        </a:lnSpc>
                        <a:spcAft>
                          <a:spcPts val="0"/>
                        </a:spcAft>
                      </a:pPr>
                      <a:r>
                        <a:rPr lang="en-NZ" sz="900" b="0" dirty="0">
                          <a:solidFill>
                            <a:schemeClr val="tx1"/>
                          </a:solidFill>
                          <a:effectLst/>
                        </a:rPr>
                        <a:t>Vendors will be selected and managed using an agreed framework that considers the needs of the entire organisation.</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Procurement processes and SLA</a:t>
                      </a:r>
                      <a:r>
                        <a:rPr lang="en-NZ" sz="900" b="0" baseline="0">
                          <a:effectLst/>
                          <a:latin typeface="Verdana"/>
                          <a:ea typeface="Calibri"/>
                          <a:cs typeface="Times New Roman"/>
                        </a:rPr>
                        <a:t> management/change management process will be followed.</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8"/>
                  </a:ext>
                </a:extLst>
              </a:tr>
              <a:tr h="641771">
                <a:tc>
                  <a:txBody>
                    <a:bodyPr/>
                    <a:lstStyle/>
                    <a:p>
                      <a:pPr>
                        <a:lnSpc>
                          <a:spcPts val="1400"/>
                        </a:lnSpc>
                        <a:spcAft>
                          <a:spcPts val="0"/>
                        </a:spcAft>
                      </a:pPr>
                      <a:r>
                        <a:rPr lang="en-NZ" sz="900" b="0" dirty="0">
                          <a:solidFill>
                            <a:schemeClr val="tx1"/>
                          </a:solidFill>
                          <a:effectLst/>
                        </a:rPr>
                        <a:t>All technology investment shall follow an agreed process via the Investment Board that involves all relevant stakeholders at the appropriate stages and provides visibility of the risks, true costs and benefits.</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N/A</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09"/>
                  </a:ext>
                </a:extLst>
              </a:tr>
              <a:tr h="311235">
                <a:tc>
                  <a:txBody>
                    <a:bodyPr/>
                    <a:lstStyle/>
                    <a:p>
                      <a:pPr>
                        <a:lnSpc>
                          <a:spcPts val="1400"/>
                        </a:lnSpc>
                        <a:spcAft>
                          <a:spcPts val="0"/>
                        </a:spcAft>
                      </a:pPr>
                      <a:r>
                        <a:rPr lang="en-NZ" sz="900" b="0" dirty="0">
                          <a:solidFill>
                            <a:schemeClr val="tx1"/>
                          </a:solidFill>
                          <a:effectLst/>
                          <a:latin typeface="+mn-lt"/>
                          <a:ea typeface="Calibri"/>
                          <a:cs typeface="Times New Roman"/>
                        </a:rPr>
                        <a:t>We will invest in our future systems capability, and by exception only, in our legacy systems.</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Solution is forward looking.</a:t>
                      </a:r>
                      <a:r>
                        <a:rPr lang="en-NZ" sz="900" b="0" baseline="0">
                          <a:effectLst/>
                          <a:latin typeface="Verdana"/>
                          <a:ea typeface="Calibri"/>
                          <a:cs typeface="Times New Roman"/>
                        </a:rPr>
                        <a:t>  Data Masking and DLP can also cover legacy environments.</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10"/>
                  </a:ext>
                </a:extLst>
              </a:tr>
              <a:tr h="476503">
                <a:tc>
                  <a:txBody>
                    <a:bodyPr/>
                    <a:lstStyle/>
                    <a:p>
                      <a:pPr>
                        <a:lnSpc>
                          <a:spcPts val="1400"/>
                        </a:lnSpc>
                        <a:spcAft>
                          <a:spcPts val="0"/>
                        </a:spcAft>
                      </a:pPr>
                      <a:r>
                        <a:rPr lang="en-NZ" sz="900" b="0" dirty="0">
                          <a:solidFill>
                            <a:schemeClr val="tx1"/>
                          </a:solidFill>
                          <a:effectLst/>
                          <a:latin typeface="+mn-lt"/>
                          <a:ea typeface="Calibri"/>
                          <a:cs typeface="Times New Roman"/>
                        </a:rPr>
                        <a:t>We will use proven technologies, methodologies and the previous experiences of other organisations to ensure successful delivery of our ICT investments.</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Proven technologies</a:t>
                      </a:r>
                      <a:r>
                        <a:rPr lang="en-NZ" sz="900" b="0" baseline="0">
                          <a:effectLst/>
                          <a:latin typeface="Verdana"/>
                          <a:ea typeface="Calibri"/>
                          <a:cs typeface="Times New Roman"/>
                        </a:rPr>
                        <a:t> will be used.</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11"/>
                  </a:ext>
                </a:extLst>
              </a:tr>
              <a:tr h="145967">
                <a:tc>
                  <a:txBody>
                    <a:bodyPr/>
                    <a:lstStyle/>
                    <a:p>
                      <a:pPr>
                        <a:lnSpc>
                          <a:spcPts val="1400"/>
                        </a:lnSpc>
                        <a:spcAft>
                          <a:spcPts val="0"/>
                        </a:spcAft>
                      </a:pPr>
                      <a:r>
                        <a:rPr lang="en-NZ" sz="900" b="0" dirty="0">
                          <a:solidFill>
                            <a:schemeClr val="tx1"/>
                          </a:solidFill>
                          <a:effectLst/>
                          <a:latin typeface="+mn-lt"/>
                          <a:ea typeface="Calibri"/>
                          <a:cs typeface="Times New Roman"/>
                        </a:rPr>
                        <a:t>ICT assets and systems will be interoperable, modular and reusable.</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a:effectLst/>
                          <a:latin typeface="Verdana"/>
                          <a:ea typeface="Calibri"/>
                          <a:cs typeface="Times New Roman"/>
                        </a:rPr>
                        <a:t>This</a:t>
                      </a:r>
                      <a:r>
                        <a:rPr lang="en-NZ" sz="900" b="0" baseline="0">
                          <a:effectLst/>
                          <a:latin typeface="Verdana"/>
                          <a:ea typeface="Calibri"/>
                          <a:cs typeface="Times New Roman"/>
                        </a:rPr>
                        <a:t> is extendable ac</a:t>
                      </a:r>
                      <a:endParaRPr lang="en-NZ" sz="900" b="0" dirty="0">
                        <a:effectLst/>
                        <a:latin typeface="Verdana"/>
                        <a:ea typeface="Calibri"/>
                        <a:cs typeface="Times New Roman"/>
                      </a:endParaRPr>
                    </a:p>
                  </a:txBody>
                  <a:tcPr marL="36697" marR="36697" marT="0" marB="0"/>
                </a:tc>
                <a:extLst>
                  <a:ext uri="{0D108BD9-81ED-4DB2-BD59-A6C34878D82A}">
                    <a16:rowId xmlns:a16="http://schemas.microsoft.com/office/drawing/2014/main" val="10012"/>
                  </a:ext>
                </a:extLst>
              </a:tr>
              <a:tr h="145967">
                <a:tc>
                  <a:txBody>
                    <a:bodyPr/>
                    <a:lstStyle/>
                    <a:p>
                      <a:pPr>
                        <a:lnSpc>
                          <a:spcPts val="1400"/>
                        </a:lnSpc>
                        <a:spcAft>
                          <a:spcPts val="0"/>
                        </a:spcAft>
                      </a:pPr>
                      <a:r>
                        <a:rPr lang="en-NZ" sz="900" b="0" dirty="0">
                          <a:solidFill>
                            <a:schemeClr val="tx1"/>
                          </a:solidFill>
                          <a:effectLst/>
                          <a:latin typeface="+mn-lt"/>
                          <a:ea typeface="Calibri"/>
                          <a:cs typeface="Times New Roman"/>
                        </a:rPr>
                        <a:t>We will leverage IR ICT to support wider government initiatives.</a:t>
                      </a:r>
                      <a:endParaRPr lang="en-NZ" sz="900" b="0" dirty="0">
                        <a:solidFill>
                          <a:schemeClr val="tx1"/>
                        </a:solidFill>
                        <a:effectLst/>
                        <a:latin typeface="Verdana"/>
                        <a:ea typeface="Calibri"/>
                        <a:cs typeface="Times New Roman"/>
                      </a:endParaRPr>
                    </a:p>
                  </a:txBody>
                  <a:tcPr marL="36697" marR="36697" marT="0" marB="0">
                    <a:solidFill>
                      <a:schemeClr val="bg1">
                        <a:lumMod val="85000"/>
                      </a:schemeClr>
                    </a:solidFill>
                  </a:tcPr>
                </a:tc>
                <a:tc>
                  <a:txBody>
                    <a:bodyPr/>
                    <a:lstStyle/>
                    <a:p>
                      <a:pPr>
                        <a:lnSpc>
                          <a:spcPts val="1400"/>
                        </a:lnSpc>
                        <a:spcAft>
                          <a:spcPts val="0"/>
                        </a:spcAft>
                      </a:pPr>
                      <a:r>
                        <a:rPr lang="en-NZ" sz="900" b="0" dirty="0">
                          <a:effectLst/>
                          <a:latin typeface="Verdana"/>
                          <a:ea typeface="Calibri"/>
                          <a:cs typeface="Times New Roman"/>
                        </a:rPr>
                        <a:t>N/A</a:t>
                      </a:r>
                    </a:p>
                  </a:txBody>
                  <a:tcPr marL="36697" marR="36697" marT="0" marB="0"/>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61689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extLst>
              <p:ext uri="{D42A27DB-BD31-4B8C-83A1-F6EECF244321}">
                <p14:modId xmlns:p14="http://schemas.microsoft.com/office/powerpoint/2010/main" val="1774726702"/>
              </p:ext>
            </p:extLst>
          </p:nvPr>
        </p:nvGraphicFramePr>
        <p:xfrm>
          <a:off x="251520" y="635876"/>
          <a:ext cx="8640960" cy="5876640"/>
        </p:xfrm>
        <a:graphic>
          <a:graphicData uri="http://schemas.openxmlformats.org/drawingml/2006/table">
            <a:tbl>
              <a:tblPr firstRow="1" bandRow="1">
                <a:tableStyleId>{F5AB1C69-6EDB-4FF4-983F-18BD219EF322}</a:tableStyleId>
              </a:tblPr>
              <a:tblGrid>
                <a:gridCol w="648072">
                  <a:extLst>
                    <a:ext uri="{9D8B030D-6E8A-4147-A177-3AD203B41FA5}">
                      <a16:colId xmlns:a16="http://schemas.microsoft.com/office/drawing/2014/main" val="20000"/>
                    </a:ext>
                  </a:extLst>
                </a:gridCol>
                <a:gridCol w="4176464">
                  <a:extLst>
                    <a:ext uri="{9D8B030D-6E8A-4147-A177-3AD203B41FA5}">
                      <a16:colId xmlns:a16="http://schemas.microsoft.com/office/drawing/2014/main" val="20001"/>
                    </a:ext>
                  </a:extLst>
                </a:gridCol>
                <a:gridCol w="3816424">
                  <a:extLst>
                    <a:ext uri="{9D8B030D-6E8A-4147-A177-3AD203B41FA5}">
                      <a16:colId xmlns:a16="http://schemas.microsoft.com/office/drawing/2014/main" val="20002"/>
                    </a:ext>
                  </a:extLst>
                </a:gridCol>
              </a:tblGrid>
              <a:tr h="0">
                <a:tc gridSpan="2">
                  <a:txBody>
                    <a:bodyPr/>
                    <a:lstStyle/>
                    <a:p>
                      <a:r>
                        <a:rPr lang="en-AU" sz="800" dirty="0">
                          <a:latin typeface="Calibri" panose="020F0502020204030204" pitchFamily="34" charset="0"/>
                        </a:rPr>
                        <a:t>Organisation</a:t>
                      </a:r>
                      <a:r>
                        <a:rPr lang="en-AU" sz="800" baseline="0" dirty="0">
                          <a:latin typeface="Calibri" panose="020F0502020204030204" pitchFamily="34" charset="0"/>
                        </a:rPr>
                        <a:t> design principles</a:t>
                      </a:r>
                      <a:endParaRPr lang="en-AU" sz="800" dirty="0">
                        <a:latin typeface="Calibri" panose="020F0502020204030204" pitchFamily="34" charset="0"/>
                      </a:endParaRP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rgbClr val="63A85C"/>
                    </a:solidFill>
                  </a:tcPr>
                </a:tc>
                <a:tc hMerge="1">
                  <a:txBody>
                    <a:bodyPr/>
                    <a:lstStyle/>
                    <a:p>
                      <a:endParaRPr lang="en-AU" sz="800" dirty="0">
                        <a:latin typeface="Calibri" panose="020F0502020204030204" pitchFamily="34" charset="0"/>
                      </a:endParaRPr>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3A85C"/>
                    </a:solidFill>
                  </a:tcPr>
                </a:tc>
                <a:tc>
                  <a:txBody>
                    <a:bodyPr/>
                    <a:lstStyle/>
                    <a:p>
                      <a:pPr marL="0" algn="l" defTabSz="914400" rtl="0" eaLnBrk="1" fontAlgn="ctr" latinLnBrk="0" hangingPunct="1"/>
                      <a:r>
                        <a:rPr lang="en-AU" sz="800" b="1" u="none" strike="noStrike" kern="1200" dirty="0">
                          <a:solidFill>
                            <a:schemeClr val="bg1"/>
                          </a:solidFill>
                          <a:effectLst/>
                          <a:latin typeface="Calibri" panose="020F0502020204030204" pitchFamily="34" charset="0"/>
                          <a:ea typeface="+mn-ea"/>
                          <a:cs typeface="+mn-cs"/>
                        </a:rPr>
                        <a:t>Application</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lnTlToBr w="12700" cmpd="sng">
                      <a:noFill/>
                      <a:prstDash val="solid"/>
                    </a:lnTlToBr>
                    <a:lnBlToTr w="12700" cmpd="sng">
                      <a:noFill/>
                      <a:prstDash val="solid"/>
                    </a:lnBlToTr>
                    <a:solidFill>
                      <a:srgbClr val="63A85C"/>
                    </a:solidFill>
                  </a:tcPr>
                </a:tc>
                <a:extLst>
                  <a:ext uri="{0D108BD9-81ED-4DB2-BD59-A6C34878D82A}">
                    <a16:rowId xmlns:a16="http://schemas.microsoft.com/office/drawing/2014/main" val="10000"/>
                  </a:ext>
                </a:extLst>
              </a:tr>
              <a:tr h="0">
                <a:tc rowSpan="5">
                  <a:txBody>
                    <a:bodyPr/>
                    <a:lstStyle/>
                    <a:p>
                      <a:r>
                        <a:rPr lang="en-AU" sz="800" dirty="0">
                          <a:latin typeface="Calibri" panose="020F0502020204030204" pitchFamily="34" charset="0"/>
                        </a:rPr>
                        <a:t>Category 1</a:t>
                      </a:r>
                    </a:p>
                    <a:p>
                      <a:r>
                        <a:rPr lang="en-AU" sz="800" b="1" dirty="0">
                          <a:latin typeface="Calibri" panose="020F0502020204030204" pitchFamily="34" charset="0"/>
                        </a:rPr>
                        <a:t>The customer</a:t>
                      </a: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algn="l" fontAlgn="ctr"/>
                      <a:r>
                        <a:rPr lang="en-AU" sz="800" b="0" i="0" u="none" strike="noStrike" dirty="0">
                          <a:solidFill>
                            <a:srgbClr val="000000"/>
                          </a:solidFill>
                          <a:effectLst/>
                          <a:latin typeface="Calibri" panose="020F0502020204030204" pitchFamily="34" charset="0"/>
                        </a:rPr>
                        <a:t>1. Structures and ways of working will be designed to enable, manage and champion the customer experience of the future that will facilitate customer compliance from the start.</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2. Organisation will structure to keep pace with evolving channels, technologies, shifting customer needs, including customer lifecycle services.</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3. Customer-facing (external and internal) parts of the organisation will be enabled by more customer-centric ways of working with customer metrics used as measures of performance</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4. IR’s services will be accessible through multiple channels and methods, including digital, mobile workforce, and collaboration with other government agencies and intermediaries. </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5. Proactive customer assistance is enabled by devolving decision making closer to front line who interact directly with customers.</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0">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800" u="none" strike="noStrike" dirty="0">
                          <a:effectLst/>
                          <a:latin typeface="Calibri" panose="020F0502020204030204" pitchFamily="34" charset="0"/>
                        </a:rPr>
                        <a:t>Category 2 </a:t>
                      </a:r>
                      <a:br>
                        <a:rPr lang="en-AU" sz="800" kern="1200" dirty="0">
                          <a:solidFill>
                            <a:schemeClr val="dk1"/>
                          </a:solidFill>
                          <a:latin typeface="Calibri" panose="020F0502020204030204" pitchFamily="34" charset="0"/>
                          <a:ea typeface="+mn-ea"/>
                          <a:cs typeface="+mn-cs"/>
                        </a:rPr>
                      </a:br>
                      <a:r>
                        <a:rPr lang="en-AU" sz="800" b="1" kern="1200" dirty="0">
                          <a:solidFill>
                            <a:schemeClr val="dk1"/>
                          </a:solidFill>
                          <a:latin typeface="Calibri" panose="020F0502020204030204" pitchFamily="34" charset="0"/>
                          <a:ea typeface="+mn-ea"/>
                          <a:cs typeface="+mn-cs"/>
                        </a:rPr>
                        <a:t>Efficiency and </a:t>
                      </a:r>
                      <a:br>
                        <a:rPr lang="en-AU" sz="800" b="1" kern="1200" dirty="0">
                          <a:solidFill>
                            <a:schemeClr val="dk1"/>
                          </a:solidFill>
                          <a:latin typeface="Calibri" panose="020F0502020204030204" pitchFamily="34" charset="0"/>
                          <a:ea typeface="+mn-ea"/>
                          <a:cs typeface="+mn-cs"/>
                        </a:rPr>
                      </a:br>
                      <a:r>
                        <a:rPr lang="en-AU" sz="800" b="1" kern="1200" dirty="0">
                          <a:solidFill>
                            <a:schemeClr val="dk1"/>
                          </a:solidFill>
                          <a:latin typeface="Calibri" panose="020F0502020204030204" pitchFamily="34" charset="0"/>
                          <a:ea typeface="+mn-ea"/>
                          <a:cs typeface="+mn-cs"/>
                        </a:rPr>
                        <a:t>effectiveness</a:t>
                      </a:r>
                    </a:p>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algn="l" fontAlgn="ctr"/>
                      <a:r>
                        <a:rPr lang="en-AU" sz="800" b="0" i="0" u="none" strike="noStrike" dirty="0">
                          <a:solidFill>
                            <a:srgbClr val="000000"/>
                          </a:solidFill>
                          <a:effectLst/>
                          <a:latin typeface="Calibri" panose="020F0502020204030204" pitchFamily="34" charset="0"/>
                        </a:rPr>
                        <a:t>6. Structures are configured to enable non-core capabilities to leverage third party innovation and expertise that will enhance supply chain efficiency, effectiveness and customer experience.</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7. Core capabilities that direct overall design and integration of the ecosystem is retained in IR in order to deliver on its accountabilities.</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8. Continuous improvement is embedded in the way we work, consistently increasing the effectiveness and efficiency of all services delivered.</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0">
                <a:tc rowSpan="6">
                  <a:txBody>
                    <a:bodyPr/>
                    <a:lstStyle/>
                    <a:p>
                      <a:r>
                        <a:rPr lang="en-AU" sz="800" dirty="0">
                          <a:latin typeface="Calibri" panose="020F0502020204030204" pitchFamily="34" charset="0"/>
                        </a:rPr>
                        <a:t>Category 3</a:t>
                      </a:r>
                    </a:p>
                    <a:p>
                      <a:r>
                        <a:rPr lang="en-AU" sz="800" b="1" dirty="0">
                          <a:latin typeface="Calibri" panose="020F0502020204030204" pitchFamily="34" charset="0"/>
                        </a:rPr>
                        <a:t>Agility</a:t>
                      </a:r>
                      <a:r>
                        <a:rPr lang="en-AU" sz="800" b="1" baseline="0" dirty="0">
                          <a:latin typeface="Calibri" panose="020F0502020204030204" pitchFamily="34" charset="0"/>
                        </a:rPr>
                        <a:t> and intelligence</a:t>
                      </a:r>
                      <a:endParaRPr lang="en-AU" sz="800" b="1"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algn="l" fontAlgn="ctr"/>
                      <a:r>
                        <a:rPr lang="en-AU" sz="800" b="0" i="0" u="none" strike="noStrike" dirty="0">
                          <a:solidFill>
                            <a:srgbClr val="000000"/>
                          </a:solidFill>
                          <a:effectLst/>
                          <a:latin typeface="Calibri" panose="020F0502020204030204" pitchFamily="34" charset="0"/>
                        </a:rPr>
                        <a:t>9. Policy agility is enabled by agile structure, adaptable technology, process flexibility and skilled decision making.</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10. Structures and organisational processes improve information sharing and enhance relationships with government, as well as enable all-of-government federated service delivery.</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11. Effective decision making through clear decision accountabilities and streamlined governance processes that focus on decision outcomes and speed to value rather than bureaucracy (internal and external).</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12. Rapid and devolved risk-based decision making enabled through readily available information, analysis and value-based frameworks.</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13. Decision makers consider the organisation beyond own functional area, taking an IR-wide and outcome-focused approach.</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14. Innovation is enabled by removing structural barriers (avoiding a deep hierarchy and siloed functions) and through collaborative work practices.</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0">
                <a:tc rowSpan="6">
                  <a:txBody>
                    <a:bodyPr/>
                    <a:lstStyle/>
                    <a:p>
                      <a:r>
                        <a:rPr lang="en-AU" sz="800" dirty="0">
                          <a:latin typeface="Calibri" panose="020F0502020204030204" pitchFamily="34" charset="0"/>
                        </a:rPr>
                        <a:t>Category 4</a:t>
                      </a:r>
                    </a:p>
                    <a:p>
                      <a:r>
                        <a:rPr lang="en-AU" sz="800" b="1" dirty="0">
                          <a:latin typeface="Calibri" panose="020F0502020204030204" pitchFamily="34" charset="0"/>
                        </a:rPr>
                        <a:t>The workforce</a:t>
                      </a: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algn="l" fontAlgn="ctr"/>
                      <a:r>
                        <a:rPr lang="en-AU" sz="800" b="0" i="0" u="none" strike="noStrike" dirty="0">
                          <a:solidFill>
                            <a:srgbClr val="000000"/>
                          </a:solidFill>
                          <a:effectLst/>
                          <a:latin typeface="Calibri" panose="020F0502020204030204" pitchFamily="34" charset="0"/>
                        </a:rPr>
                        <a:t>15. Intellectual property associated with our core capabilities and specialist knowledge workers is protected, retained and institutionalised.</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5"/>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16. Individual jobs are designed for meaningful work, motivated by congruent reward and support arrangements that deliver a strong employee value proposition.</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6"/>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17. Individual performance measures have a direct line of sight to the organisational performance and score card measures.</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7"/>
                  </a:ext>
                </a:extLst>
              </a:tr>
              <a:tr h="0">
                <a:tc vMerge="1">
                  <a:txBody>
                    <a:bodyPr/>
                    <a:lstStyle/>
                    <a:p>
                      <a:endParaRPr lang="en-AU" sz="80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18. Multi-disciplinary, problem solving and knowledge based teams that are flexible and adaptive to meet business needs.</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8"/>
                  </a:ext>
                </a:extLst>
              </a:tr>
              <a:tr h="0">
                <a:tc vMerge="1">
                  <a:txBody>
                    <a:bodyPr/>
                    <a:lstStyle/>
                    <a:p>
                      <a:endParaRPr lang="en-AU" sz="80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19. Formal and informal mechanisms to connect the organisation internally and externally, creating an environment that fosters collaboration and thought leadership.</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19"/>
                  </a:ext>
                </a:extLst>
              </a:tr>
              <a:tr h="0">
                <a:tc vMerge="1">
                  <a:txBody>
                    <a:bodyPr/>
                    <a:lstStyle/>
                    <a:p>
                      <a:endParaRPr lang="en-AU" sz="800" dirty="0">
                        <a:latin typeface="Calibri" panose="020F0502020204030204" pitchFamily="34" charset="0"/>
                      </a:endParaRPr>
                    </a:p>
                  </a:txBody>
                  <a:tcPr>
                    <a:lnR w="12700" cap="flat" cmpd="sng" algn="ctr">
                      <a:solidFill>
                        <a:srgbClr val="63A85C"/>
                      </a:solidFill>
                      <a:prstDash val="solid"/>
                      <a:round/>
                      <a:headEnd type="none" w="med" len="med"/>
                      <a:tailEnd type="none" w="med" len="med"/>
                    </a:lnR>
                  </a:tcPr>
                </a:tc>
                <a:tc>
                  <a:txBody>
                    <a:bodyPr/>
                    <a:lstStyle/>
                    <a:p>
                      <a:pPr algn="l" fontAlgn="ctr"/>
                      <a:r>
                        <a:rPr lang="en-AU" sz="800" b="0" i="0" u="none" strike="noStrike" dirty="0">
                          <a:solidFill>
                            <a:srgbClr val="000000"/>
                          </a:solidFill>
                          <a:effectLst/>
                          <a:latin typeface="Calibri" panose="020F0502020204030204" pitchFamily="34" charset="0"/>
                        </a:rPr>
                        <a:t>20. Span of control and layers of management are optimised and adaptable to promote speed and accuracy of decision making.</a:t>
                      </a:r>
                    </a:p>
                  </a:txBody>
                  <a:tcPr marL="18000" marR="18000" marT="18000" marB="18000" anchor="ctr">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sz="800" dirty="0">
                        <a:latin typeface="Calibri" panose="020F0502020204030204" pitchFamily="34" charset="0"/>
                      </a:endParaRPr>
                    </a:p>
                  </a:txBody>
                  <a:tcPr marL="18000" marR="18000" marT="18000" marB="18000">
                    <a:lnL w="12700" cap="flat" cmpd="sng" algn="ctr">
                      <a:solidFill>
                        <a:srgbClr val="63A85C"/>
                      </a:solidFill>
                      <a:prstDash val="solid"/>
                      <a:round/>
                      <a:headEnd type="none" w="med" len="med"/>
                      <a:tailEnd type="none" w="med" len="med"/>
                    </a:lnL>
                    <a:lnR w="12700" cap="flat" cmpd="sng" algn="ctr">
                      <a:solidFill>
                        <a:srgbClr val="63A85C"/>
                      </a:solidFill>
                      <a:prstDash val="solid"/>
                      <a:round/>
                      <a:headEnd type="none" w="med" len="med"/>
                      <a:tailEnd type="none" w="med" len="med"/>
                    </a:lnR>
                    <a:lnT w="12700" cap="flat" cmpd="sng" algn="ctr">
                      <a:solidFill>
                        <a:srgbClr val="63A85C"/>
                      </a:solidFill>
                      <a:prstDash val="solid"/>
                      <a:round/>
                      <a:headEnd type="none" w="med" len="med"/>
                      <a:tailEnd type="none" w="med" len="med"/>
                    </a:lnT>
                    <a:lnB w="12700" cap="flat" cmpd="sng" algn="ctr">
                      <a:solidFill>
                        <a:srgbClr val="63A85C"/>
                      </a:solidFill>
                      <a:prstDash val="solid"/>
                      <a:round/>
                      <a:headEnd type="none" w="med" len="med"/>
                      <a:tailEnd type="none" w="med" len="med"/>
                    </a:lnB>
                    <a:solidFill>
                      <a:schemeClr val="bg1"/>
                    </a:solidFill>
                  </a:tcPr>
                </a:tc>
                <a:extLst>
                  <a:ext uri="{0D108BD9-81ED-4DB2-BD59-A6C34878D82A}">
                    <a16:rowId xmlns:a16="http://schemas.microsoft.com/office/drawing/2014/main" val="10020"/>
                  </a:ext>
                </a:extLst>
              </a:tr>
            </a:tbl>
          </a:graphicData>
        </a:graphic>
      </p:graphicFrame>
      <p:sp>
        <p:nvSpPr>
          <p:cNvPr id="17" name="TextBox 16"/>
          <p:cNvSpPr txBox="1"/>
          <p:nvPr/>
        </p:nvSpPr>
        <p:spPr>
          <a:xfrm>
            <a:off x="143222" y="46365"/>
            <a:ext cx="9000778" cy="861774"/>
          </a:xfrm>
          <a:prstGeom prst="rect">
            <a:avLst/>
          </a:prstGeom>
          <a:noFill/>
        </p:spPr>
        <p:txBody>
          <a:bodyPr wrap="square" rtlCol="0">
            <a:spAutoFit/>
          </a:bodyPr>
          <a:lstStyle/>
          <a:p>
            <a:r>
              <a:rPr lang="en-NZ" b="1" dirty="0">
                <a:solidFill>
                  <a:prstClr val="black"/>
                </a:solidFill>
              </a:rPr>
              <a:t>Appendix 3</a:t>
            </a:r>
          </a:p>
          <a:p>
            <a:r>
              <a:rPr lang="en-NZ" b="1" dirty="0">
                <a:solidFill>
                  <a:prstClr val="black"/>
                </a:solidFill>
              </a:rPr>
              <a:t>TITLE </a:t>
            </a:r>
            <a:r>
              <a:rPr lang="en-NZ" sz="1400" i="1" dirty="0">
                <a:solidFill>
                  <a:prstClr val="black"/>
                </a:solidFill>
              </a:rPr>
              <a:t>Mapping DD to Org. Design Principles </a:t>
            </a:r>
            <a:r>
              <a:rPr lang="en-NZ" sz="1200" b="1" i="1" dirty="0">
                <a:solidFill>
                  <a:srgbClr val="FF0000"/>
                </a:solidFill>
              </a:rPr>
              <a:t>Note: Remove any rows that aren’t applicable.</a:t>
            </a:r>
          </a:p>
          <a:p>
            <a:r>
              <a:rPr lang="en-NZ" sz="1400" i="1" dirty="0">
                <a:solidFill>
                  <a:prstClr val="black"/>
                </a:solidFill>
              </a:rPr>
              <a:t>				</a:t>
            </a:r>
          </a:p>
        </p:txBody>
      </p:sp>
    </p:spTree>
    <p:extLst>
      <p:ext uri="{BB962C8B-B14F-4D97-AF65-F5344CB8AC3E}">
        <p14:creationId xmlns:p14="http://schemas.microsoft.com/office/powerpoint/2010/main" val="1747454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896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p:cNvCxnSpPr>
            <a:endCxn id="27" idx="0"/>
          </p:cNvCxnSpPr>
          <p:nvPr/>
        </p:nvCxnSpPr>
        <p:spPr>
          <a:xfrm flipH="1">
            <a:off x="366961" y="968077"/>
            <a:ext cx="7429" cy="180020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a:off x="107504" y="750284"/>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1" name="Rectangle 3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solidFill>
                <a:prstClr val="black"/>
              </a:solidFill>
            </a:endParaRPr>
          </a:p>
        </p:txBody>
      </p:sp>
      <p:sp>
        <p:nvSpPr>
          <p:cNvPr id="42" name="Rectangle 41"/>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solidFill>
                <a:prstClr val="black"/>
              </a:solidFill>
            </a:endParaRPr>
          </a:p>
        </p:txBody>
      </p:sp>
      <p:sp>
        <p:nvSpPr>
          <p:cNvPr id="43" name="Rectangle 42"/>
          <p:cNvSpPr>
            <a:spLocks noChangeArrowheads="1"/>
          </p:cNvSpPr>
          <p:nvPr/>
        </p:nvSpPr>
        <p:spPr bwMode="auto">
          <a:xfrm>
            <a:off x="0" y="105632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dirty="0">
              <a:solidFill>
                <a:prstClr val="black"/>
              </a:solidFill>
              <a:latin typeface="Arial" pitchFamily="34" charset="0"/>
              <a:cs typeface="Arial" pitchFamily="34" charset="0"/>
            </a:endParaRPr>
          </a:p>
        </p:txBody>
      </p:sp>
      <p:sp>
        <p:nvSpPr>
          <p:cNvPr id="10" name="Rectangle 9"/>
          <p:cNvSpPr/>
          <p:nvPr/>
        </p:nvSpPr>
        <p:spPr>
          <a:xfrm>
            <a:off x="611532" y="834236"/>
            <a:ext cx="8496972" cy="2292935"/>
          </a:xfrm>
          <a:prstGeom prst="rect">
            <a:avLst/>
          </a:prstGeom>
        </p:spPr>
        <p:txBody>
          <a:bodyPr wrap="square">
            <a:spAutoFit/>
          </a:bodyPr>
          <a:lstStyle/>
          <a:p>
            <a:r>
              <a:rPr lang="en-NZ" sz="1100" b="1" dirty="0">
                <a:solidFill>
                  <a:prstClr val="black"/>
                </a:solidFill>
              </a:rPr>
              <a:t>Executive Summary</a:t>
            </a: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pPr marL="171450" indent="-171450">
              <a:buFont typeface="Arial" pitchFamily="34" charset="0"/>
              <a:buChar char="•"/>
            </a:pPr>
            <a:endParaRPr lang="en-NZ" sz="1100" dirty="0">
              <a:solidFill>
                <a:prstClr val="black"/>
              </a:solidFill>
            </a:endParaRPr>
          </a:p>
          <a:p>
            <a:endParaRPr lang="en-AU" sz="1100" spc="20" dirty="0">
              <a:solidFill>
                <a:prstClr val="black"/>
              </a:solidFill>
            </a:endParaRPr>
          </a:p>
        </p:txBody>
      </p:sp>
      <p:sp>
        <p:nvSpPr>
          <p:cNvPr id="9" name="Oval 8"/>
          <p:cNvSpPr/>
          <p:nvPr/>
        </p:nvSpPr>
        <p:spPr>
          <a:xfrm>
            <a:off x="114961" y="857160"/>
            <a:ext cx="504000" cy="50400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prstClr val="white"/>
              </a:solidFill>
            </a:endParaRPr>
          </a:p>
        </p:txBody>
      </p:sp>
      <p:sp>
        <p:nvSpPr>
          <p:cNvPr id="12" name="TextBox 11"/>
          <p:cNvSpPr txBox="1"/>
          <p:nvPr/>
        </p:nvSpPr>
        <p:spPr>
          <a:xfrm>
            <a:off x="-36512" y="1023700"/>
            <a:ext cx="792088" cy="200055"/>
          </a:xfrm>
          <a:prstGeom prst="rect">
            <a:avLst/>
          </a:prstGeom>
          <a:noFill/>
        </p:spPr>
        <p:txBody>
          <a:bodyPr wrap="square" rtlCol="0">
            <a:spAutoFit/>
          </a:bodyPr>
          <a:lstStyle/>
          <a:p>
            <a:pPr algn="ctr"/>
            <a:r>
              <a:rPr lang="en-NZ" sz="700" b="1" dirty="0">
                <a:solidFill>
                  <a:prstClr val="white"/>
                </a:solidFill>
              </a:rPr>
              <a:t>Summary</a:t>
            </a:r>
          </a:p>
        </p:txBody>
      </p:sp>
      <p:sp>
        <p:nvSpPr>
          <p:cNvPr id="27" name="Oval 26"/>
          <p:cNvSpPr/>
          <p:nvPr/>
        </p:nvSpPr>
        <p:spPr>
          <a:xfrm>
            <a:off x="114961" y="2768277"/>
            <a:ext cx="504000" cy="50400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sz="2000" dirty="0">
              <a:solidFill>
                <a:prstClr val="white"/>
              </a:solidFill>
            </a:endParaRPr>
          </a:p>
        </p:txBody>
      </p:sp>
      <p:sp>
        <p:nvSpPr>
          <p:cNvPr id="28" name="TextBox 27"/>
          <p:cNvSpPr txBox="1"/>
          <p:nvPr/>
        </p:nvSpPr>
        <p:spPr>
          <a:xfrm>
            <a:off x="-36512" y="2920248"/>
            <a:ext cx="792088" cy="200055"/>
          </a:xfrm>
          <a:prstGeom prst="rect">
            <a:avLst/>
          </a:prstGeom>
          <a:noFill/>
        </p:spPr>
        <p:txBody>
          <a:bodyPr wrap="square" rtlCol="0">
            <a:spAutoFit/>
          </a:bodyPr>
          <a:lstStyle/>
          <a:p>
            <a:pPr algn="ctr"/>
            <a:r>
              <a:rPr lang="en-NZ" sz="700" b="1" dirty="0">
                <a:solidFill>
                  <a:prstClr val="white"/>
                </a:solidFill>
              </a:rPr>
              <a:t>Approval</a:t>
            </a:r>
          </a:p>
        </p:txBody>
      </p:sp>
      <p:cxnSp>
        <p:nvCxnSpPr>
          <p:cNvPr id="25" name="Straight Arrow Connector 24"/>
          <p:cNvCxnSpPr/>
          <p:nvPr/>
        </p:nvCxnSpPr>
        <p:spPr>
          <a:xfrm>
            <a:off x="371921" y="1688157"/>
            <a:ext cx="0" cy="432048"/>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07503" y="149423"/>
            <a:ext cx="8856985" cy="584775"/>
          </a:xfrm>
          <a:prstGeom prst="rect">
            <a:avLst/>
          </a:prstGeom>
          <a:noFill/>
        </p:spPr>
        <p:txBody>
          <a:bodyPr wrap="square" rtlCol="0">
            <a:spAutoFit/>
          </a:bodyPr>
          <a:lstStyle/>
          <a:p>
            <a:r>
              <a:rPr lang="en-NZ" sz="1600" b="1" dirty="0">
                <a:solidFill>
                  <a:prstClr val="black"/>
                </a:solidFill>
              </a:rPr>
              <a:t>TITLE </a:t>
            </a:r>
          </a:p>
          <a:p>
            <a:r>
              <a:rPr lang="en-NZ" sz="1600" i="1" dirty="0">
                <a:solidFill>
                  <a:prstClr val="black"/>
                </a:solidFill>
              </a:rPr>
              <a:t>Executive Summary and Approval Path</a:t>
            </a:r>
          </a:p>
        </p:txBody>
      </p:sp>
      <p:sp>
        <p:nvSpPr>
          <p:cNvPr id="32" name="TextBox 31"/>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graphicFrame>
        <p:nvGraphicFramePr>
          <p:cNvPr id="19" name="Table 18"/>
          <p:cNvGraphicFramePr>
            <a:graphicFrameLocks noGrp="1"/>
          </p:cNvGraphicFramePr>
          <p:nvPr>
            <p:extLst>
              <p:ext uri="{D42A27DB-BD31-4B8C-83A1-F6EECF244321}">
                <p14:modId xmlns:p14="http://schemas.microsoft.com/office/powerpoint/2010/main" val="4210587431"/>
              </p:ext>
            </p:extLst>
          </p:nvPr>
        </p:nvGraphicFramePr>
        <p:xfrm>
          <a:off x="611532" y="4437112"/>
          <a:ext cx="8064896" cy="548640"/>
        </p:xfrm>
        <a:graphic>
          <a:graphicData uri="http://schemas.openxmlformats.org/drawingml/2006/table">
            <a:tbl>
              <a:tblPr firstRow="1" bandRow="1">
                <a:tableStyleId>{5C22544A-7EE6-4342-B048-85BDC9FD1C3A}</a:tableStyleId>
              </a:tblPr>
              <a:tblGrid>
                <a:gridCol w="4464496">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tblGrid>
              <a:tr h="266720">
                <a:tc>
                  <a:txBody>
                    <a:bodyPr/>
                    <a:lstStyle/>
                    <a:p>
                      <a:r>
                        <a:rPr lang="en-NZ" sz="800" dirty="0"/>
                        <a:t>Business Owner Forums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RACI:</a:t>
                      </a:r>
                    </a:p>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Inform</a:t>
                      </a:r>
                      <a:r>
                        <a:rPr lang="en-NZ" sz="800" baseline="0" dirty="0"/>
                        <a:t> or Endorse</a:t>
                      </a:r>
                      <a:endParaRPr lang="en-NZ" sz="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Date</a:t>
                      </a:r>
                    </a:p>
                  </a:txBody>
                  <a:tcPr/>
                </a:tc>
                <a:extLst>
                  <a:ext uri="{0D108BD9-81ED-4DB2-BD59-A6C34878D82A}">
                    <a16:rowId xmlns:a16="http://schemas.microsoft.com/office/drawing/2014/main" val="10000"/>
                  </a:ext>
                </a:extLst>
              </a:tr>
              <a:tr h="146680">
                <a:tc>
                  <a:txBody>
                    <a:bodyPr/>
                    <a:lstStyle/>
                    <a:p>
                      <a:r>
                        <a:rPr lang="en-NZ" sz="800" b="1" dirty="0"/>
                        <a:t>&lt;Insert BOF&gt;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b="1" dirty="0">
                          <a:latin typeface="Century Gothic" panose="020B0502020202020204" pitchFamily="34" charset="0"/>
                        </a:rPr>
                        <a:t>&lt;Please</a:t>
                      </a:r>
                      <a:r>
                        <a:rPr lang="en-NZ" sz="800" b="1" baseline="0" dirty="0">
                          <a:latin typeface="Century Gothic" panose="020B0502020202020204" pitchFamily="34" charset="0"/>
                        </a:rPr>
                        <a:t> enter RACI&gt;</a:t>
                      </a:r>
                      <a:endParaRPr lang="en-NZ" sz="800" b="1" dirty="0">
                        <a:latin typeface="Century Gothic" panose="020B0502020202020204" pitchFamily="34" charset="0"/>
                      </a:endParaRPr>
                    </a:p>
                  </a:txBody>
                  <a:tcPr/>
                </a:tc>
                <a:tc>
                  <a:txBody>
                    <a:bodyPr/>
                    <a:lstStyle/>
                    <a:p>
                      <a:pPr algn="ctr"/>
                      <a:endParaRPr lang="en-NZ" sz="800" dirty="0">
                        <a:latin typeface="Wingdings 2" pitchFamily="18" charset="2"/>
                      </a:endParaRPr>
                    </a:p>
                  </a:txBody>
                  <a:tcPr/>
                </a:tc>
                <a:extLst>
                  <a:ext uri="{0D108BD9-81ED-4DB2-BD59-A6C34878D82A}">
                    <a16:rowId xmlns:a16="http://schemas.microsoft.com/office/drawing/2014/main" val="10001"/>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1728959026"/>
              </p:ext>
            </p:extLst>
          </p:nvPr>
        </p:nvGraphicFramePr>
        <p:xfrm>
          <a:off x="629617" y="5034488"/>
          <a:ext cx="8064895" cy="548640"/>
        </p:xfrm>
        <a:graphic>
          <a:graphicData uri="http://schemas.openxmlformats.org/drawingml/2006/table">
            <a:tbl>
              <a:tblPr firstRow="1" bandRow="1">
                <a:tableStyleId>{5C22544A-7EE6-4342-B048-85BDC9FD1C3A}</a:tableStyleId>
              </a:tblPr>
              <a:tblGrid>
                <a:gridCol w="4464496">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1224135">
                  <a:extLst>
                    <a:ext uri="{9D8B030D-6E8A-4147-A177-3AD203B41FA5}">
                      <a16:colId xmlns:a16="http://schemas.microsoft.com/office/drawing/2014/main" val="20002"/>
                    </a:ext>
                  </a:extLst>
                </a:gridCol>
              </a:tblGrid>
              <a:tr h="188848">
                <a:tc>
                  <a:txBody>
                    <a:bodyPr/>
                    <a:lstStyle/>
                    <a:p>
                      <a:r>
                        <a:rPr lang="en-NZ" sz="800" dirty="0"/>
                        <a:t>Design Councils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RACI:</a:t>
                      </a:r>
                    </a:p>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Inform or Approve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Date</a:t>
                      </a:r>
                    </a:p>
                  </a:txBody>
                  <a:tcPr/>
                </a:tc>
                <a:extLst>
                  <a:ext uri="{0D108BD9-81ED-4DB2-BD59-A6C34878D82A}">
                    <a16:rowId xmlns:a16="http://schemas.microsoft.com/office/drawing/2014/main" val="10000"/>
                  </a:ext>
                </a:extLst>
              </a:tr>
              <a:tr h="1888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800" dirty="0"/>
                        <a:t>Technical Architecture DC (TADC)</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b="1" dirty="0">
                          <a:latin typeface="Century Gothic" panose="020B0502020202020204" pitchFamily="34" charset="0"/>
                        </a:rPr>
                        <a:t>&lt;Please</a:t>
                      </a:r>
                      <a:r>
                        <a:rPr lang="en-NZ" sz="800" b="1" baseline="0" dirty="0">
                          <a:latin typeface="Century Gothic" panose="020B0502020202020204" pitchFamily="34" charset="0"/>
                        </a:rPr>
                        <a:t> enter RACI&gt;</a:t>
                      </a:r>
                      <a:endParaRPr lang="en-NZ" sz="800" b="1" dirty="0">
                        <a:latin typeface="Century Gothic" panose="020B0502020202020204" pitchFamily="34" charset="0"/>
                      </a:endParaRPr>
                    </a:p>
                  </a:txBody>
                  <a:tcPr/>
                </a:tc>
                <a:tc>
                  <a:txBody>
                    <a:bodyPr/>
                    <a:lstStyle/>
                    <a:p>
                      <a:pPr marL="0" algn="ctr" defTabSz="914400" rtl="0" eaLnBrk="1" latinLnBrk="0" hangingPunct="1"/>
                      <a:endParaRPr lang="en-NZ" sz="80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1740687477"/>
              </p:ext>
            </p:extLst>
          </p:nvPr>
        </p:nvGraphicFramePr>
        <p:xfrm>
          <a:off x="619786" y="5682560"/>
          <a:ext cx="8064896" cy="548640"/>
        </p:xfrm>
        <a:graphic>
          <a:graphicData uri="http://schemas.openxmlformats.org/drawingml/2006/table">
            <a:tbl>
              <a:tblPr firstRow="1" bandRow="1">
                <a:tableStyleId>{5C22544A-7EE6-4342-B048-85BDC9FD1C3A}</a:tableStyleId>
              </a:tblPr>
              <a:tblGrid>
                <a:gridCol w="4474327">
                  <a:extLst>
                    <a:ext uri="{9D8B030D-6E8A-4147-A177-3AD203B41FA5}">
                      <a16:colId xmlns:a16="http://schemas.microsoft.com/office/drawing/2014/main" val="20000"/>
                    </a:ext>
                  </a:extLst>
                </a:gridCol>
                <a:gridCol w="2391435">
                  <a:extLst>
                    <a:ext uri="{9D8B030D-6E8A-4147-A177-3AD203B41FA5}">
                      <a16:colId xmlns:a16="http://schemas.microsoft.com/office/drawing/2014/main" val="20001"/>
                    </a:ext>
                  </a:extLst>
                </a:gridCol>
                <a:gridCol w="1199134">
                  <a:extLst>
                    <a:ext uri="{9D8B030D-6E8A-4147-A177-3AD203B41FA5}">
                      <a16:colId xmlns:a16="http://schemas.microsoft.com/office/drawing/2014/main" val="20002"/>
                    </a:ext>
                  </a:extLst>
                </a:gridCol>
              </a:tblGrid>
              <a:tr h="188848">
                <a:tc>
                  <a:txBody>
                    <a:bodyPr/>
                    <a:lstStyle/>
                    <a:p>
                      <a:r>
                        <a:rPr lang="en-NZ" sz="800" dirty="0"/>
                        <a:t>Approval</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RACI:</a:t>
                      </a:r>
                    </a:p>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Note or Approve</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Date</a:t>
                      </a:r>
                    </a:p>
                  </a:txBody>
                  <a:tcPr/>
                </a:tc>
                <a:extLst>
                  <a:ext uri="{0D108BD9-81ED-4DB2-BD59-A6C34878D82A}">
                    <a16:rowId xmlns:a16="http://schemas.microsoft.com/office/drawing/2014/main" val="10000"/>
                  </a:ext>
                </a:extLst>
              </a:tr>
              <a:tr h="188848">
                <a:tc>
                  <a:txBody>
                    <a:bodyPr/>
                    <a:lstStyle/>
                    <a:p>
                      <a:r>
                        <a:rPr lang="en-NZ" sz="800" dirty="0"/>
                        <a:t>Portfolio</a:t>
                      </a:r>
                      <a:r>
                        <a:rPr lang="en-NZ" sz="800" baseline="0" dirty="0"/>
                        <a:t> Governance Board (PGB)</a:t>
                      </a:r>
                      <a:endParaRPr lang="en-NZ" sz="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b="1" dirty="0">
                          <a:latin typeface="Century Gothic" panose="020B0502020202020204" pitchFamily="34" charset="0"/>
                        </a:rPr>
                        <a:t>&lt;Please</a:t>
                      </a:r>
                      <a:r>
                        <a:rPr lang="en-NZ" sz="800" b="1" baseline="0" dirty="0">
                          <a:latin typeface="Century Gothic" panose="020B0502020202020204" pitchFamily="34" charset="0"/>
                        </a:rPr>
                        <a:t> enter RACI&gt;</a:t>
                      </a:r>
                      <a:endParaRPr lang="en-NZ" sz="800" b="1" dirty="0">
                        <a:latin typeface="Century Gothic" panose="020B0502020202020204" pitchFamily="34" charset="0"/>
                      </a:endParaRPr>
                    </a:p>
                  </a:txBody>
                  <a:tcPr/>
                </a:tc>
                <a:tc>
                  <a:txBody>
                    <a:bodyPr/>
                    <a:lstStyle/>
                    <a:p>
                      <a:pPr marL="0" algn="ctr" defTabSz="914400" rtl="0" eaLnBrk="1" latinLnBrk="0" hangingPunct="1"/>
                      <a:endParaRPr lang="en-NZ" sz="80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2764343145"/>
              </p:ext>
            </p:extLst>
          </p:nvPr>
        </p:nvGraphicFramePr>
        <p:xfrm>
          <a:off x="629617" y="3204660"/>
          <a:ext cx="8038357" cy="548640"/>
        </p:xfrm>
        <a:graphic>
          <a:graphicData uri="http://schemas.openxmlformats.org/drawingml/2006/table">
            <a:tbl>
              <a:tblPr firstRow="1" bandRow="1">
                <a:tableStyleId>{5C22544A-7EE6-4342-B048-85BDC9FD1C3A}</a:tableStyleId>
              </a:tblPr>
              <a:tblGrid>
                <a:gridCol w="4464496">
                  <a:extLst>
                    <a:ext uri="{9D8B030D-6E8A-4147-A177-3AD203B41FA5}">
                      <a16:colId xmlns:a16="http://schemas.microsoft.com/office/drawing/2014/main" val="20000"/>
                    </a:ext>
                  </a:extLst>
                </a:gridCol>
                <a:gridCol w="2349726">
                  <a:extLst>
                    <a:ext uri="{9D8B030D-6E8A-4147-A177-3AD203B41FA5}">
                      <a16:colId xmlns:a16="http://schemas.microsoft.com/office/drawing/2014/main" val="20001"/>
                    </a:ext>
                  </a:extLst>
                </a:gridCol>
                <a:gridCol w="1224135">
                  <a:extLst>
                    <a:ext uri="{9D8B030D-6E8A-4147-A177-3AD203B41FA5}">
                      <a16:colId xmlns:a16="http://schemas.microsoft.com/office/drawing/2014/main" val="20002"/>
                    </a:ext>
                  </a:extLst>
                </a:gridCol>
              </a:tblGrid>
              <a:tr h="157030">
                <a:tc>
                  <a:txBody>
                    <a:bodyPr/>
                    <a:lstStyle/>
                    <a:p>
                      <a:r>
                        <a:rPr lang="en-NZ" sz="800" dirty="0"/>
                        <a:t>Design</a:t>
                      </a:r>
                      <a:r>
                        <a:rPr lang="en-NZ" sz="800" baseline="0" dirty="0"/>
                        <a:t> Integration Forums</a:t>
                      </a:r>
                      <a:endParaRPr lang="en-NZ" sz="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RACI:</a:t>
                      </a:r>
                    </a:p>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Review</a:t>
                      </a:r>
                      <a:r>
                        <a:rPr lang="en-NZ" sz="800" baseline="0" dirty="0"/>
                        <a:t> and Confirm or Approve</a:t>
                      </a:r>
                      <a:endParaRPr lang="en-NZ" sz="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Date</a:t>
                      </a:r>
                    </a:p>
                  </a:txBody>
                  <a:tcPr/>
                </a:tc>
                <a:extLst>
                  <a:ext uri="{0D108BD9-81ED-4DB2-BD59-A6C34878D82A}">
                    <a16:rowId xmlns:a16="http://schemas.microsoft.com/office/drawing/2014/main" val="10000"/>
                  </a:ext>
                </a:extLst>
              </a:tr>
              <a:tr h="157030">
                <a:tc>
                  <a:txBody>
                    <a:bodyPr/>
                    <a:lstStyle/>
                    <a:p>
                      <a:r>
                        <a:rPr lang="en-NZ" sz="800" dirty="0"/>
                        <a:t>Core</a:t>
                      </a:r>
                      <a:r>
                        <a:rPr lang="en-NZ" sz="800" baseline="0" dirty="0"/>
                        <a:t> DIF </a:t>
                      </a:r>
                      <a:endParaRPr lang="en-NZ" sz="800" dirty="0"/>
                    </a:p>
                  </a:txBody>
                  <a:tcPr/>
                </a:tc>
                <a:tc>
                  <a:txBody>
                    <a:bodyPr/>
                    <a:lstStyle/>
                    <a:p>
                      <a:pPr algn="ctr"/>
                      <a:r>
                        <a:rPr lang="en-NZ" sz="800" b="1" dirty="0">
                          <a:latin typeface="Century Gothic" panose="020B0502020202020204" pitchFamily="34" charset="0"/>
                        </a:rPr>
                        <a:t>&lt;Please</a:t>
                      </a:r>
                      <a:r>
                        <a:rPr lang="en-NZ" sz="800" b="1" baseline="0" dirty="0">
                          <a:latin typeface="Century Gothic" panose="020B0502020202020204" pitchFamily="34" charset="0"/>
                        </a:rPr>
                        <a:t> enter RACI&gt;</a:t>
                      </a:r>
                      <a:endParaRPr lang="en-NZ" sz="800" b="1" dirty="0">
                        <a:latin typeface="Century Gothic" panose="020B0502020202020204" pitchFamily="34" charset="0"/>
                      </a:endParaRPr>
                    </a:p>
                  </a:txBody>
                  <a:tcPr/>
                </a:tc>
                <a:tc>
                  <a:txBody>
                    <a:bodyPr/>
                    <a:lstStyle/>
                    <a:p>
                      <a:pPr marL="0" algn="ctr" defTabSz="914400" rtl="0" eaLnBrk="1" latinLnBrk="0" hangingPunct="1"/>
                      <a:endParaRPr lang="en-NZ" sz="80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bl>
          </a:graphicData>
        </a:graphic>
      </p:graphicFrame>
      <p:graphicFrame>
        <p:nvGraphicFramePr>
          <p:cNvPr id="29" name="Table 28"/>
          <p:cNvGraphicFramePr>
            <a:graphicFrameLocks noGrp="1"/>
          </p:cNvGraphicFramePr>
          <p:nvPr>
            <p:extLst>
              <p:ext uri="{D42A27DB-BD31-4B8C-83A1-F6EECF244321}">
                <p14:modId xmlns:p14="http://schemas.microsoft.com/office/powerpoint/2010/main" val="2073721472"/>
              </p:ext>
            </p:extLst>
          </p:nvPr>
        </p:nvGraphicFramePr>
        <p:xfrm>
          <a:off x="631473" y="3810352"/>
          <a:ext cx="8038357" cy="548640"/>
        </p:xfrm>
        <a:graphic>
          <a:graphicData uri="http://schemas.openxmlformats.org/drawingml/2006/table">
            <a:tbl>
              <a:tblPr firstRow="1" bandRow="1">
                <a:tableStyleId>{5C22544A-7EE6-4342-B048-85BDC9FD1C3A}</a:tableStyleId>
              </a:tblPr>
              <a:tblGrid>
                <a:gridCol w="4462640">
                  <a:extLst>
                    <a:ext uri="{9D8B030D-6E8A-4147-A177-3AD203B41FA5}">
                      <a16:colId xmlns:a16="http://schemas.microsoft.com/office/drawing/2014/main" val="20000"/>
                    </a:ext>
                  </a:extLst>
                </a:gridCol>
                <a:gridCol w="2351582">
                  <a:extLst>
                    <a:ext uri="{9D8B030D-6E8A-4147-A177-3AD203B41FA5}">
                      <a16:colId xmlns:a16="http://schemas.microsoft.com/office/drawing/2014/main" val="20001"/>
                    </a:ext>
                  </a:extLst>
                </a:gridCol>
                <a:gridCol w="1224135">
                  <a:extLst>
                    <a:ext uri="{9D8B030D-6E8A-4147-A177-3AD203B41FA5}">
                      <a16:colId xmlns:a16="http://schemas.microsoft.com/office/drawing/2014/main" val="20002"/>
                    </a:ext>
                  </a:extLst>
                </a:gridCol>
              </a:tblGrid>
              <a:tr h="157030">
                <a:tc>
                  <a:txBody>
                    <a:bodyPr/>
                    <a:lstStyle/>
                    <a:p>
                      <a:r>
                        <a:rPr lang="en-NZ" sz="800" dirty="0"/>
                        <a:t>Design</a:t>
                      </a:r>
                      <a:r>
                        <a:rPr lang="en-NZ" sz="800" baseline="0" dirty="0"/>
                        <a:t> Integration Forums</a:t>
                      </a:r>
                      <a:endParaRPr lang="en-NZ" sz="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RACI:</a:t>
                      </a:r>
                    </a:p>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Approve, Endorse</a:t>
                      </a:r>
                      <a:r>
                        <a:rPr lang="en-NZ" sz="800" baseline="0" dirty="0"/>
                        <a:t> or Note</a:t>
                      </a:r>
                      <a:endParaRPr lang="en-NZ" sz="8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dirty="0"/>
                        <a:t>Date</a:t>
                      </a:r>
                    </a:p>
                  </a:txBody>
                  <a:tcPr/>
                </a:tc>
                <a:extLst>
                  <a:ext uri="{0D108BD9-81ED-4DB2-BD59-A6C34878D82A}">
                    <a16:rowId xmlns:a16="http://schemas.microsoft.com/office/drawing/2014/main" val="10000"/>
                  </a:ext>
                </a:extLst>
              </a:tr>
              <a:tr h="157030">
                <a:tc>
                  <a:txBody>
                    <a:bodyPr/>
                    <a:lstStyle/>
                    <a:p>
                      <a:r>
                        <a:rPr lang="en-NZ" sz="800" dirty="0"/>
                        <a:t>Technical DIF</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NZ" sz="800" b="1" dirty="0">
                          <a:latin typeface="Century Gothic" panose="020B0502020202020204" pitchFamily="34" charset="0"/>
                        </a:rPr>
                        <a:t>&lt;Please</a:t>
                      </a:r>
                      <a:r>
                        <a:rPr lang="en-NZ" sz="800" b="1" baseline="0" dirty="0">
                          <a:latin typeface="Century Gothic" panose="020B0502020202020204" pitchFamily="34" charset="0"/>
                        </a:rPr>
                        <a:t> enter RACI&gt;</a:t>
                      </a:r>
                      <a:endParaRPr lang="en-NZ" sz="800" b="1" dirty="0">
                        <a:latin typeface="Century Gothic" panose="020B0502020202020204" pitchFamily="34" charset="0"/>
                      </a:endParaRPr>
                    </a:p>
                  </a:txBody>
                  <a:tcPr/>
                </a:tc>
                <a:tc>
                  <a:txBody>
                    <a:bodyPr/>
                    <a:lstStyle/>
                    <a:p>
                      <a:pPr marL="0" algn="ctr" defTabSz="914400" rtl="0" eaLnBrk="1" latinLnBrk="0" hangingPunct="1"/>
                      <a:endParaRPr lang="en-NZ" sz="80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77939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107504" y="980728"/>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1" name="Rectangle 3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solidFill>
                <a:prstClr val="black"/>
              </a:solidFill>
            </a:endParaRPr>
          </a:p>
        </p:txBody>
      </p:sp>
      <p:sp>
        <p:nvSpPr>
          <p:cNvPr id="42" name="Rectangle 41"/>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solidFill>
                <a:prstClr val="black"/>
              </a:solidFill>
            </a:endParaRPr>
          </a:p>
        </p:txBody>
      </p:sp>
      <p:sp>
        <p:nvSpPr>
          <p:cNvPr id="43" name="Rectangle 42"/>
          <p:cNvSpPr>
            <a:spLocks noChangeArrowheads="1"/>
          </p:cNvSpPr>
          <p:nvPr/>
        </p:nvSpPr>
        <p:spPr bwMode="auto">
          <a:xfrm>
            <a:off x="0" y="105632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dirty="0">
              <a:solidFill>
                <a:prstClr val="black"/>
              </a:solidFill>
              <a:latin typeface="Arial" pitchFamily="34" charset="0"/>
              <a:cs typeface="Arial" pitchFamily="34" charset="0"/>
            </a:endParaRPr>
          </a:p>
        </p:txBody>
      </p:sp>
      <p:sp>
        <p:nvSpPr>
          <p:cNvPr id="10" name="Rectangle 9"/>
          <p:cNvSpPr/>
          <p:nvPr/>
        </p:nvSpPr>
        <p:spPr>
          <a:xfrm>
            <a:off x="46985" y="980728"/>
            <a:ext cx="9000971" cy="1785104"/>
          </a:xfrm>
          <a:prstGeom prst="rect">
            <a:avLst/>
          </a:prstGeom>
        </p:spPr>
        <p:txBody>
          <a:bodyPr wrap="square">
            <a:spAutoFit/>
          </a:bodyPr>
          <a:lstStyle/>
          <a:p>
            <a:pPr>
              <a:spcBef>
                <a:spcPts val="600"/>
              </a:spcBef>
              <a:spcAft>
                <a:spcPts val="600"/>
              </a:spcAft>
            </a:pPr>
            <a:r>
              <a:rPr lang="en-NZ" sz="1400" b="1" dirty="0">
                <a:solidFill>
                  <a:prstClr val="black"/>
                </a:solidFill>
              </a:rPr>
              <a:t>Alignment to Blueprint (Title) </a:t>
            </a:r>
          </a:p>
          <a:p>
            <a:pPr>
              <a:spcBef>
                <a:spcPts val="600"/>
              </a:spcBef>
              <a:spcAft>
                <a:spcPts val="600"/>
              </a:spcAft>
            </a:pPr>
            <a:r>
              <a:rPr lang="en-NZ" sz="1100" i="1" dirty="0">
                <a:solidFill>
                  <a:prstClr val="black"/>
                </a:solidFill>
              </a:rPr>
              <a:t>Provide the audience with assurance that you have ensured that the contents of this KDD are in accordance with the requirements of the appropriate blueprint.  </a:t>
            </a:r>
          </a:p>
          <a:p>
            <a:pPr>
              <a:spcBef>
                <a:spcPts val="600"/>
              </a:spcBef>
              <a:spcAft>
                <a:spcPts val="600"/>
              </a:spcAft>
            </a:pPr>
            <a:endParaRPr lang="en-AU" sz="1100" spc="20" dirty="0">
              <a:solidFill>
                <a:prstClr val="black"/>
              </a:solidFill>
            </a:endParaRPr>
          </a:p>
          <a:p>
            <a:br>
              <a:rPr lang="en-AU" sz="1100" spc="20" dirty="0">
                <a:solidFill>
                  <a:prstClr val="black"/>
                </a:solidFill>
              </a:rPr>
            </a:br>
            <a:endParaRPr lang="en-AU" sz="1100" spc="20" dirty="0">
              <a:solidFill>
                <a:prstClr val="black"/>
              </a:solidFill>
            </a:endParaRPr>
          </a:p>
          <a:p>
            <a:pPr>
              <a:spcBef>
                <a:spcPts val="600"/>
              </a:spcBef>
              <a:spcAft>
                <a:spcPts val="600"/>
              </a:spcAft>
            </a:pPr>
            <a:endParaRPr lang="en-AU" sz="1100" spc="20" dirty="0">
              <a:solidFill>
                <a:prstClr val="black"/>
              </a:solidFill>
            </a:endParaRPr>
          </a:p>
        </p:txBody>
      </p:sp>
      <p:sp>
        <p:nvSpPr>
          <p:cNvPr id="11" name="TextBox 10"/>
          <p:cNvSpPr txBox="1"/>
          <p:nvPr/>
        </p:nvSpPr>
        <p:spPr>
          <a:xfrm>
            <a:off x="107503" y="116632"/>
            <a:ext cx="8856985" cy="584775"/>
          </a:xfrm>
          <a:prstGeom prst="rect">
            <a:avLst/>
          </a:prstGeom>
          <a:noFill/>
        </p:spPr>
        <p:txBody>
          <a:bodyPr wrap="square" rtlCol="0">
            <a:spAutoFit/>
          </a:bodyPr>
          <a:lstStyle/>
          <a:p>
            <a:r>
              <a:rPr lang="en-NZ" b="1" dirty="0">
                <a:solidFill>
                  <a:prstClr val="black"/>
                </a:solidFill>
              </a:rPr>
              <a:t>TITLE: </a:t>
            </a:r>
          </a:p>
          <a:p>
            <a:r>
              <a:rPr lang="en-NZ" sz="1400" b="1" dirty="0">
                <a:solidFill>
                  <a:prstClr val="black"/>
                </a:solidFill>
              </a:rPr>
              <a:t>Alignment to Blueprint &amp; Interdependencies with other KDDs </a:t>
            </a:r>
            <a:endParaRPr lang="en-NZ" sz="1400" i="1" dirty="0">
              <a:solidFill>
                <a:prstClr val="black"/>
              </a:solidFill>
            </a:endParaRPr>
          </a:p>
        </p:txBody>
      </p:sp>
      <p:sp>
        <p:nvSpPr>
          <p:cNvPr id="28" name="TextBox 27"/>
          <p:cNvSpPr txBox="1"/>
          <p:nvPr/>
        </p:nvSpPr>
        <p:spPr>
          <a:xfrm>
            <a:off x="107532" y="5417304"/>
            <a:ext cx="792088" cy="338554"/>
          </a:xfrm>
          <a:prstGeom prst="rect">
            <a:avLst/>
          </a:prstGeom>
          <a:noFill/>
        </p:spPr>
        <p:txBody>
          <a:bodyPr wrap="square" rtlCol="0">
            <a:spAutoFit/>
          </a:bodyPr>
          <a:lstStyle/>
          <a:p>
            <a:pPr algn="ctr"/>
            <a:r>
              <a:rPr lang="en-NZ" sz="800" b="1" dirty="0">
                <a:solidFill>
                  <a:prstClr val="white"/>
                </a:solidFill>
              </a:rPr>
              <a:t>Interdependencies</a:t>
            </a:r>
          </a:p>
        </p:txBody>
      </p:sp>
      <p:sp>
        <p:nvSpPr>
          <p:cNvPr id="32" name="TextBox 31"/>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sp>
        <p:nvSpPr>
          <p:cNvPr id="20" name="Rectangle 19"/>
          <p:cNvSpPr/>
          <p:nvPr/>
        </p:nvSpPr>
        <p:spPr>
          <a:xfrm>
            <a:off x="107503" y="3068960"/>
            <a:ext cx="9000971" cy="2015936"/>
          </a:xfrm>
          <a:prstGeom prst="rect">
            <a:avLst/>
          </a:prstGeom>
        </p:spPr>
        <p:txBody>
          <a:bodyPr wrap="square">
            <a:spAutoFit/>
          </a:bodyPr>
          <a:lstStyle/>
          <a:p>
            <a:pPr>
              <a:spcBef>
                <a:spcPts val="600"/>
              </a:spcBef>
              <a:spcAft>
                <a:spcPts val="600"/>
              </a:spcAft>
            </a:pPr>
            <a:r>
              <a:rPr lang="en-NZ" sz="1400" b="1" dirty="0">
                <a:solidFill>
                  <a:prstClr val="black"/>
                </a:solidFill>
              </a:rPr>
              <a:t>KDD Interdependencies (No &amp; Title)</a:t>
            </a:r>
          </a:p>
          <a:p>
            <a:pPr>
              <a:spcBef>
                <a:spcPts val="600"/>
              </a:spcBef>
              <a:spcAft>
                <a:spcPts val="600"/>
              </a:spcAft>
            </a:pPr>
            <a:r>
              <a:rPr lang="en-NZ" sz="1100" i="1" dirty="0">
                <a:solidFill>
                  <a:prstClr val="black"/>
                </a:solidFill>
              </a:rPr>
              <a:t>List and provide a brief description of any interdependencies  or possible interdependencies with other KDDs.</a:t>
            </a:r>
          </a:p>
          <a:p>
            <a:pPr>
              <a:spcBef>
                <a:spcPts val="600"/>
              </a:spcBef>
              <a:spcAft>
                <a:spcPts val="600"/>
              </a:spcAft>
            </a:pPr>
            <a:r>
              <a:rPr lang="en-NZ" sz="1100" i="1" dirty="0">
                <a:solidFill>
                  <a:prstClr val="black"/>
                </a:solidFill>
              </a:rPr>
              <a:t>Briefly explain the current situation with regard to each interdependency.</a:t>
            </a:r>
          </a:p>
          <a:p>
            <a:pPr>
              <a:spcBef>
                <a:spcPts val="600"/>
              </a:spcBef>
              <a:spcAft>
                <a:spcPts val="600"/>
              </a:spcAft>
            </a:pPr>
            <a:endParaRPr lang="en-AU" sz="1100" spc="20" dirty="0">
              <a:solidFill>
                <a:prstClr val="black"/>
              </a:solidFill>
            </a:endParaRPr>
          </a:p>
          <a:p>
            <a:pPr>
              <a:spcBef>
                <a:spcPts val="600"/>
              </a:spcBef>
              <a:spcAft>
                <a:spcPts val="600"/>
              </a:spcAft>
            </a:pPr>
            <a:endParaRPr lang="en-AU" sz="1100" spc="20" dirty="0">
              <a:solidFill>
                <a:prstClr val="black"/>
              </a:solidFill>
            </a:endParaRPr>
          </a:p>
          <a:p>
            <a:br>
              <a:rPr lang="en-AU" sz="1100" spc="20" dirty="0">
                <a:solidFill>
                  <a:prstClr val="black"/>
                </a:solidFill>
              </a:rPr>
            </a:br>
            <a:endParaRPr lang="en-AU" sz="1100" spc="20" dirty="0">
              <a:solidFill>
                <a:prstClr val="black"/>
              </a:solidFill>
            </a:endParaRPr>
          </a:p>
        </p:txBody>
      </p:sp>
      <p:sp>
        <p:nvSpPr>
          <p:cNvPr id="21" name="Rectangle 20"/>
          <p:cNvSpPr/>
          <p:nvPr/>
        </p:nvSpPr>
        <p:spPr>
          <a:xfrm>
            <a:off x="49069" y="4797152"/>
            <a:ext cx="9000971" cy="1508105"/>
          </a:xfrm>
          <a:prstGeom prst="rect">
            <a:avLst/>
          </a:prstGeom>
        </p:spPr>
        <p:txBody>
          <a:bodyPr wrap="square">
            <a:spAutoFit/>
          </a:bodyPr>
          <a:lstStyle/>
          <a:p>
            <a:pPr>
              <a:spcBef>
                <a:spcPts val="600"/>
              </a:spcBef>
              <a:spcAft>
                <a:spcPts val="600"/>
              </a:spcAft>
            </a:pPr>
            <a:r>
              <a:rPr lang="en-NZ" sz="1400" b="1" dirty="0">
                <a:solidFill>
                  <a:prstClr val="black"/>
                </a:solidFill>
              </a:rPr>
              <a:t>Mapping to EA Principles  </a:t>
            </a:r>
            <a:r>
              <a:rPr lang="en-NZ" sz="1000" b="1" dirty="0">
                <a:solidFill>
                  <a:prstClr val="black"/>
                </a:solidFill>
              </a:rPr>
              <a:t>(where applicable) </a:t>
            </a:r>
            <a:r>
              <a:rPr lang="en-NZ" sz="1400" b="1" dirty="0">
                <a:solidFill>
                  <a:prstClr val="black"/>
                </a:solidFill>
              </a:rPr>
              <a:t>(Appendix 1)   </a:t>
            </a:r>
            <a:r>
              <a:rPr lang="en-NZ" b="1" dirty="0">
                <a:solidFill>
                  <a:prstClr val="black"/>
                </a:solidFill>
                <a:sym typeface="Wingdings"/>
              </a:rPr>
              <a:t></a:t>
            </a:r>
            <a:endParaRPr lang="en-NZ" b="1" dirty="0">
              <a:solidFill>
                <a:prstClr val="black"/>
              </a:solidFill>
            </a:endParaRPr>
          </a:p>
          <a:p>
            <a:pPr>
              <a:spcBef>
                <a:spcPts val="600"/>
              </a:spcBef>
              <a:spcAft>
                <a:spcPts val="600"/>
              </a:spcAft>
            </a:pPr>
            <a:r>
              <a:rPr lang="en-NZ" sz="1400" b="1" dirty="0">
                <a:solidFill>
                  <a:prstClr val="black"/>
                </a:solidFill>
              </a:rPr>
              <a:t>Mapping to ICT Principles</a:t>
            </a:r>
            <a:r>
              <a:rPr lang="en-NZ" sz="1000" b="1" dirty="0">
                <a:solidFill>
                  <a:prstClr val="black"/>
                </a:solidFill>
              </a:rPr>
              <a:t> (where applicable)</a:t>
            </a:r>
            <a:r>
              <a:rPr lang="en-NZ" sz="1400" b="1" dirty="0">
                <a:solidFill>
                  <a:prstClr val="black"/>
                </a:solidFill>
              </a:rPr>
              <a:t> (Appendix 2)   </a:t>
            </a:r>
            <a:r>
              <a:rPr lang="en-NZ" b="1" dirty="0">
                <a:solidFill>
                  <a:prstClr val="black"/>
                </a:solidFill>
                <a:sym typeface="Wingdings"/>
              </a:rPr>
              <a:t></a:t>
            </a:r>
          </a:p>
          <a:p>
            <a:pPr>
              <a:spcBef>
                <a:spcPts val="600"/>
              </a:spcBef>
              <a:spcAft>
                <a:spcPts val="600"/>
              </a:spcAft>
            </a:pPr>
            <a:r>
              <a:rPr lang="en-NZ" sz="1400" b="1" dirty="0">
                <a:solidFill>
                  <a:prstClr val="black"/>
                </a:solidFill>
              </a:rPr>
              <a:t>Mapping to Org. Design Principles</a:t>
            </a:r>
            <a:r>
              <a:rPr lang="en-NZ" sz="1000" b="1" dirty="0">
                <a:solidFill>
                  <a:prstClr val="black"/>
                </a:solidFill>
              </a:rPr>
              <a:t> (where applicable)</a:t>
            </a:r>
            <a:r>
              <a:rPr lang="en-NZ" sz="1400" b="1" dirty="0">
                <a:solidFill>
                  <a:prstClr val="black"/>
                </a:solidFill>
              </a:rPr>
              <a:t> (Appendix 3)   </a:t>
            </a:r>
            <a:r>
              <a:rPr lang="en-NZ" sz="1400" b="1" dirty="0">
                <a:solidFill>
                  <a:prstClr val="black"/>
                </a:solidFill>
                <a:sym typeface="Wingdings"/>
              </a:rPr>
              <a:t></a:t>
            </a:r>
          </a:p>
          <a:p>
            <a:pPr>
              <a:spcBef>
                <a:spcPts val="600"/>
              </a:spcBef>
              <a:spcAft>
                <a:spcPts val="600"/>
              </a:spcAft>
            </a:pPr>
            <a:r>
              <a:rPr lang="en-NZ" sz="1200" i="1" dirty="0">
                <a:solidFill>
                  <a:prstClr val="black"/>
                </a:solidFill>
              </a:rPr>
              <a:t>Complete mapping to mapping to EA, ICT or Org. Design principles before progressing further</a:t>
            </a:r>
            <a:endParaRPr lang="en-AU" sz="1200" spc="20" dirty="0">
              <a:solidFill>
                <a:prstClr val="black"/>
              </a:solidFill>
            </a:endParaRPr>
          </a:p>
        </p:txBody>
      </p:sp>
    </p:spTree>
    <p:extLst>
      <p:ext uri="{BB962C8B-B14F-4D97-AF65-F5344CB8AC3E}">
        <p14:creationId xmlns:p14="http://schemas.microsoft.com/office/powerpoint/2010/main" val="363372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p:cNvCxnSpPr/>
          <p:nvPr/>
        </p:nvCxnSpPr>
        <p:spPr>
          <a:xfrm>
            <a:off x="362001" y="1589835"/>
            <a:ext cx="0" cy="381648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a:off x="107504" y="980728"/>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1" name="Rectangle 3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solidFill>
                <a:prstClr val="black"/>
              </a:solidFill>
            </a:endParaRPr>
          </a:p>
        </p:txBody>
      </p:sp>
      <p:sp>
        <p:nvSpPr>
          <p:cNvPr id="42" name="Rectangle 41"/>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solidFill>
                <a:prstClr val="black"/>
              </a:solidFill>
            </a:endParaRPr>
          </a:p>
        </p:txBody>
      </p:sp>
      <p:sp>
        <p:nvSpPr>
          <p:cNvPr id="43" name="Rectangle 42"/>
          <p:cNvSpPr>
            <a:spLocks noChangeArrowheads="1"/>
          </p:cNvSpPr>
          <p:nvPr/>
        </p:nvSpPr>
        <p:spPr bwMode="auto">
          <a:xfrm>
            <a:off x="0" y="105632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dirty="0">
              <a:solidFill>
                <a:prstClr val="black"/>
              </a:solidFill>
              <a:latin typeface="Arial" pitchFamily="34" charset="0"/>
              <a:cs typeface="Arial" pitchFamily="34" charset="0"/>
            </a:endParaRPr>
          </a:p>
        </p:txBody>
      </p:sp>
      <p:sp>
        <p:nvSpPr>
          <p:cNvPr id="10" name="Rectangle 9"/>
          <p:cNvSpPr/>
          <p:nvPr/>
        </p:nvSpPr>
        <p:spPr>
          <a:xfrm>
            <a:off x="611532" y="1134318"/>
            <a:ext cx="8352956" cy="3323987"/>
          </a:xfrm>
          <a:prstGeom prst="rect">
            <a:avLst/>
          </a:prstGeom>
        </p:spPr>
        <p:txBody>
          <a:bodyPr wrap="square">
            <a:spAutoFit/>
          </a:bodyPr>
          <a:lstStyle/>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dirty="0">
              <a:solidFill>
                <a:prstClr val="black"/>
              </a:solidFill>
            </a:endParaRPr>
          </a:p>
          <a:p>
            <a:endParaRPr lang="en-NZ" sz="1400" spc="20" dirty="0">
              <a:solidFill>
                <a:prstClr val="black"/>
              </a:solidFill>
            </a:endParaRPr>
          </a:p>
        </p:txBody>
      </p:sp>
      <p:sp>
        <p:nvSpPr>
          <p:cNvPr id="11" name="TextBox 10"/>
          <p:cNvSpPr txBox="1"/>
          <p:nvPr/>
        </p:nvSpPr>
        <p:spPr>
          <a:xfrm>
            <a:off x="143507" y="323945"/>
            <a:ext cx="8856985" cy="584775"/>
          </a:xfrm>
          <a:prstGeom prst="rect">
            <a:avLst/>
          </a:prstGeom>
          <a:noFill/>
        </p:spPr>
        <p:txBody>
          <a:bodyPr wrap="square" rtlCol="0">
            <a:spAutoFit/>
          </a:bodyPr>
          <a:lstStyle/>
          <a:p>
            <a:r>
              <a:rPr lang="en-NZ" b="1" dirty="0">
                <a:solidFill>
                  <a:prstClr val="black"/>
                </a:solidFill>
              </a:rPr>
              <a:t>TITLE </a:t>
            </a:r>
          </a:p>
          <a:p>
            <a:r>
              <a:rPr lang="en-NZ" sz="1400" i="1" dirty="0">
                <a:solidFill>
                  <a:prstClr val="black"/>
                </a:solidFill>
              </a:rPr>
              <a:t>Background</a:t>
            </a:r>
          </a:p>
        </p:txBody>
      </p:sp>
      <p:sp>
        <p:nvSpPr>
          <p:cNvPr id="9" name="Oval 8"/>
          <p:cNvSpPr/>
          <p:nvPr/>
        </p:nvSpPr>
        <p:spPr>
          <a:xfrm>
            <a:off x="107532" y="1085835"/>
            <a:ext cx="504000" cy="50400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prstClr val="white"/>
              </a:solidFill>
            </a:endParaRPr>
          </a:p>
        </p:txBody>
      </p:sp>
      <p:sp>
        <p:nvSpPr>
          <p:cNvPr id="12" name="TextBox 11"/>
          <p:cNvSpPr txBox="1"/>
          <p:nvPr/>
        </p:nvSpPr>
        <p:spPr>
          <a:xfrm>
            <a:off x="-36512" y="1229851"/>
            <a:ext cx="792088" cy="215444"/>
          </a:xfrm>
          <a:prstGeom prst="rect">
            <a:avLst/>
          </a:prstGeom>
          <a:noFill/>
        </p:spPr>
        <p:txBody>
          <a:bodyPr wrap="square" rtlCol="0">
            <a:spAutoFit/>
          </a:bodyPr>
          <a:lstStyle/>
          <a:p>
            <a:pPr algn="ctr"/>
            <a:r>
              <a:rPr lang="en-NZ" sz="800" b="1" dirty="0">
                <a:solidFill>
                  <a:prstClr val="white"/>
                </a:solidFill>
              </a:rPr>
              <a:t>Context</a:t>
            </a:r>
          </a:p>
        </p:txBody>
      </p:sp>
      <p:sp>
        <p:nvSpPr>
          <p:cNvPr id="27" name="Oval 26"/>
          <p:cNvSpPr/>
          <p:nvPr/>
        </p:nvSpPr>
        <p:spPr>
          <a:xfrm>
            <a:off x="107532" y="5301264"/>
            <a:ext cx="504000" cy="50400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prstClr val="white"/>
              </a:solidFill>
            </a:endParaRPr>
          </a:p>
        </p:txBody>
      </p:sp>
      <p:sp>
        <p:nvSpPr>
          <p:cNvPr id="28" name="TextBox 27"/>
          <p:cNvSpPr txBox="1"/>
          <p:nvPr/>
        </p:nvSpPr>
        <p:spPr>
          <a:xfrm>
            <a:off x="-36512" y="5394702"/>
            <a:ext cx="792088" cy="338554"/>
          </a:xfrm>
          <a:prstGeom prst="rect">
            <a:avLst/>
          </a:prstGeom>
          <a:noFill/>
        </p:spPr>
        <p:txBody>
          <a:bodyPr wrap="square" rtlCol="0">
            <a:spAutoFit/>
          </a:bodyPr>
          <a:lstStyle/>
          <a:p>
            <a:pPr algn="ctr"/>
            <a:r>
              <a:rPr lang="en-NZ" sz="800" b="1" dirty="0">
                <a:solidFill>
                  <a:prstClr val="white"/>
                </a:solidFill>
              </a:rPr>
              <a:t>Other </a:t>
            </a:r>
          </a:p>
          <a:p>
            <a:pPr algn="ctr"/>
            <a:r>
              <a:rPr lang="en-NZ" sz="800" b="1" dirty="0">
                <a:solidFill>
                  <a:prstClr val="white"/>
                </a:solidFill>
              </a:rPr>
              <a:t>Context</a:t>
            </a:r>
          </a:p>
        </p:txBody>
      </p:sp>
      <p:cxnSp>
        <p:nvCxnSpPr>
          <p:cNvPr id="25" name="Straight Arrow Connector 24"/>
          <p:cNvCxnSpPr/>
          <p:nvPr/>
        </p:nvCxnSpPr>
        <p:spPr>
          <a:xfrm>
            <a:off x="359532" y="1628800"/>
            <a:ext cx="0" cy="432048"/>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362001" y="3789040"/>
            <a:ext cx="0" cy="432048"/>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graphicFrame>
        <p:nvGraphicFramePr>
          <p:cNvPr id="18" name="Table 17"/>
          <p:cNvGraphicFramePr>
            <a:graphicFrameLocks noGrp="1"/>
          </p:cNvGraphicFramePr>
          <p:nvPr>
            <p:extLst>
              <p:ext uri="{D42A27DB-BD31-4B8C-83A1-F6EECF244321}">
                <p14:modId xmlns:p14="http://schemas.microsoft.com/office/powerpoint/2010/main" val="2369987889"/>
              </p:ext>
            </p:extLst>
          </p:nvPr>
        </p:nvGraphicFramePr>
        <p:xfrm>
          <a:off x="740205" y="5073204"/>
          <a:ext cx="8054205" cy="822960"/>
        </p:xfrm>
        <a:graphic>
          <a:graphicData uri="http://schemas.openxmlformats.org/drawingml/2006/table">
            <a:tbl>
              <a:tblPr>
                <a:tableStyleId>{5C22544A-7EE6-4342-B048-85BDC9FD1C3A}</a:tableStyleId>
              </a:tblPr>
              <a:tblGrid>
                <a:gridCol w="1757281">
                  <a:extLst>
                    <a:ext uri="{9D8B030D-6E8A-4147-A177-3AD203B41FA5}">
                      <a16:colId xmlns:a16="http://schemas.microsoft.com/office/drawing/2014/main" val="20000"/>
                    </a:ext>
                  </a:extLst>
                </a:gridCol>
                <a:gridCol w="6296924">
                  <a:extLst>
                    <a:ext uri="{9D8B030D-6E8A-4147-A177-3AD203B41FA5}">
                      <a16:colId xmlns:a16="http://schemas.microsoft.com/office/drawing/2014/main" val="20001"/>
                    </a:ext>
                  </a:extLst>
                </a:gridCol>
              </a:tblGrid>
              <a:tr h="149718">
                <a:tc>
                  <a:txBody>
                    <a:bodyPr/>
                    <a:lstStyle/>
                    <a:p>
                      <a:pPr marL="0" lvl="1" indent="0" algn="l">
                        <a:spcBef>
                          <a:spcPts val="600"/>
                        </a:spcBef>
                        <a:spcAft>
                          <a:spcPts val="600"/>
                        </a:spcAft>
                        <a:buFont typeface="Arial" pitchFamily="34" charset="0"/>
                        <a:buNone/>
                      </a:pPr>
                      <a:r>
                        <a:rPr lang="en-AU" sz="900" b="1" spc="20" dirty="0"/>
                        <a:t>Reason for </a:t>
                      </a:r>
                      <a:r>
                        <a:rPr lang="en-AU" sz="900" b="1" spc="20" baseline="0" dirty="0"/>
                        <a:t>KDD</a:t>
                      </a:r>
                      <a:endParaRPr lang="en-AU" sz="900" b="1" spc="20" dirty="0"/>
                    </a:p>
                  </a:txBody>
                  <a:tcPr/>
                </a:tc>
                <a:tc>
                  <a:txBody>
                    <a:bodyPr/>
                    <a:lstStyle/>
                    <a:p>
                      <a:pPr marL="171450" lvl="2" indent="-171450" algn="l" defTabSz="914400" rtl="0" eaLnBrk="1" latinLnBrk="0" hangingPunct="1">
                        <a:spcBef>
                          <a:spcPts val="0"/>
                        </a:spcBef>
                        <a:spcAft>
                          <a:spcPts val="0"/>
                        </a:spcAft>
                        <a:buFont typeface="Arial" pitchFamily="34" charset="0"/>
                        <a:buChar char="•"/>
                      </a:pPr>
                      <a:endParaRPr lang="en-AU" sz="900" kern="1200" spc="20" dirty="0">
                        <a:solidFill>
                          <a:schemeClr val="dk1"/>
                        </a:solidFill>
                        <a:latin typeface="+mn-lt"/>
                        <a:ea typeface="+mn-ea"/>
                        <a:cs typeface="+mn-cs"/>
                      </a:endParaRPr>
                    </a:p>
                  </a:txBody>
                  <a:tcPr/>
                </a:tc>
                <a:extLst>
                  <a:ext uri="{0D108BD9-81ED-4DB2-BD59-A6C34878D82A}">
                    <a16:rowId xmlns:a16="http://schemas.microsoft.com/office/drawing/2014/main" val="10000"/>
                  </a:ext>
                </a:extLst>
              </a:tr>
              <a:tr h="190382">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None/>
                        <a:tabLst/>
                        <a:defRPr/>
                      </a:pPr>
                      <a:r>
                        <a:rPr lang="en-AU" sz="900" b="1" spc="20" dirty="0"/>
                        <a:t>Impacts</a:t>
                      </a:r>
                      <a:r>
                        <a:rPr lang="en-AU" sz="900" b="1" spc="20" baseline="0" dirty="0"/>
                        <a:t> if no decision</a:t>
                      </a:r>
                      <a:endParaRPr lang="en-AU" sz="900" b="1" spc="20" dirty="0"/>
                    </a:p>
                  </a:txBody>
                  <a:tcPr/>
                </a:tc>
                <a:tc>
                  <a:txBody>
                    <a:bodyPr/>
                    <a:lstStyle/>
                    <a:p>
                      <a:pPr marL="171450" lvl="2" indent="-171450" algn="l" defTabSz="914400" rtl="0" eaLnBrk="1" latinLnBrk="0" hangingPunct="1">
                        <a:spcBef>
                          <a:spcPts val="0"/>
                        </a:spcBef>
                        <a:spcAft>
                          <a:spcPts val="0"/>
                        </a:spcAft>
                        <a:buFont typeface="Arial" pitchFamily="34" charset="0"/>
                        <a:buChar char="•"/>
                      </a:pPr>
                      <a:endParaRPr lang="en-AU" sz="900" kern="1200" spc="20" dirty="0">
                        <a:solidFill>
                          <a:schemeClr val="dk1"/>
                        </a:solidFill>
                        <a:latin typeface="+mn-lt"/>
                        <a:ea typeface="+mn-ea"/>
                        <a:cs typeface="+mn-cs"/>
                      </a:endParaRPr>
                    </a:p>
                  </a:txBody>
                  <a:tcPr/>
                </a:tc>
                <a:extLst>
                  <a:ext uri="{0D108BD9-81ED-4DB2-BD59-A6C34878D82A}">
                    <a16:rowId xmlns:a16="http://schemas.microsoft.com/office/drawing/2014/main" val="10001"/>
                  </a:ext>
                </a:extLst>
              </a:tr>
              <a:tr h="212562">
                <a:tc>
                  <a:txBody>
                    <a:bodyPr/>
                    <a:lstStyle/>
                    <a:p>
                      <a:pPr marL="0" marR="0" lvl="1" indent="0" algn="l" defTabSz="914400" rtl="0" eaLnBrk="1" fontAlgn="auto" latinLnBrk="0" hangingPunct="1">
                        <a:lnSpc>
                          <a:spcPct val="100000"/>
                        </a:lnSpc>
                        <a:spcBef>
                          <a:spcPts val="0"/>
                        </a:spcBef>
                        <a:spcAft>
                          <a:spcPts val="0"/>
                        </a:spcAft>
                        <a:buClrTx/>
                        <a:buSzTx/>
                        <a:buFont typeface="Arial" pitchFamily="34" charset="0"/>
                        <a:buNone/>
                        <a:tabLst/>
                        <a:defRPr/>
                      </a:pPr>
                      <a:r>
                        <a:rPr lang="en-AU" sz="900" b="1" spc="20" dirty="0"/>
                        <a:t>Criti</a:t>
                      </a:r>
                      <a:r>
                        <a:rPr lang="en-AU" sz="900" b="1" spc="20" baseline="0" dirty="0"/>
                        <a:t>cal Date &amp; Impact if not met </a:t>
                      </a:r>
                      <a:endParaRPr lang="en-AU" sz="900" b="1" spc="20" dirty="0"/>
                    </a:p>
                  </a:txBody>
                  <a:tcPr/>
                </a:tc>
                <a:tc>
                  <a:txBody>
                    <a:bodyPr/>
                    <a:lstStyle/>
                    <a:p>
                      <a:pPr marL="171450" lvl="2" indent="-171450" algn="l" defTabSz="914400" rtl="0" eaLnBrk="1" latinLnBrk="0" hangingPunct="1">
                        <a:spcBef>
                          <a:spcPts val="0"/>
                        </a:spcBef>
                        <a:spcAft>
                          <a:spcPts val="0"/>
                        </a:spcAft>
                        <a:buFont typeface="Arial" pitchFamily="34" charset="0"/>
                        <a:buChar char="•"/>
                      </a:pPr>
                      <a:endParaRPr lang="en-AU" sz="900" kern="1200" spc="20" dirty="0">
                        <a:solidFill>
                          <a:schemeClr val="dk1"/>
                        </a:solidFill>
                        <a:latin typeface="+mn-lt"/>
                        <a:ea typeface="+mn-ea"/>
                        <a:cs typeface="+mn-cs"/>
                      </a:endParaRPr>
                    </a:p>
                  </a:txBody>
                  <a:tcPr/>
                </a:tc>
                <a:extLst>
                  <a:ext uri="{0D108BD9-81ED-4DB2-BD59-A6C34878D82A}">
                    <a16:rowId xmlns:a16="http://schemas.microsoft.com/office/drawing/2014/main" val="10002"/>
                  </a:ext>
                </a:extLst>
              </a:tr>
            </a:tbl>
          </a:graphicData>
        </a:graphic>
      </p:graphicFrame>
      <p:sp>
        <p:nvSpPr>
          <p:cNvPr id="19" name="Oval 18"/>
          <p:cNvSpPr/>
          <p:nvPr/>
        </p:nvSpPr>
        <p:spPr>
          <a:xfrm>
            <a:off x="107503" y="3969088"/>
            <a:ext cx="504000" cy="504000"/>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prstClr val="white"/>
              </a:solidFill>
            </a:endParaRPr>
          </a:p>
        </p:txBody>
      </p:sp>
      <p:sp>
        <p:nvSpPr>
          <p:cNvPr id="20" name="TextBox 19"/>
          <p:cNvSpPr txBox="1"/>
          <p:nvPr/>
        </p:nvSpPr>
        <p:spPr>
          <a:xfrm>
            <a:off x="-51883" y="4055310"/>
            <a:ext cx="792088" cy="338554"/>
          </a:xfrm>
          <a:prstGeom prst="rect">
            <a:avLst/>
          </a:prstGeom>
          <a:noFill/>
        </p:spPr>
        <p:txBody>
          <a:bodyPr wrap="square" rtlCol="0">
            <a:spAutoFit/>
          </a:bodyPr>
          <a:lstStyle/>
          <a:p>
            <a:pPr algn="ctr"/>
            <a:r>
              <a:rPr lang="en-NZ" sz="800" b="1" dirty="0">
                <a:solidFill>
                  <a:prstClr val="white"/>
                </a:solidFill>
              </a:rPr>
              <a:t>Decision Required</a:t>
            </a:r>
          </a:p>
        </p:txBody>
      </p:sp>
      <p:sp>
        <p:nvSpPr>
          <p:cNvPr id="21" name="TextBox 20"/>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spTree>
    <p:extLst>
      <p:ext uri="{BB962C8B-B14F-4D97-AF65-F5344CB8AC3E}">
        <p14:creationId xmlns:p14="http://schemas.microsoft.com/office/powerpoint/2010/main" val="954301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672" y="980728"/>
            <a:ext cx="2686766" cy="5184576"/>
          </a:xfrm>
          <a:prstGeom prst="rect">
            <a:avLst/>
          </a:prstGeom>
          <a:solidFill>
            <a:schemeClr val="accent5">
              <a:lumMod val="40000"/>
              <a:lumOff val="60000"/>
            </a:schemeClr>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NZ" sz="1200" b="1" dirty="0">
                <a:solidFill>
                  <a:prstClr val="black"/>
                </a:solidFill>
              </a:rPr>
              <a:t>Option A</a:t>
            </a:r>
          </a:p>
        </p:txBody>
      </p:sp>
      <p:sp>
        <p:nvSpPr>
          <p:cNvPr id="3" name="TextBox 2"/>
          <p:cNvSpPr txBox="1"/>
          <p:nvPr/>
        </p:nvSpPr>
        <p:spPr>
          <a:xfrm>
            <a:off x="96605" y="1333650"/>
            <a:ext cx="2675195" cy="1546577"/>
          </a:xfrm>
          <a:prstGeom prst="rect">
            <a:avLst/>
          </a:prstGeom>
          <a:noFill/>
        </p:spPr>
        <p:txBody>
          <a:bodyPr wrap="square" rtlCol="0">
            <a:spAutoFit/>
          </a:bodyPr>
          <a:lstStyle/>
          <a:p>
            <a:pPr marL="171450" indent="-171450">
              <a:buFont typeface="Arial" pitchFamily="34" charset="0"/>
              <a:buChar char="•"/>
            </a:pPr>
            <a:r>
              <a:rPr lang="en-NZ" sz="1050" b="1" dirty="0">
                <a:solidFill>
                  <a:prstClr val="black"/>
                </a:solidFill>
              </a:rPr>
              <a:t>Description:</a:t>
            </a:r>
            <a:endParaRPr lang="en-NZ" sz="1050" dirty="0">
              <a:solidFill>
                <a:prstClr val="black"/>
              </a:solidFill>
            </a:endParaRPr>
          </a:p>
          <a:p>
            <a:endParaRPr lang="en-NZ" sz="1050" dirty="0">
              <a:solidFill>
                <a:prstClr val="black"/>
              </a:solidFill>
            </a:endParaRPr>
          </a:p>
          <a:p>
            <a:pPr marL="171450" indent="-171450">
              <a:buFont typeface="Arial" pitchFamily="34" charset="0"/>
              <a:buChar char="•"/>
            </a:pPr>
            <a:r>
              <a:rPr lang="en-NZ" sz="1050" b="1" dirty="0">
                <a:solidFill>
                  <a:prstClr val="black"/>
                </a:solidFill>
              </a:rPr>
              <a:t>Advantages</a:t>
            </a:r>
            <a:r>
              <a:rPr lang="en-NZ" sz="1050" dirty="0">
                <a:solidFill>
                  <a:prstClr val="black"/>
                </a:solidFill>
              </a:rPr>
              <a:t>: </a:t>
            </a:r>
          </a:p>
          <a:p>
            <a:pPr marL="187325" lvl="1"/>
            <a:endParaRPr lang="en-AU" sz="1050" dirty="0">
              <a:solidFill>
                <a:prstClr val="black"/>
              </a:solidFill>
            </a:endParaRPr>
          </a:p>
          <a:p>
            <a:pPr marL="358775" lvl="1" indent="-171450">
              <a:buFont typeface="Arial" pitchFamily="34" charset="0"/>
              <a:buChar char="•"/>
            </a:pPr>
            <a:endParaRPr lang="en-NZ" sz="1050" dirty="0">
              <a:solidFill>
                <a:prstClr val="black"/>
              </a:solidFill>
            </a:endParaRPr>
          </a:p>
          <a:p>
            <a:endParaRPr lang="en-NZ" sz="1050" dirty="0">
              <a:solidFill>
                <a:prstClr val="black"/>
              </a:solidFill>
            </a:endParaRPr>
          </a:p>
          <a:p>
            <a:endParaRPr lang="en-NZ" sz="1050" dirty="0">
              <a:solidFill>
                <a:prstClr val="black"/>
              </a:solidFill>
            </a:endParaRPr>
          </a:p>
          <a:p>
            <a:pPr marL="171450" indent="-171450">
              <a:buFont typeface="Arial" pitchFamily="34" charset="0"/>
              <a:buChar char="•"/>
            </a:pPr>
            <a:r>
              <a:rPr lang="en-NZ" sz="1050" b="1" dirty="0">
                <a:solidFill>
                  <a:prstClr val="black"/>
                </a:solidFill>
              </a:rPr>
              <a:t>Disadvantages</a:t>
            </a:r>
            <a:r>
              <a:rPr lang="en-NZ" sz="1050" dirty="0">
                <a:solidFill>
                  <a:prstClr val="black"/>
                </a:solidFill>
              </a:rPr>
              <a:t>: </a:t>
            </a:r>
          </a:p>
          <a:p>
            <a:pPr marL="171450" indent="-171450">
              <a:buFont typeface="Arial" pitchFamily="34" charset="0"/>
              <a:buChar char="•"/>
            </a:pPr>
            <a:endParaRPr lang="en-NZ" sz="1050" dirty="0">
              <a:solidFill>
                <a:prstClr val="black"/>
              </a:solidFill>
            </a:endParaRPr>
          </a:p>
        </p:txBody>
      </p:sp>
      <p:sp>
        <p:nvSpPr>
          <p:cNvPr id="4" name="Rectangle 3"/>
          <p:cNvSpPr/>
          <p:nvPr/>
        </p:nvSpPr>
        <p:spPr>
          <a:xfrm>
            <a:off x="6017744" y="980729"/>
            <a:ext cx="2887807" cy="5184575"/>
          </a:xfrm>
          <a:prstGeom prst="rect">
            <a:avLst/>
          </a:prstGeom>
          <a:solidFill>
            <a:schemeClr val="accent5">
              <a:lumMod val="40000"/>
              <a:lumOff val="60000"/>
            </a:schemeClr>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NZ" sz="1200" b="1">
                <a:solidFill>
                  <a:prstClr val="black"/>
                </a:solidFill>
              </a:rPr>
              <a:t>Option C</a:t>
            </a:r>
            <a:endParaRPr lang="en-NZ" sz="1200" b="1" dirty="0">
              <a:solidFill>
                <a:prstClr val="black"/>
              </a:solidFill>
            </a:endParaRPr>
          </a:p>
        </p:txBody>
      </p:sp>
      <p:sp>
        <p:nvSpPr>
          <p:cNvPr id="5" name="TextBox 4"/>
          <p:cNvSpPr txBox="1"/>
          <p:nvPr/>
        </p:nvSpPr>
        <p:spPr>
          <a:xfrm>
            <a:off x="6042356" y="1333651"/>
            <a:ext cx="2863195" cy="1223412"/>
          </a:xfrm>
          <a:prstGeom prst="rect">
            <a:avLst/>
          </a:prstGeom>
          <a:noFill/>
        </p:spPr>
        <p:txBody>
          <a:bodyPr wrap="square" rtlCol="0">
            <a:spAutoFit/>
          </a:bodyPr>
          <a:lstStyle/>
          <a:p>
            <a:pPr marL="171450" indent="-171450">
              <a:buFont typeface="Arial" pitchFamily="34" charset="0"/>
              <a:buChar char="•"/>
            </a:pPr>
            <a:r>
              <a:rPr lang="en-NZ" sz="1050" b="1" dirty="0">
                <a:solidFill>
                  <a:prstClr val="black"/>
                </a:solidFill>
              </a:rPr>
              <a:t>Description</a:t>
            </a:r>
          </a:p>
          <a:p>
            <a:pPr marL="171450" indent="-171450">
              <a:buFont typeface="Arial" pitchFamily="34" charset="0"/>
              <a:buChar char="•"/>
            </a:pPr>
            <a:endParaRPr lang="en-NZ" sz="1050" dirty="0">
              <a:solidFill>
                <a:prstClr val="black"/>
              </a:solidFill>
            </a:endParaRPr>
          </a:p>
          <a:p>
            <a:pPr marL="171450" indent="-171450">
              <a:buFont typeface="Arial" pitchFamily="34" charset="0"/>
              <a:buChar char="•"/>
            </a:pPr>
            <a:r>
              <a:rPr lang="en-NZ" sz="1050" b="1" dirty="0">
                <a:solidFill>
                  <a:prstClr val="black"/>
                </a:solidFill>
              </a:rPr>
              <a:t>Advantages</a:t>
            </a:r>
            <a:r>
              <a:rPr lang="en-NZ" sz="1050" dirty="0">
                <a:solidFill>
                  <a:prstClr val="black"/>
                </a:solidFill>
              </a:rPr>
              <a:t>: </a:t>
            </a:r>
          </a:p>
          <a:p>
            <a:pPr marL="171450" indent="-171450">
              <a:buFont typeface="Arial" pitchFamily="34" charset="0"/>
              <a:buChar char="•"/>
            </a:pPr>
            <a:endParaRPr lang="en-NZ" sz="1050" dirty="0">
              <a:solidFill>
                <a:prstClr val="black"/>
              </a:solidFill>
            </a:endParaRPr>
          </a:p>
          <a:p>
            <a:pPr marL="187325" lvl="1"/>
            <a:endParaRPr lang="en-NZ" sz="1050" dirty="0">
              <a:solidFill>
                <a:prstClr val="black"/>
              </a:solidFill>
            </a:endParaRPr>
          </a:p>
          <a:p>
            <a:pPr marL="171450" indent="-171450">
              <a:buFont typeface="Arial" pitchFamily="34" charset="0"/>
              <a:buChar char="•"/>
            </a:pPr>
            <a:r>
              <a:rPr lang="en-NZ" sz="1050" b="1" dirty="0">
                <a:solidFill>
                  <a:prstClr val="black"/>
                </a:solidFill>
              </a:rPr>
              <a:t>Disadvantages</a:t>
            </a:r>
            <a:r>
              <a:rPr lang="en-NZ" sz="1050" dirty="0">
                <a:solidFill>
                  <a:prstClr val="black"/>
                </a:solidFill>
              </a:rPr>
              <a:t>: </a:t>
            </a:r>
          </a:p>
          <a:p>
            <a:pPr marL="171450" indent="-171450">
              <a:buFont typeface="Arial" pitchFamily="34" charset="0"/>
              <a:buChar char="•"/>
            </a:pPr>
            <a:endParaRPr lang="en-NZ" sz="1050" dirty="0">
              <a:solidFill>
                <a:prstClr val="black"/>
              </a:solidFill>
            </a:endParaRPr>
          </a:p>
        </p:txBody>
      </p:sp>
      <p:sp>
        <p:nvSpPr>
          <p:cNvPr id="6" name="Rectangle 5"/>
          <p:cNvSpPr/>
          <p:nvPr/>
        </p:nvSpPr>
        <p:spPr>
          <a:xfrm>
            <a:off x="6012160" y="997661"/>
            <a:ext cx="2918828" cy="5167642"/>
          </a:xfrm>
          <a:prstGeom prst="rect">
            <a:avLst/>
          </a:prstGeom>
          <a:noFill/>
          <a:ln w="38100">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solidFill>
                <a:prstClr val="white"/>
              </a:solidFill>
            </a:endParaRPr>
          </a:p>
        </p:txBody>
      </p:sp>
      <p:sp>
        <p:nvSpPr>
          <p:cNvPr id="7" name="Rectangle 6"/>
          <p:cNvSpPr/>
          <p:nvPr/>
        </p:nvSpPr>
        <p:spPr>
          <a:xfrm>
            <a:off x="6031270" y="5795688"/>
            <a:ext cx="2933218" cy="36961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600" b="1" dirty="0">
                <a:solidFill>
                  <a:prstClr val="white"/>
                </a:solidFill>
              </a:rPr>
              <a:t>RECOMMENDED</a:t>
            </a:r>
          </a:p>
        </p:txBody>
      </p:sp>
      <p:sp>
        <p:nvSpPr>
          <p:cNvPr id="8" name="Rectangle 7"/>
          <p:cNvSpPr/>
          <p:nvPr/>
        </p:nvSpPr>
        <p:spPr>
          <a:xfrm>
            <a:off x="2915816" y="980728"/>
            <a:ext cx="2964160" cy="5184575"/>
          </a:xfrm>
          <a:prstGeom prst="rect">
            <a:avLst/>
          </a:prstGeom>
          <a:solidFill>
            <a:schemeClr val="accent5">
              <a:lumMod val="40000"/>
              <a:lumOff val="60000"/>
            </a:schemeClr>
          </a:solidFill>
          <a:ln w="31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NZ" sz="1200" b="1" dirty="0">
                <a:solidFill>
                  <a:prstClr val="black"/>
                </a:solidFill>
              </a:rPr>
              <a:t>Option B</a:t>
            </a:r>
          </a:p>
        </p:txBody>
      </p:sp>
      <p:sp>
        <p:nvSpPr>
          <p:cNvPr id="9" name="TextBox 8"/>
          <p:cNvSpPr txBox="1"/>
          <p:nvPr/>
        </p:nvSpPr>
        <p:spPr>
          <a:xfrm>
            <a:off x="2916749" y="1333651"/>
            <a:ext cx="2951394" cy="1546577"/>
          </a:xfrm>
          <a:prstGeom prst="rect">
            <a:avLst/>
          </a:prstGeom>
          <a:noFill/>
        </p:spPr>
        <p:txBody>
          <a:bodyPr wrap="square" rtlCol="0">
            <a:spAutoFit/>
          </a:bodyPr>
          <a:lstStyle/>
          <a:p>
            <a:pPr marL="171450" indent="-171450">
              <a:buFont typeface="Arial" pitchFamily="34" charset="0"/>
              <a:buChar char="•"/>
            </a:pPr>
            <a:r>
              <a:rPr lang="en-NZ" sz="1050" b="1" dirty="0">
                <a:solidFill>
                  <a:prstClr val="black"/>
                </a:solidFill>
              </a:rPr>
              <a:t>Description:</a:t>
            </a:r>
          </a:p>
          <a:p>
            <a:pPr marL="171450" indent="-171450">
              <a:buFont typeface="Arial" pitchFamily="34" charset="0"/>
              <a:buChar char="•"/>
            </a:pPr>
            <a:endParaRPr lang="en-NZ" sz="1050" dirty="0">
              <a:solidFill>
                <a:prstClr val="black"/>
              </a:solidFill>
            </a:endParaRPr>
          </a:p>
          <a:p>
            <a:pPr marL="171450" indent="-171450">
              <a:buFont typeface="Arial" pitchFamily="34" charset="0"/>
              <a:buChar char="•"/>
            </a:pPr>
            <a:r>
              <a:rPr lang="en-NZ" sz="1050" b="1" dirty="0">
                <a:solidFill>
                  <a:prstClr val="black"/>
                </a:solidFill>
              </a:rPr>
              <a:t>Advantages</a:t>
            </a:r>
            <a:r>
              <a:rPr lang="en-NZ" sz="1050" dirty="0">
                <a:solidFill>
                  <a:prstClr val="black"/>
                </a:solidFill>
              </a:rPr>
              <a:t>: </a:t>
            </a:r>
          </a:p>
          <a:p>
            <a:pPr marL="187325" lvl="1"/>
            <a:endParaRPr lang="en-AU" sz="1050" dirty="0">
              <a:solidFill>
                <a:prstClr val="black"/>
              </a:solidFill>
            </a:endParaRPr>
          </a:p>
          <a:p>
            <a:pPr marL="358775" lvl="1" indent="-171450">
              <a:buFont typeface="Arial" pitchFamily="34" charset="0"/>
              <a:buChar char="•"/>
            </a:pPr>
            <a:endParaRPr lang="en-NZ" sz="1050" dirty="0">
              <a:solidFill>
                <a:prstClr val="black"/>
              </a:solidFill>
            </a:endParaRPr>
          </a:p>
          <a:p>
            <a:pPr marL="187325" lvl="1"/>
            <a:endParaRPr lang="en-NZ" sz="1050" dirty="0">
              <a:solidFill>
                <a:prstClr val="black"/>
              </a:solidFill>
            </a:endParaRPr>
          </a:p>
          <a:p>
            <a:pPr marL="187325" lvl="1"/>
            <a:endParaRPr lang="en-NZ" sz="1050" dirty="0">
              <a:solidFill>
                <a:prstClr val="black"/>
              </a:solidFill>
            </a:endParaRPr>
          </a:p>
          <a:p>
            <a:pPr marL="171450" indent="-171450">
              <a:buFont typeface="Arial" pitchFamily="34" charset="0"/>
              <a:buChar char="•"/>
            </a:pPr>
            <a:r>
              <a:rPr lang="en-NZ" sz="1050" b="1" dirty="0">
                <a:solidFill>
                  <a:prstClr val="black"/>
                </a:solidFill>
              </a:rPr>
              <a:t>Disadvantages</a:t>
            </a:r>
            <a:r>
              <a:rPr lang="en-NZ" sz="1050" dirty="0">
                <a:solidFill>
                  <a:prstClr val="black"/>
                </a:solidFill>
              </a:rPr>
              <a:t>: </a:t>
            </a:r>
          </a:p>
          <a:p>
            <a:pPr marL="171450" indent="-171450">
              <a:buFont typeface="Arial" pitchFamily="34" charset="0"/>
              <a:buChar char="•"/>
            </a:pPr>
            <a:endParaRPr lang="en-NZ" sz="1050" dirty="0">
              <a:solidFill>
                <a:prstClr val="black"/>
              </a:solidFill>
            </a:endParaRPr>
          </a:p>
        </p:txBody>
      </p:sp>
      <p:cxnSp>
        <p:nvCxnSpPr>
          <p:cNvPr id="10" name="Straight Connector 9"/>
          <p:cNvCxnSpPr/>
          <p:nvPr/>
        </p:nvCxnSpPr>
        <p:spPr>
          <a:xfrm>
            <a:off x="107504" y="908720"/>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95672" y="237049"/>
            <a:ext cx="8856985" cy="584775"/>
          </a:xfrm>
          <a:prstGeom prst="rect">
            <a:avLst/>
          </a:prstGeom>
          <a:noFill/>
        </p:spPr>
        <p:txBody>
          <a:bodyPr wrap="square" rtlCol="0">
            <a:spAutoFit/>
          </a:bodyPr>
          <a:lstStyle/>
          <a:p>
            <a:r>
              <a:rPr lang="en-NZ" b="1" dirty="0">
                <a:solidFill>
                  <a:prstClr val="black"/>
                </a:solidFill>
              </a:rPr>
              <a:t>TITLE </a:t>
            </a:r>
            <a:r>
              <a:rPr lang="en-AU" b="1" dirty="0">
                <a:solidFill>
                  <a:prstClr val="black"/>
                </a:solidFill>
              </a:rPr>
              <a:t>: </a:t>
            </a:r>
          </a:p>
          <a:p>
            <a:r>
              <a:rPr lang="en-NZ" sz="1400" i="1" dirty="0">
                <a:solidFill>
                  <a:prstClr val="black"/>
                </a:solidFill>
              </a:rPr>
              <a:t>Decision Required</a:t>
            </a:r>
          </a:p>
        </p:txBody>
      </p:sp>
    </p:spTree>
    <p:extLst>
      <p:ext uri="{BB962C8B-B14F-4D97-AF65-F5344CB8AC3E}">
        <p14:creationId xmlns:p14="http://schemas.microsoft.com/office/powerpoint/2010/main" val="2775419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107504" y="980728"/>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07503" y="116632"/>
            <a:ext cx="8856985" cy="584775"/>
          </a:xfrm>
          <a:prstGeom prst="rect">
            <a:avLst/>
          </a:prstGeom>
          <a:noFill/>
        </p:spPr>
        <p:txBody>
          <a:bodyPr wrap="square" rtlCol="0">
            <a:spAutoFit/>
          </a:bodyPr>
          <a:lstStyle/>
          <a:p>
            <a:r>
              <a:rPr lang="en-NZ" b="1" dirty="0">
                <a:solidFill>
                  <a:prstClr val="black"/>
                </a:solidFill>
              </a:rPr>
              <a:t>TITLE </a:t>
            </a:r>
          </a:p>
          <a:p>
            <a:r>
              <a:rPr lang="en-NZ" sz="1400" b="1" dirty="0">
                <a:solidFill>
                  <a:prstClr val="black"/>
                </a:solidFill>
              </a:rPr>
              <a:t>Impact Assessment</a:t>
            </a:r>
            <a:endParaRPr lang="en-NZ" sz="1400" i="1" dirty="0">
              <a:solidFill>
                <a:prstClr val="black"/>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504486459"/>
              </p:ext>
            </p:extLst>
          </p:nvPr>
        </p:nvGraphicFramePr>
        <p:xfrm>
          <a:off x="457199" y="1124744"/>
          <a:ext cx="8075240" cy="3816425"/>
        </p:xfrm>
        <a:graphic>
          <a:graphicData uri="http://schemas.openxmlformats.org/drawingml/2006/table">
            <a:tbl>
              <a:tblPr firstRow="1" firstCol="1" bandRow="1">
                <a:tableStyleId>{5C22544A-7EE6-4342-B048-85BDC9FD1C3A}</a:tableStyleId>
              </a:tblPr>
              <a:tblGrid>
                <a:gridCol w="865269">
                  <a:extLst>
                    <a:ext uri="{9D8B030D-6E8A-4147-A177-3AD203B41FA5}">
                      <a16:colId xmlns:a16="http://schemas.microsoft.com/office/drawing/2014/main" val="20000"/>
                    </a:ext>
                  </a:extLst>
                </a:gridCol>
                <a:gridCol w="865269">
                  <a:extLst>
                    <a:ext uri="{9D8B030D-6E8A-4147-A177-3AD203B41FA5}">
                      <a16:colId xmlns:a16="http://schemas.microsoft.com/office/drawing/2014/main" val="20001"/>
                    </a:ext>
                  </a:extLst>
                </a:gridCol>
                <a:gridCol w="865269">
                  <a:extLst>
                    <a:ext uri="{9D8B030D-6E8A-4147-A177-3AD203B41FA5}">
                      <a16:colId xmlns:a16="http://schemas.microsoft.com/office/drawing/2014/main" val="20002"/>
                    </a:ext>
                  </a:extLst>
                </a:gridCol>
                <a:gridCol w="919235">
                  <a:extLst>
                    <a:ext uri="{9D8B030D-6E8A-4147-A177-3AD203B41FA5}">
                      <a16:colId xmlns:a16="http://schemas.microsoft.com/office/drawing/2014/main" val="20003"/>
                    </a:ext>
                  </a:extLst>
                </a:gridCol>
                <a:gridCol w="919235">
                  <a:extLst>
                    <a:ext uri="{9D8B030D-6E8A-4147-A177-3AD203B41FA5}">
                      <a16:colId xmlns:a16="http://schemas.microsoft.com/office/drawing/2014/main" val="20004"/>
                    </a:ext>
                  </a:extLst>
                </a:gridCol>
                <a:gridCol w="989392">
                  <a:extLst>
                    <a:ext uri="{9D8B030D-6E8A-4147-A177-3AD203B41FA5}">
                      <a16:colId xmlns:a16="http://schemas.microsoft.com/office/drawing/2014/main" val="20005"/>
                    </a:ext>
                  </a:extLst>
                </a:gridCol>
                <a:gridCol w="919235">
                  <a:extLst>
                    <a:ext uri="{9D8B030D-6E8A-4147-A177-3AD203B41FA5}">
                      <a16:colId xmlns:a16="http://schemas.microsoft.com/office/drawing/2014/main" val="20006"/>
                    </a:ext>
                  </a:extLst>
                </a:gridCol>
                <a:gridCol w="865269">
                  <a:extLst>
                    <a:ext uri="{9D8B030D-6E8A-4147-A177-3AD203B41FA5}">
                      <a16:colId xmlns:a16="http://schemas.microsoft.com/office/drawing/2014/main" val="20007"/>
                    </a:ext>
                  </a:extLst>
                </a:gridCol>
                <a:gridCol w="867067">
                  <a:extLst>
                    <a:ext uri="{9D8B030D-6E8A-4147-A177-3AD203B41FA5}">
                      <a16:colId xmlns:a16="http://schemas.microsoft.com/office/drawing/2014/main" val="20008"/>
                    </a:ext>
                  </a:extLst>
                </a:gridCol>
              </a:tblGrid>
              <a:tr h="1602476">
                <a:tc>
                  <a:txBody>
                    <a:bodyPr/>
                    <a:lstStyle/>
                    <a:p>
                      <a:pPr marL="0" marR="0">
                        <a:spcBef>
                          <a:spcPts val="0"/>
                        </a:spcBef>
                        <a:spcAft>
                          <a:spcPts val="600"/>
                        </a:spcAft>
                      </a:pPr>
                      <a:r>
                        <a:rPr lang="en-NZ" sz="1100" dirty="0">
                          <a:effectLst/>
                        </a:rPr>
                        <a:t>Option</a:t>
                      </a:r>
                      <a:endParaRPr lang="en-US" sz="1100" dirty="0">
                        <a:effectLst/>
                        <a:latin typeface="Verdana"/>
                        <a:ea typeface="Calibri"/>
                        <a:cs typeface="Times New Roman"/>
                      </a:endParaRPr>
                    </a:p>
                  </a:txBody>
                  <a:tcPr marL="18415" marR="18415" marT="0" marB="0"/>
                </a:tc>
                <a:tc>
                  <a:txBody>
                    <a:bodyPr/>
                    <a:lstStyle/>
                    <a:p>
                      <a:pPr marL="0" marR="0" algn="ctr">
                        <a:spcBef>
                          <a:spcPts val="0"/>
                        </a:spcBef>
                        <a:spcAft>
                          <a:spcPts val="600"/>
                        </a:spcAft>
                      </a:pPr>
                      <a:r>
                        <a:rPr lang="en-NZ" sz="1100" dirty="0">
                          <a:effectLst/>
                        </a:rPr>
                        <a:t>Scope</a:t>
                      </a:r>
                      <a:endParaRPr lang="en-US" sz="1100" dirty="0">
                        <a:effectLst/>
                      </a:endParaRPr>
                    </a:p>
                    <a:p>
                      <a:pPr marL="0" marR="0" algn="ctr">
                        <a:spcBef>
                          <a:spcPts val="0"/>
                        </a:spcBef>
                        <a:spcAft>
                          <a:spcPts val="600"/>
                        </a:spcAft>
                      </a:pPr>
                      <a:r>
                        <a:rPr lang="en-NZ" sz="1100" dirty="0">
                          <a:effectLst/>
                        </a:rPr>
                        <a:t> </a:t>
                      </a:r>
                      <a:endParaRPr lang="en-US" sz="1100" dirty="0">
                        <a:effectLst/>
                      </a:endParaRPr>
                    </a:p>
                  </a:txBody>
                  <a:tcPr marL="18415" marR="18415" marT="0" marB="0"/>
                </a:tc>
                <a:tc>
                  <a:txBody>
                    <a:bodyPr/>
                    <a:lstStyle/>
                    <a:p>
                      <a:pPr marL="0" marR="0" algn="ctr">
                        <a:spcBef>
                          <a:spcPts val="0"/>
                        </a:spcBef>
                        <a:spcAft>
                          <a:spcPts val="600"/>
                        </a:spcAft>
                      </a:pPr>
                      <a:r>
                        <a:rPr lang="en-NZ" sz="1100" dirty="0">
                          <a:effectLst/>
                        </a:rPr>
                        <a:t>Benefits</a:t>
                      </a:r>
                      <a:endParaRPr lang="en-US" sz="1100" dirty="0">
                        <a:effectLst/>
                      </a:endParaRPr>
                    </a:p>
                    <a:p>
                      <a:pPr marL="0" marR="0" algn="ctr">
                        <a:spcBef>
                          <a:spcPts val="0"/>
                        </a:spcBef>
                        <a:spcAft>
                          <a:spcPts val="600"/>
                        </a:spcAft>
                      </a:pPr>
                      <a:r>
                        <a:rPr lang="en-NZ" sz="900" dirty="0">
                          <a:effectLst/>
                        </a:rPr>
                        <a:t> R</a:t>
                      </a:r>
                      <a:r>
                        <a:rPr lang="en-NZ" sz="900" baseline="0" dirty="0">
                          <a:effectLst/>
                        </a:rPr>
                        <a:t>efer to impact definitions</a:t>
                      </a:r>
                      <a:endParaRPr lang="en-US" sz="900" dirty="0">
                        <a:effectLst/>
                      </a:endParaRPr>
                    </a:p>
                  </a:txBody>
                  <a:tcPr marL="18415" marR="18415" marT="0" marB="0"/>
                </a:tc>
                <a:tc>
                  <a:txBody>
                    <a:bodyPr/>
                    <a:lstStyle/>
                    <a:p>
                      <a:pPr marL="0" marR="0" algn="ctr">
                        <a:spcBef>
                          <a:spcPts val="0"/>
                        </a:spcBef>
                        <a:spcAft>
                          <a:spcPts val="600"/>
                        </a:spcAft>
                      </a:pPr>
                      <a:r>
                        <a:rPr lang="en-NZ" sz="1100" dirty="0">
                          <a:effectLst/>
                        </a:rPr>
                        <a:t>Schedule</a:t>
                      </a:r>
                      <a:endParaRPr lang="en-US" sz="1100" dirty="0">
                        <a:effectLst/>
                      </a:endParaRPr>
                    </a:p>
                    <a:p>
                      <a:pPr marL="0" marR="0" algn="ctr">
                        <a:spcBef>
                          <a:spcPts val="0"/>
                        </a:spcBef>
                        <a:spcAft>
                          <a:spcPts val="600"/>
                        </a:spcAft>
                      </a:pPr>
                      <a:r>
                        <a:rPr lang="en-NZ" sz="1100" dirty="0">
                          <a:effectLst/>
                        </a:rPr>
                        <a:t> </a:t>
                      </a:r>
                      <a:endParaRPr lang="en-US" sz="1100" dirty="0">
                        <a:effectLst/>
                      </a:endParaRPr>
                    </a:p>
                    <a:p>
                      <a:pPr marL="0" marR="0" algn="ctr">
                        <a:spcBef>
                          <a:spcPts val="0"/>
                        </a:spcBef>
                        <a:spcAft>
                          <a:spcPts val="600"/>
                        </a:spcAft>
                      </a:pPr>
                      <a:endParaRPr lang="en-US" sz="1100" dirty="0">
                        <a:effectLst/>
                        <a:latin typeface="Verdana"/>
                        <a:ea typeface="Calibri"/>
                        <a:cs typeface="Times New Roman"/>
                      </a:endParaRPr>
                    </a:p>
                  </a:txBody>
                  <a:tcPr marL="18415" marR="18415" marT="0" marB="0"/>
                </a:tc>
                <a:tc>
                  <a:txBody>
                    <a:bodyPr/>
                    <a:lstStyle/>
                    <a:p>
                      <a:pPr marL="0" marR="0" algn="ctr">
                        <a:spcBef>
                          <a:spcPts val="0"/>
                        </a:spcBef>
                        <a:spcAft>
                          <a:spcPts val="600"/>
                        </a:spcAft>
                      </a:pPr>
                      <a:r>
                        <a:rPr lang="en-NZ" sz="1100" dirty="0">
                          <a:effectLst/>
                        </a:rPr>
                        <a:t>Cost</a:t>
                      </a:r>
                    </a:p>
                    <a:p>
                      <a:pPr marL="0" marR="0" algn="ctr">
                        <a:spcBef>
                          <a:spcPts val="0"/>
                        </a:spcBef>
                        <a:spcAft>
                          <a:spcPts val="600"/>
                        </a:spcAft>
                      </a:pPr>
                      <a:r>
                        <a:rPr lang="en-NZ" sz="900" dirty="0">
                          <a:effectLst/>
                        </a:rPr>
                        <a:t>Refer to impact</a:t>
                      </a:r>
                      <a:r>
                        <a:rPr lang="en-NZ" sz="900" baseline="0" dirty="0">
                          <a:effectLst/>
                        </a:rPr>
                        <a:t> definitions</a:t>
                      </a:r>
                      <a:endParaRPr lang="en-US" sz="900" dirty="0">
                        <a:effectLst/>
                      </a:endParaRPr>
                    </a:p>
                    <a:p>
                      <a:pPr marL="0" marR="0" algn="ctr">
                        <a:spcBef>
                          <a:spcPts val="0"/>
                        </a:spcBef>
                        <a:spcAft>
                          <a:spcPts val="600"/>
                        </a:spcAft>
                      </a:pPr>
                      <a:r>
                        <a:rPr lang="en-NZ" sz="1100" dirty="0">
                          <a:effectLst/>
                        </a:rPr>
                        <a:t> </a:t>
                      </a:r>
                      <a:endParaRPr lang="en-US" sz="1100" dirty="0">
                        <a:effectLst/>
                      </a:endParaRPr>
                    </a:p>
                  </a:txBody>
                  <a:tcPr marL="18415" marR="18415" marT="0" marB="0"/>
                </a:tc>
                <a:tc>
                  <a:txBody>
                    <a:bodyPr/>
                    <a:lstStyle/>
                    <a:p>
                      <a:pPr marL="0" marR="0" algn="ctr">
                        <a:spcBef>
                          <a:spcPts val="0"/>
                        </a:spcBef>
                        <a:spcAft>
                          <a:spcPts val="600"/>
                        </a:spcAft>
                      </a:pPr>
                      <a:r>
                        <a:rPr lang="en-NZ" sz="1100" dirty="0">
                          <a:effectLst/>
                        </a:rPr>
                        <a:t>Principles</a:t>
                      </a:r>
                      <a:endParaRPr lang="en-US" sz="1100" dirty="0">
                        <a:effectLst/>
                      </a:endParaRPr>
                    </a:p>
                    <a:p>
                      <a:pPr marL="0" marR="0" algn="ctr">
                        <a:spcBef>
                          <a:spcPts val="0"/>
                        </a:spcBef>
                        <a:spcAft>
                          <a:spcPts val="600"/>
                        </a:spcAft>
                      </a:pPr>
                      <a:r>
                        <a:rPr lang="en-NZ" sz="1100" dirty="0">
                          <a:effectLst/>
                        </a:rPr>
                        <a:t> </a:t>
                      </a:r>
                      <a:endParaRPr lang="en-US" sz="1100" dirty="0">
                        <a:effectLst/>
                      </a:endParaRPr>
                    </a:p>
                  </a:txBody>
                  <a:tcPr marL="18415" marR="18415" marT="0" marB="0"/>
                </a:tc>
                <a:tc>
                  <a:txBody>
                    <a:bodyPr/>
                    <a:lstStyle/>
                    <a:p>
                      <a:pPr marL="0" marR="0" algn="ctr">
                        <a:spcBef>
                          <a:spcPts val="0"/>
                        </a:spcBef>
                        <a:spcAft>
                          <a:spcPts val="600"/>
                        </a:spcAft>
                      </a:pPr>
                      <a:r>
                        <a:rPr lang="en-NZ" sz="1100" dirty="0">
                          <a:effectLst/>
                        </a:rPr>
                        <a:t>Risk</a:t>
                      </a:r>
                      <a:endParaRPr lang="en-US" sz="1100" dirty="0">
                        <a:effectLst/>
                      </a:endParaRPr>
                    </a:p>
                    <a:p>
                      <a:pPr marL="0" marR="0" algn="ctr">
                        <a:spcBef>
                          <a:spcPts val="0"/>
                        </a:spcBef>
                        <a:spcAft>
                          <a:spcPts val="600"/>
                        </a:spcAft>
                      </a:pPr>
                      <a:r>
                        <a:rPr lang="en-NZ" sz="1100" dirty="0">
                          <a:effectLst/>
                        </a:rPr>
                        <a:t> </a:t>
                      </a:r>
                      <a:endParaRPr lang="en-US" sz="1100" dirty="0">
                        <a:effectLst/>
                      </a:endParaRPr>
                    </a:p>
                  </a:txBody>
                  <a:tcPr marL="18415" marR="18415" marT="0" marB="0"/>
                </a:tc>
                <a:tc>
                  <a:txBody>
                    <a:bodyPr/>
                    <a:lstStyle/>
                    <a:p>
                      <a:pPr marL="0" marR="0" algn="ctr">
                        <a:spcBef>
                          <a:spcPts val="0"/>
                        </a:spcBef>
                        <a:spcAft>
                          <a:spcPts val="600"/>
                        </a:spcAft>
                      </a:pPr>
                      <a:r>
                        <a:rPr lang="en-NZ" sz="1100" dirty="0">
                          <a:effectLst/>
                        </a:rPr>
                        <a:t>Change</a:t>
                      </a:r>
                      <a:endParaRPr lang="en-US" sz="1100" dirty="0">
                        <a:effectLst/>
                      </a:endParaRPr>
                    </a:p>
                    <a:p>
                      <a:pPr marL="0" marR="0" indent="0" algn="ctr" defTabSz="914400" rtl="0" eaLnBrk="1" fontAlgn="auto" latinLnBrk="0" hangingPunct="1">
                        <a:lnSpc>
                          <a:spcPct val="100000"/>
                        </a:lnSpc>
                        <a:spcBef>
                          <a:spcPts val="0"/>
                        </a:spcBef>
                        <a:spcAft>
                          <a:spcPts val="600"/>
                        </a:spcAft>
                        <a:buClrTx/>
                        <a:buSzTx/>
                        <a:buFontTx/>
                        <a:buNone/>
                        <a:tabLst/>
                        <a:defRPr/>
                      </a:pPr>
                      <a:r>
                        <a:rPr lang="en-NZ" sz="900" dirty="0">
                          <a:effectLst/>
                        </a:rPr>
                        <a:t> </a:t>
                      </a:r>
                      <a:r>
                        <a:rPr lang="en-NZ" sz="900" i="1" dirty="0">
                          <a:effectLst/>
                        </a:rPr>
                        <a:t>Refer to impact</a:t>
                      </a:r>
                      <a:r>
                        <a:rPr lang="en-NZ" sz="900" i="1" baseline="0" dirty="0">
                          <a:effectLst/>
                        </a:rPr>
                        <a:t> definitions on the next slide</a:t>
                      </a:r>
                      <a:endParaRPr lang="en-US" sz="900" i="1" dirty="0">
                        <a:effectLst/>
                      </a:endParaRPr>
                    </a:p>
                    <a:p>
                      <a:pPr marL="0" marR="0" algn="ctr">
                        <a:spcBef>
                          <a:spcPts val="0"/>
                        </a:spcBef>
                        <a:spcAft>
                          <a:spcPts val="600"/>
                        </a:spcAft>
                      </a:pPr>
                      <a:endParaRPr lang="en-US" sz="1100" dirty="0">
                        <a:effectLst/>
                      </a:endParaRPr>
                    </a:p>
                  </a:txBody>
                  <a:tcPr marL="18415" marR="18415" marT="0" marB="0"/>
                </a:tc>
                <a:tc>
                  <a:txBody>
                    <a:bodyPr/>
                    <a:lstStyle/>
                    <a:p>
                      <a:pPr marL="0" marR="0" algn="ctr">
                        <a:spcBef>
                          <a:spcPts val="0"/>
                        </a:spcBef>
                        <a:spcAft>
                          <a:spcPts val="600"/>
                        </a:spcAft>
                      </a:pPr>
                      <a:r>
                        <a:rPr lang="en-NZ" sz="1100" dirty="0">
                          <a:effectLst/>
                        </a:rPr>
                        <a:t>Policy</a:t>
                      </a:r>
                      <a:endParaRPr lang="en-US" sz="1100" dirty="0">
                        <a:effectLst/>
                      </a:endParaRPr>
                    </a:p>
                    <a:p>
                      <a:pPr marL="0" marR="0" algn="ctr">
                        <a:spcBef>
                          <a:spcPts val="0"/>
                        </a:spcBef>
                        <a:spcAft>
                          <a:spcPts val="600"/>
                        </a:spcAft>
                      </a:pPr>
                      <a:r>
                        <a:rPr lang="en-NZ" sz="1100" dirty="0">
                          <a:effectLst/>
                        </a:rPr>
                        <a:t> </a:t>
                      </a:r>
                      <a:endParaRPr lang="en-US" sz="1100" dirty="0">
                        <a:effectLst/>
                      </a:endParaRPr>
                    </a:p>
                  </a:txBody>
                  <a:tcPr marL="18415" marR="18415" marT="0" marB="0"/>
                </a:tc>
                <a:extLst>
                  <a:ext uri="{0D108BD9-81ED-4DB2-BD59-A6C34878D82A}">
                    <a16:rowId xmlns:a16="http://schemas.microsoft.com/office/drawing/2014/main" val="10000"/>
                  </a:ext>
                </a:extLst>
              </a:tr>
              <a:tr h="737983">
                <a:tc>
                  <a:txBody>
                    <a:bodyPr/>
                    <a:lstStyle/>
                    <a:p>
                      <a:pPr marL="0" marR="0">
                        <a:spcBef>
                          <a:spcPts val="0"/>
                        </a:spcBef>
                        <a:spcAft>
                          <a:spcPts val="600"/>
                        </a:spcAft>
                      </a:pPr>
                      <a:r>
                        <a:rPr lang="en-NZ" sz="1100" dirty="0">
                          <a:effectLst/>
                        </a:rPr>
                        <a:t>Option 1</a:t>
                      </a:r>
                      <a:br>
                        <a:rPr lang="en-NZ" sz="1100" dirty="0">
                          <a:effectLst/>
                        </a:rPr>
                      </a:br>
                      <a:r>
                        <a:rPr lang="en-NZ" sz="800" b="0" dirty="0">
                          <a:effectLst/>
                        </a:rPr>
                        <a:t>Remain As-Is</a:t>
                      </a:r>
                      <a:endParaRPr lang="en-US" sz="800" b="0" dirty="0">
                        <a:effectLst/>
                        <a:latin typeface="Verdana"/>
                        <a:ea typeface="Calibri"/>
                        <a:cs typeface="Times New Roman"/>
                      </a:endParaRPr>
                    </a:p>
                  </a:txBody>
                  <a:tcPr marL="18415" marR="18415" marT="0" marB="0" anchor="ct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 Medium</a:t>
                      </a:r>
                      <a:endParaRPr lang="en-US" sz="1050" b="1" dirty="0">
                        <a:effectLst/>
                        <a:latin typeface="Verdana"/>
                        <a:ea typeface="Calibri"/>
                        <a:cs typeface="Times New Roman"/>
                      </a:endParaRPr>
                    </a:p>
                  </a:txBody>
                  <a:tcPr marL="18415" marR="18415" marT="0" marB="0" anchor="ctr">
                    <a:solidFill>
                      <a:srgbClr val="FFC000"/>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Very High</a:t>
                      </a:r>
                      <a:endParaRPr lang="en-US" sz="1050" b="1" dirty="0">
                        <a:effectLst/>
                        <a:latin typeface="Verdana"/>
                        <a:ea typeface="Calibri"/>
                        <a:cs typeface="Times New Roman"/>
                      </a:endParaRPr>
                    </a:p>
                  </a:txBody>
                  <a:tcPr marL="18415" marR="18415" marT="0" marB="0" anchor="ctr">
                    <a:solidFill>
                      <a:srgbClr val="FF0000"/>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extLst>
                  <a:ext uri="{0D108BD9-81ED-4DB2-BD59-A6C34878D82A}">
                    <a16:rowId xmlns:a16="http://schemas.microsoft.com/office/drawing/2014/main" val="10001"/>
                  </a:ext>
                </a:extLst>
              </a:tr>
              <a:tr h="737983">
                <a:tc>
                  <a:txBody>
                    <a:bodyPr/>
                    <a:lstStyle/>
                    <a:p>
                      <a:pPr marL="0" marR="0">
                        <a:spcBef>
                          <a:spcPts val="0"/>
                        </a:spcBef>
                        <a:spcAft>
                          <a:spcPts val="600"/>
                        </a:spcAft>
                      </a:pPr>
                      <a:r>
                        <a:rPr lang="en-NZ" sz="1100" dirty="0">
                          <a:effectLst/>
                        </a:rPr>
                        <a:t>Option 2</a:t>
                      </a:r>
                      <a:br>
                        <a:rPr lang="en-NZ" sz="1100" dirty="0">
                          <a:effectLst/>
                        </a:rPr>
                      </a:br>
                      <a:r>
                        <a:rPr lang="en-NZ" sz="800" b="0" dirty="0">
                          <a:effectLst/>
                        </a:rPr>
                        <a:t>Non-Integrated Analytics</a:t>
                      </a:r>
                      <a:endParaRPr lang="en-US" sz="800" b="0" dirty="0">
                        <a:effectLst/>
                        <a:latin typeface="Verdana"/>
                        <a:ea typeface="Calibri"/>
                        <a:cs typeface="Times New Roman"/>
                      </a:endParaRPr>
                    </a:p>
                  </a:txBody>
                  <a:tcPr marL="18415" marR="18415" marT="0" marB="0" anchor="ct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 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 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 Low</a:t>
                      </a:r>
                      <a:endParaRPr lang="en-US" sz="1050" b="1" dirty="0">
                        <a:effectLst/>
                        <a:latin typeface="Verdana"/>
                        <a:ea typeface="Calibri"/>
                        <a:cs typeface="Times New Roman"/>
                      </a:endParaRPr>
                    </a:p>
                  </a:txBody>
                  <a:tcPr marL="18415" marR="18415" marT="0" marB="0" anchor="ctr">
                    <a:solidFill>
                      <a:srgbClr val="FFFF99"/>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tc>
                  <a:txBody>
                    <a:bodyPr/>
                    <a:lstStyle/>
                    <a:p>
                      <a:pPr marL="0" marR="0" algn="ctr">
                        <a:spcBef>
                          <a:spcPts val="0"/>
                        </a:spcBef>
                        <a:spcAft>
                          <a:spcPts val="600"/>
                        </a:spcAft>
                      </a:pPr>
                      <a:r>
                        <a:rPr lang="en-NZ" sz="1050" b="1" dirty="0">
                          <a:effectLst/>
                        </a:rPr>
                        <a:t>Low</a:t>
                      </a:r>
                      <a:endParaRPr lang="en-US" sz="1050" b="1" dirty="0">
                        <a:effectLst/>
                        <a:latin typeface="Verdana"/>
                        <a:ea typeface="Calibri"/>
                        <a:cs typeface="Times New Roman"/>
                      </a:endParaRPr>
                    </a:p>
                  </a:txBody>
                  <a:tcPr marL="18415" marR="18415" marT="0" marB="0" anchor="ctr">
                    <a:solidFill>
                      <a:srgbClr val="99FF99"/>
                    </a:solidFill>
                  </a:tcPr>
                </a:tc>
                <a:extLst>
                  <a:ext uri="{0D108BD9-81ED-4DB2-BD59-A6C34878D82A}">
                    <a16:rowId xmlns:a16="http://schemas.microsoft.com/office/drawing/2014/main" val="10002"/>
                  </a:ext>
                </a:extLst>
              </a:tr>
              <a:tr h="737983">
                <a:tc>
                  <a:txBody>
                    <a:bodyPr/>
                    <a:lstStyle/>
                    <a:p>
                      <a:pPr marL="0" marR="0">
                        <a:spcBef>
                          <a:spcPts val="0"/>
                        </a:spcBef>
                        <a:spcAft>
                          <a:spcPts val="600"/>
                        </a:spcAft>
                      </a:pPr>
                      <a:r>
                        <a:rPr lang="en-US" sz="1100" dirty="0">
                          <a:effectLst/>
                          <a:latin typeface="Verdana"/>
                          <a:ea typeface="Calibri"/>
                          <a:cs typeface="Times New Roman"/>
                        </a:rPr>
                        <a:t>Option 3</a:t>
                      </a:r>
                      <a:br>
                        <a:rPr lang="en-US" sz="1100" dirty="0">
                          <a:effectLst/>
                          <a:latin typeface="Verdana"/>
                          <a:ea typeface="Calibri"/>
                          <a:cs typeface="Times New Roman"/>
                        </a:rPr>
                      </a:br>
                      <a:r>
                        <a:rPr lang="en-US" sz="800" b="0" dirty="0">
                          <a:effectLst/>
                          <a:latin typeface="Verdana"/>
                          <a:ea typeface="Calibri"/>
                          <a:cs typeface="Times New Roman"/>
                        </a:rPr>
                        <a:t>Embed</a:t>
                      </a:r>
                      <a:r>
                        <a:rPr lang="en-US" sz="800" b="0" baseline="0" dirty="0">
                          <a:effectLst/>
                          <a:latin typeface="Verdana"/>
                          <a:ea typeface="Calibri"/>
                          <a:cs typeface="Times New Roman"/>
                        </a:rPr>
                        <a:t> Right-Time Insights</a:t>
                      </a:r>
                      <a:endParaRPr lang="en-US" sz="800" b="0" dirty="0">
                        <a:effectLst/>
                        <a:latin typeface="Verdana"/>
                        <a:ea typeface="Calibri"/>
                        <a:cs typeface="Times New Roman"/>
                      </a:endParaRPr>
                    </a:p>
                  </a:txBody>
                  <a:tcPr marL="18415" marR="18415" marT="0" marB="0" anchor="ctr"/>
                </a:tc>
                <a:tc>
                  <a:txBody>
                    <a:bodyPr/>
                    <a:lstStyle/>
                    <a:p>
                      <a:pPr marL="0" marR="0" algn="ctr">
                        <a:spcBef>
                          <a:spcPts val="0"/>
                        </a:spcBef>
                        <a:spcAft>
                          <a:spcPts val="600"/>
                        </a:spcAft>
                      </a:pPr>
                      <a:r>
                        <a:rPr lang="en-US" sz="1050" b="1" dirty="0">
                          <a:effectLst/>
                          <a:latin typeface="Verdana"/>
                          <a:ea typeface="Calibri"/>
                          <a:cs typeface="Times New Roman"/>
                        </a:rPr>
                        <a:t>Low</a:t>
                      </a:r>
                    </a:p>
                  </a:txBody>
                  <a:tcPr marL="18415" marR="18415" marT="0" marB="0" anchor="ctr">
                    <a:solidFill>
                      <a:srgbClr val="FFFF99"/>
                    </a:solidFill>
                  </a:tcPr>
                </a:tc>
                <a:tc>
                  <a:txBody>
                    <a:bodyPr/>
                    <a:lstStyle/>
                    <a:p>
                      <a:pPr marL="0" marR="0" algn="ctr">
                        <a:spcBef>
                          <a:spcPts val="0"/>
                        </a:spcBef>
                        <a:spcAft>
                          <a:spcPts val="600"/>
                        </a:spcAft>
                      </a:pPr>
                      <a:r>
                        <a:rPr lang="en-US" sz="1050" b="1" dirty="0">
                          <a:effectLst/>
                          <a:latin typeface="Verdana"/>
                          <a:ea typeface="Calibri"/>
                          <a:cs typeface="Times New Roman"/>
                        </a:rPr>
                        <a:t>High</a:t>
                      </a:r>
                    </a:p>
                  </a:txBody>
                  <a:tcPr marL="18415" marR="18415" marT="0" marB="0" anchor="ctr">
                    <a:solidFill>
                      <a:srgbClr val="00B050"/>
                    </a:solidFill>
                  </a:tcPr>
                </a:tc>
                <a:tc>
                  <a:txBody>
                    <a:bodyPr/>
                    <a:lstStyle/>
                    <a:p>
                      <a:pPr marL="0" marR="0" algn="ctr">
                        <a:spcBef>
                          <a:spcPts val="0"/>
                        </a:spcBef>
                        <a:spcAft>
                          <a:spcPts val="600"/>
                        </a:spcAft>
                      </a:pPr>
                      <a:r>
                        <a:rPr lang="en-US" sz="1050" b="1" dirty="0">
                          <a:effectLst/>
                          <a:latin typeface="Verdana"/>
                          <a:ea typeface="Calibri"/>
                          <a:cs typeface="Times New Roman"/>
                        </a:rPr>
                        <a:t>Low</a:t>
                      </a:r>
                    </a:p>
                  </a:txBody>
                  <a:tcPr marL="18415" marR="18415" marT="0" marB="0" anchor="ctr">
                    <a:solidFill>
                      <a:srgbClr val="FFFF99"/>
                    </a:solidFill>
                  </a:tcPr>
                </a:tc>
                <a:tc>
                  <a:txBody>
                    <a:bodyPr/>
                    <a:lstStyle/>
                    <a:p>
                      <a:pPr marL="0" marR="0" algn="ctr">
                        <a:spcBef>
                          <a:spcPts val="0"/>
                        </a:spcBef>
                        <a:spcAft>
                          <a:spcPts val="600"/>
                        </a:spcAft>
                      </a:pPr>
                      <a:r>
                        <a:rPr lang="en-US" sz="1050" b="1" dirty="0">
                          <a:effectLst/>
                          <a:latin typeface="Verdana"/>
                          <a:ea typeface="Calibri"/>
                          <a:cs typeface="Times New Roman"/>
                        </a:rPr>
                        <a:t>Medium</a:t>
                      </a:r>
                    </a:p>
                  </a:txBody>
                  <a:tcPr marL="18415" marR="18415" marT="0" marB="0" anchor="ctr">
                    <a:solidFill>
                      <a:srgbClr val="FFC000"/>
                    </a:solidFill>
                  </a:tcPr>
                </a:tc>
                <a:tc>
                  <a:txBody>
                    <a:bodyPr/>
                    <a:lstStyle/>
                    <a:p>
                      <a:pPr marL="0" marR="0" algn="ctr">
                        <a:spcBef>
                          <a:spcPts val="0"/>
                        </a:spcBef>
                        <a:spcAft>
                          <a:spcPts val="600"/>
                        </a:spcAft>
                      </a:pPr>
                      <a:r>
                        <a:rPr lang="en-US" sz="1050" b="1" dirty="0">
                          <a:effectLst/>
                          <a:latin typeface="Verdana"/>
                          <a:ea typeface="Calibri"/>
                          <a:cs typeface="Times New Roman"/>
                        </a:rPr>
                        <a:t>Very High </a:t>
                      </a:r>
                    </a:p>
                  </a:txBody>
                  <a:tcPr marL="18415" marR="18415" marT="0" marB="0" anchor="ctr">
                    <a:solidFill>
                      <a:srgbClr val="004620"/>
                    </a:solidFill>
                  </a:tcPr>
                </a:tc>
                <a:tc>
                  <a:txBody>
                    <a:bodyPr/>
                    <a:lstStyle/>
                    <a:p>
                      <a:pPr marL="0" marR="0" algn="ctr">
                        <a:spcBef>
                          <a:spcPts val="0"/>
                        </a:spcBef>
                        <a:spcAft>
                          <a:spcPts val="600"/>
                        </a:spcAft>
                      </a:pPr>
                      <a:r>
                        <a:rPr lang="en-US" sz="1050" b="1" dirty="0">
                          <a:effectLst/>
                          <a:latin typeface="Verdana"/>
                          <a:ea typeface="Calibri"/>
                          <a:cs typeface="Times New Roman"/>
                        </a:rPr>
                        <a:t>Medium</a:t>
                      </a:r>
                    </a:p>
                  </a:txBody>
                  <a:tcPr marL="18415" marR="18415" marT="0" marB="0" anchor="ctr">
                    <a:solidFill>
                      <a:srgbClr val="FFC000"/>
                    </a:solidFill>
                  </a:tcPr>
                </a:tc>
                <a:tc>
                  <a:txBody>
                    <a:bodyPr/>
                    <a:lstStyle/>
                    <a:p>
                      <a:pPr marL="0" marR="0" algn="ctr">
                        <a:spcBef>
                          <a:spcPts val="0"/>
                        </a:spcBef>
                        <a:spcAft>
                          <a:spcPts val="600"/>
                        </a:spcAft>
                      </a:pPr>
                      <a:r>
                        <a:rPr lang="en-US" sz="1050" b="1" dirty="0">
                          <a:effectLst/>
                          <a:latin typeface="Verdana"/>
                          <a:ea typeface="Calibri"/>
                          <a:cs typeface="Times New Roman"/>
                        </a:rPr>
                        <a:t>Medium</a:t>
                      </a:r>
                    </a:p>
                  </a:txBody>
                  <a:tcPr marL="18415" marR="18415" marT="0" marB="0" anchor="ctr">
                    <a:solidFill>
                      <a:srgbClr val="FFC000"/>
                    </a:solidFill>
                  </a:tcPr>
                </a:tc>
                <a:tc>
                  <a:txBody>
                    <a:bodyPr/>
                    <a:lstStyle/>
                    <a:p>
                      <a:pPr marL="0" marR="0" algn="ctr">
                        <a:spcBef>
                          <a:spcPts val="0"/>
                        </a:spcBef>
                        <a:spcAft>
                          <a:spcPts val="600"/>
                        </a:spcAft>
                      </a:pPr>
                      <a:r>
                        <a:rPr lang="en-US" sz="1050" b="1" dirty="0">
                          <a:effectLst/>
                          <a:latin typeface="Verdana"/>
                          <a:ea typeface="Calibri"/>
                          <a:cs typeface="Times New Roman"/>
                        </a:rPr>
                        <a:t>Low</a:t>
                      </a:r>
                    </a:p>
                  </a:txBody>
                  <a:tcPr marL="18415" marR="18415" marT="0" marB="0" anchor="ctr">
                    <a:solidFill>
                      <a:srgbClr val="99FF99"/>
                    </a:solidFill>
                  </a:tcPr>
                </a:tc>
                <a:extLst>
                  <a:ext uri="{0D108BD9-81ED-4DB2-BD59-A6C34878D82A}">
                    <a16:rowId xmlns:a16="http://schemas.microsoft.com/office/drawing/2014/main" val="10003"/>
                  </a:ext>
                </a:extLst>
              </a:tr>
            </a:tbl>
          </a:graphicData>
        </a:graphic>
      </p:graphicFrame>
      <p:sp>
        <p:nvSpPr>
          <p:cNvPr id="9" name="TextBox 8"/>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spTree>
    <p:extLst>
      <p:ext uri="{BB962C8B-B14F-4D97-AF65-F5344CB8AC3E}">
        <p14:creationId xmlns:p14="http://schemas.microsoft.com/office/powerpoint/2010/main" val="2077643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107504" y="980728"/>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07503" y="116632"/>
            <a:ext cx="8856985" cy="584775"/>
          </a:xfrm>
          <a:prstGeom prst="rect">
            <a:avLst/>
          </a:prstGeom>
          <a:noFill/>
        </p:spPr>
        <p:txBody>
          <a:bodyPr wrap="square" rtlCol="0">
            <a:spAutoFit/>
          </a:bodyPr>
          <a:lstStyle/>
          <a:p>
            <a:r>
              <a:rPr lang="en-NZ" b="1" dirty="0">
                <a:solidFill>
                  <a:prstClr val="black"/>
                </a:solidFill>
              </a:rPr>
              <a:t>TITLE </a:t>
            </a:r>
          </a:p>
          <a:p>
            <a:r>
              <a:rPr lang="en-NZ" sz="1400" b="1" dirty="0">
                <a:solidFill>
                  <a:prstClr val="black"/>
                </a:solidFill>
              </a:rPr>
              <a:t>Impact Assessment</a:t>
            </a:r>
            <a:endParaRPr lang="en-NZ" sz="1400" i="1" dirty="0">
              <a:solidFill>
                <a:prstClr val="black"/>
              </a:solidFill>
            </a:endParaRPr>
          </a:p>
        </p:txBody>
      </p:sp>
      <p:sp>
        <p:nvSpPr>
          <p:cNvPr id="9" name="TextBox 8"/>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graphicFrame>
        <p:nvGraphicFramePr>
          <p:cNvPr id="7" name="Table 6"/>
          <p:cNvGraphicFramePr>
            <a:graphicFrameLocks noGrp="1"/>
          </p:cNvGraphicFramePr>
          <p:nvPr>
            <p:extLst>
              <p:ext uri="{D42A27DB-BD31-4B8C-83A1-F6EECF244321}">
                <p14:modId xmlns:p14="http://schemas.microsoft.com/office/powerpoint/2010/main" val="2971436928"/>
              </p:ext>
            </p:extLst>
          </p:nvPr>
        </p:nvGraphicFramePr>
        <p:xfrm>
          <a:off x="323528" y="1268760"/>
          <a:ext cx="8568952" cy="4288795"/>
        </p:xfrm>
        <a:graphic>
          <a:graphicData uri="http://schemas.openxmlformats.org/drawingml/2006/table">
            <a:tbl>
              <a:tblPr firstRow="1" bandRow="1">
                <a:tableStyleId>{2D5ABB26-0587-4C30-8999-92F81FD0307C}</a:tableStyleId>
              </a:tblPr>
              <a:tblGrid>
                <a:gridCol w="1486270">
                  <a:extLst>
                    <a:ext uri="{9D8B030D-6E8A-4147-A177-3AD203B41FA5}">
                      <a16:colId xmlns:a16="http://schemas.microsoft.com/office/drawing/2014/main" val="20000"/>
                    </a:ext>
                  </a:extLst>
                </a:gridCol>
                <a:gridCol w="7082682">
                  <a:extLst>
                    <a:ext uri="{9D8B030D-6E8A-4147-A177-3AD203B41FA5}">
                      <a16:colId xmlns:a16="http://schemas.microsoft.com/office/drawing/2014/main" val="20001"/>
                    </a:ext>
                  </a:extLst>
                </a:gridCol>
              </a:tblGrid>
              <a:tr h="440625">
                <a:tc>
                  <a:txBody>
                    <a:bodyPr/>
                    <a:lstStyle/>
                    <a:p>
                      <a:r>
                        <a:rPr lang="en-NZ" sz="1200" b="1" dirty="0"/>
                        <a:t>Change Impact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lang="en-NZ" sz="1200" b="1" dirty="0"/>
                        <a:t>Organisation &amp; People</a:t>
                      </a:r>
                      <a:r>
                        <a:rPr lang="en-NZ" sz="1200" b="1" baseline="0" dirty="0"/>
                        <a:t> Change Impact </a:t>
                      </a:r>
                      <a:r>
                        <a:rPr lang="en-NZ" sz="1200" b="1" dirty="0"/>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932786">
                <a:tc>
                  <a:txBody>
                    <a:bodyPr/>
                    <a:lstStyle/>
                    <a:p>
                      <a:r>
                        <a:rPr lang="en-NZ" sz="1050" dirty="0"/>
                        <a:t>Low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baseline="0" dirty="0">
                          <a:solidFill>
                            <a:srgbClr val="000000"/>
                          </a:solidFill>
                          <a:effectLst/>
                          <a:latin typeface="+mn-lt"/>
                        </a:rPr>
                        <a:t>Minor change to existing:</a:t>
                      </a:r>
                      <a:endParaRPr lang="en-NZ" sz="1050" b="0" i="0" u="none" strike="noStrike" dirty="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dirty="0">
                          <a:solidFill>
                            <a:srgbClr val="000000"/>
                          </a:solidFill>
                          <a:effectLst/>
                          <a:latin typeface="+mn-lt"/>
                        </a:rPr>
                        <a:t>Policy (legislative),  Business processes and policies, Tax &amp; social policy products,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Systems and applications,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Working environment including location, tools, user support &amp; procedures, Organisation structure &amp; team composition,</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Capabilities and skills,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Ways of working and culture shift. Not</a:t>
                      </a:r>
                      <a:r>
                        <a:rPr lang="en-NZ" sz="1050" b="0" i="0" u="none" strike="noStrike" baseline="0" dirty="0">
                          <a:solidFill>
                            <a:srgbClr val="000000"/>
                          </a:solidFill>
                          <a:effectLst/>
                          <a:latin typeface="+mn-lt"/>
                        </a:rPr>
                        <a:t> likely to cause </a:t>
                      </a:r>
                      <a:r>
                        <a:rPr lang="en-NZ" sz="1050" b="0" i="0" u="none" strike="noStrike" dirty="0">
                          <a:solidFill>
                            <a:srgbClr val="000000"/>
                          </a:solidFill>
                          <a:effectLst/>
                          <a:latin typeface="+mn-lt"/>
                        </a:rPr>
                        <a:t> disruption to business activity.</a:t>
                      </a:r>
                    </a:p>
                    <a:p>
                      <a:endParaRPr lang="en-NZ"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25974">
                <a:tc>
                  <a:txBody>
                    <a:bodyPr/>
                    <a:lstStyle/>
                    <a:p>
                      <a:r>
                        <a:rPr lang="en-NZ" sz="1050" dirty="0"/>
                        <a:t>Medium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baseline="0" dirty="0">
                          <a:solidFill>
                            <a:srgbClr val="000000"/>
                          </a:solidFill>
                          <a:effectLst/>
                          <a:latin typeface="+mn-lt"/>
                        </a:rPr>
                        <a:t>Some change to existing:</a:t>
                      </a:r>
                      <a:endParaRPr lang="en-NZ" sz="1050" b="0" i="0" u="none" strike="noStrike" dirty="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dirty="0">
                          <a:solidFill>
                            <a:srgbClr val="000000"/>
                          </a:solidFill>
                          <a:effectLst/>
                          <a:latin typeface="+mn-lt"/>
                        </a:rPr>
                        <a:t>Policy (legislative),  Business processes and policies, Tax &amp; social policy products,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Systems and applications,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Working environment including location, tools, user support &amp; procedures, Organisation structure &amp; team composition,</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Capabilities and skills,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Ways of working and culture shift. Minor disruption to business activity could result.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065773">
                <a:tc>
                  <a:txBody>
                    <a:bodyPr/>
                    <a:lstStyle/>
                    <a:p>
                      <a:r>
                        <a:rPr lang="en-NZ" sz="1050" dirty="0"/>
                        <a:t>High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dirty="0">
                          <a:solidFill>
                            <a:srgbClr val="000000"/>
                          </a:solidFill>
                          <a:effectLst/>
                          <a:latin typeface="+mn-lt"/>
                        </a:rPr>
                        <a:t>Many</a:t>
                      </a:r>
                      <a:r>
                        <a:rPr lang="en-NZ" sz="1050" b="0" i="0" u="none" strike="noStrike" baseline="0" dirty="0">
                          <a:solidFill>
                            <a:srgbClr val="000000"/>
                          </a:solidFill>
                          <a:effectLst/>
                          <a:latin typeface="+mn-lt"/>
                        </a:rPr>
                        <a:t> changes to existing:</a:t>
                      </a:r>
                      <a:endParaRPr lang="en-NZ" sz="1050" b="0" i="0" u="none" strike="noStrike" dirty="0">
                        <a:solidFill>
                          <a:srgbClr val="000000"/>
                        </a:solidFill>
                        <a:effectLst/>
                        <a:latin typeface="+mn-lt"/>
                      </a:endParaRPr>
                    </a:p>
                    <a:p>
                      <a:pPr marL="0"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dirty="0">
                          <a:solidFill>
                            <a:srgbClr val="000000"/>
                          </a:solidFill>
                          <a:effectLst/>
                          <a:latin typeface="+mn-lt"/>
                        </a:rPr>
                        <a:t>Policy (legislative),  Business processes and policies, Tax &amp; social policy products,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Systems and applications,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Working environment including location, tools, user support &amp; procedures, Organisation structure &amp; team composition,</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Capabilities and skills,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Ways of working and culture shift. Major disruption to business activity could result.</a:t>
                      </a:r>
                    </a:p>
                    <a:p>
                      <a:endParaRPr lang="en-NZ"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839297">
                <a:tc>
                  <a:txBody>
                    <a:bodyPr/>
                    <a:lstStyle/>
                    <a:p>
                      <a:r>
                        <a:rPr lang="en-NZ" sz="1050" dirty="0"/>
                        <a:t>Very High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85725"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dirty="0">
                          <a:solidFill>
                            <a:srgbClr val="000000"/>
                          </a:solidFill>
                          <a:effectLst/>
                          <a:latin typeface="Verdana"/>
                        </a:rPr>
                        <a:t>Introduction of completely </a:t>
                      </a:r>
                      <a:r>
                        <a:rPr lang="en-NZ" sz="1050" b="0" i="0" u="none" strike="noStrike" dirty="0">
                          <a:solidFill>
                            <a:srgbClr val="000000"/>
                          </a:solidFill>
                          <a:effectLst/>
                          <a:latin typeface="+mn-lt"/>
                        </a:rPr>
                        <a:t>new:</a:t>
                      </a:r>
                    </a:p>
                    <a:p>
                      <a:pPr marL="85725" marR="0" indent="0" algn="l" defTabSz="914400" rtl="0" eaLnBrk="1" fontAlgn="ctr" latinLnBrk="0" hangingPunct="1">
                        <a:lnSpc>
                          <a:spcPct val="100000"/>
                        </a:lnSpc>
                        <a:spcBef>
                          <a:spcPts val="0"/>
                        </a:spcBef>
                        <a:spcAft>
                          <a:spcPts val="0"/>
                        </a:spcAft>
                        <a:buClrTx/>
                        <a:buSzTx/>
                        <a:buFontTx/>
                        <a:buNone/>
                        <a:tabLst/>
                        <a:defRPr/>
                      </a:pPr>
                      <a:r>
                        <a:rPr lang="en-NZ" sz="1050" b="0" i="0" u="none" strike="noStrike" dirty="0">
                          <a:solidFill>
                            <a:srgbClr val="000000"/>
                          </a:solidFill>
                          <a:effectLst/>
                          <a:latin typeface="+mn-lt"/>
                        </a:rPr>
                        <a:t>Policy (legislative),  Business processes and policies, Tax &amp; social policy products,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Systems and applications,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Working environment including location, tools, user support &amp; procedures, Organisation structure &amp; team composition,</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Capabilities and skills,</a:t>
                      </a:r>
                      <a:r>
                        <a:rPr lang="en-NZ" sz="1050" b="0" i="0" u="none" strike="noStrike" baseline="0" dirty="0">
                          <a:solidFill>
                            <a:srgbClr val="000000"/>
                          </a:solidFill>
                          <a:effectLst/>
                          <a:latin typeface="+mn-lt"/>
                        </a:rPr>
                        <a:t> </a:t>
                      </a:r>
                      <a:r>
                        <a:rPr lang="en-NZ" sz="1050" b="0" i="0" u="none" strike="noStrike" dirty="0">
                          <a:solidFill>
                            <a:srgbClr val="000000"/>
                          </a:solidFill>
                          <a:effectLst/>
                          <a:latin typeface="+mn-lt"/>
                        </a:rPr>
                        <a:t>Ways of working and culture shift. Significant disruption to business activity could result.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52874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107504" y="836712"/>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07503" y="116632"/>
            <a:ext cx="8856985" cy="584775"/>
          </a:xfrm>
          <a:prstGeom prst="rect">
            <a:avLst/>
          </a:prstGeom>
          <a:noFill/>
        </p:spPr>
        <p:txBody>
          <a:bodyPr wrap="square" rtlCol="0">
            <a:spAutoFit/>
          </a:bodyPr>
          <a:lstStyle/>
          <a:p>
            <a:r>
              <a:rPr lang="en-NZ" b="1" dirty="0">
                <a:solidFill>
                  <a:prstClr val="black"/>
                </a:solidFill>
              </a:rPr>
              <a:t>TITLE </a:t>
            </a:r>
          </a:p>
          <a:p>
            <a:r>
              <a:rPr lang="en-NZ" sz="1400" b="1" dirty="0">
                <a:solidFill>
                  <a:prstClr val="black"/>
                </a:solidFill>
              </a:rPr>
              <a:t>Benefits Impact Assessment - definitions</a:t>
            </a:r>
            <a:endParaRPr lang="en-NZ" sz="1400" i="1" dirty="0">
              <a:solidFill>
                <a:prstClr val="black"/>
              </a:solidFill>
            </a:endParaRPr>
          </a:p>
        </p:txBody>
      </p:sp>
      <p:sp>
        <p:nvSpPr>
          <p:cNvPr id="9" name="TextBox 8"/>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sp>
        <p:nvSpPr>
          <p:cNvPr id="10" name="Rectangle 9"/>
          <p:cNvSpPr/>
          <p:nvPr/>
        </p:nvSpPr>
        <p:spPr>
          <a:xfrm>
            <a:off x="213360" y="980728"/>
            <a:ext cx="8686800" cy="523220"/>
          </a:xfrm>
          <a:prstGeom prst="rect">
            <a:avLst/>
          </a:prstGeom>
          <a:solidFill>
            <a:srgbClr val="FFFFFF">
              <a:lumMod val="85000"/>
            </a:srgbClr>
          </a:solidFill>
        </p:spPr>
        <p:txBody>
          <a:bodyPr wrap="square">
            <a:spAutoFit/>
          </a:bodyPr>
          <a:lstStyle/>
          <a:p>
            <a:pPr marL="88900" eaLnBrk="0" fontAlgn="base" hangingPunct="0">
              <a:spcBef>
                <a:spcPct val="0"/>
              </a:spcBef>
              <a:spcAft>
                <a:spcPts val="600"/>
              </a:spcAft>
              <a:defRPr/>
            </a:pPr>
            <a:r>
              <a:rPr lang="en-NZ" sz="1400" kern="0" dirty="0">
                <a:solidFill>
                  <a:srgbClr val="000000"/>
                </a:solidFill>
                <a:latin typeface="Calibri" pitchFamily="34" charset="0"/>
                <a:cs typeface="Calibri" pitchFamily="34" charset="0"/>
              </a:rPr>
              <a:t>Guidance: The programme business case included benefits within three broad categories - customer, Government and Inland Revenue</a:t>
            </a:r>
            <a:r>
              <a:rPr lang="en-NZ" sz="1300" kern="0" dirty="0">
                <a:solidFill>
                  <a:srgbClr val="000000"/>
                </a:solidFill>
                <a:latin typeface="Calibri" pitchFamily="34" charset="0"/>
                <a:cs typeface="Calibri" pitchFamily="34" charset="0"/>
              </a:rPr>
              <a:t>. </a:t>
            </a:r>
          </a:p>
        </p:txBody>
      </p:sp>
      <p:sp>
        <p:nvSpPr>
          <p:cNvPr id="12" name="Rectangle 11"/>
          <p:cNvSpPr/>
          <p:nvPr/>
        </p:nvSpPr>
        <p:spPr>
          <a:xfrm>
            <a:off x="213360" y="4575542"/>
            <a:ext cx="8686800" cy="1538883"/>
          </a:xfrm>
          <a:prstGeom prst="rect">
            <a:avLst/>
          </a:prstGeom>
        </p:spPr>
        <p:txBody>
          <a:bodyPr wrap="square">
            <a:spAutoFit/>
          </a:bodyPr>
          <a:lstStyle/>
          <a:p>
            <a:pPr marL="171450" indent="-171450" fontAlgn="base">
              <a:spcBef>
                <a:spcPct val="0"/>
              </a:spcBef>
              <a:spcAft>
                <a:spcPct val="0"/>
              </a:spcAft>
              <a:buFont typeface="Arial" pitchFamily="34" charset="0"/>
              <a:buChar char="•"/>
            </a:pPr>
            <a:r>
              <a:rPr lang="en-NZ" sz="1400" dirty="0">
                <a:solidFill>
                  <a:srgbClr val="000000"/>
                </a:solidFill>
                <a:latin typeface="Calibri" pitchFamily="34" charset="0"/>
                <a:cs typeface="Calibri" pitchFamily="34" charset="0"/>
              </a:rPr>
              <a:t>The use of standard definitions to assess impacts on benefits (both positive and negative) will support the high-level KDD options analysis.</a:t>
            </a:r>
          </a:p>
          <a:p>
            <a:pPr marL="171450" indent="-171450" fontAlgn="base">
              <a:spcBef>
                <a:spcPct val="0"/>
              </a:spcBef>
              <a:spcAft>
                <a:spcPct val="0"/>
              </a:spcAft>
              <a:buFont typeface="Arial" pitchFamily="34" charset="0"/>
              <a:buChar char="•"/>
            </a:pPr>
            <a:endParaRPr lang="en-NZ" sz="500" dirty="0">
              <a:solidFill>
                <a:srgbClr val="000000"/>
              </a:solidFill>
              <a:latin typeface="Calibri" pitchFamily="34" charset="0"/>
              <a:cs typeface="Calibri" pitchFamily="34" charset="0"/>
            </a:endParaRPr>
          </a:p>
          <a:p>
            <a:pPr marL="171450" indent="-171450" fontAlgn="base">
              <a:spcBef>
                <a:spcPct val="0"/>
              </a:spcBef>
              <a:spcAft>
                <a:spcPct val="0"/>
              </a:spcAft>
              <a:buFont typeface="Arial" pitchFamily="34" charset="0"/>
              <a:buChar char="•"/>
            </a:pPr>
            <a:r>
              <a:rPr lang="en-NZ" sz="1400" dirty="0">
                <a:solidFill>
                  <a:srgbClr val="000000"/>
                </a:solidFill>
                <a:latin typeface="Calibri" pitchFamily="34" charset="0"/>
                <a:cs typeface="Calibri" pitchFamily="34" charset="0"/>
              </a:rPr>
              <a:t>Depending on the scope of the options in the KDD, benefit impacts may touch the customer, the Government, Inland Revenue and/or a combination of these categories</a:t>
            </a:r>
          </a:p>
          <a:p>
            <a:pPr marL="171450" indent="-171450" fontAlgn="base">
              <a:spcBef>
                <a:spcPct val="0"/>
              </a:spcBef>
              <a:spcAft>
                <a:spcPct val="0"/>
              </a:spcAft>
              <a:buFont typeface="Arial" pitchFamily="34" charset="0"/>
              <a:buChar char="•"/>
            </a:pPr>
            <a:endParaRPr lang="en-NZ" sz="500" dirty="0">
              <a:solidFill>
                <a:srgbClr val="000000"/>
              </a:solidFill>
              <a:latin typeface="Calibri" pitchFamily="34" charset="0"/>
              <a:cs typeface="Calibri" pitchFamily="34" charset="0"/>
            </a:endParaRPr>
          </a:p>
          <a:p>
            <a:pPr marL="171450" indent="-171450" fontAlgn="base">
              <a:spcBef>
                <a:spcPct val="0"/>
              </a:spcBef>
              <a:spcAft>
                <a:spcPct val="0"/>
              </a:spcAft>
              <a:buFont typeface="Arial" pitchFamily="34" charset="0"/>
              <a:buChar char="•"/>
            </a:pPr>
            <a:r>
              <a:rPr lang="en-NZ" sz="1400" b="1" dirty="0">
                <a:solidFill>
                  <a:srgbClr val="000000"/>
                </a:solidFill>
                <a:latin typeface="Calibri" pitchFamily="34" charset="0"/>
                <a:cs typeface="Calibri" pitchFamily="34" charset="0"/>
              </a:rPr>
              <a:t>Where the benefit impacts occur across more than one category, the KDD should reflect the highest rating</a:t>
            </a:r>
            <a:r>
              <a:rPr lang="en-NZ" sz="1400" dirty="0">
                <a:solidFill>
                  <a:srgbClr val="000000"/>
                </a:solidFill>
                <a:latin typeface="Calibri" pitchFamily="34" charset="0"/>
                <a:cs typeface="Calibri" pitchFamily="34" charset="0"/>
              </a:rPr>
              <a:t>.</a:t>
            </a:r>
          </a:p>
          <a:p>
            <a:pPr marL="171450" indent="-171450" fontAlgn="base">
              <a:spcBef>
                <a:spcPct val="0"/>
              </a:spcBef>
              <a:spcAft>
                <a:spcPct val="0"/>
              </a:spcAft>
              <a:buFont typeface="Arial" pitchFamily="34" charset="0"/>
              <a:buChar char="•"/>
            </a:pPr>
            <a:r>
              <a:rPr lang="en-NZ" sz="1400" dirty="0">
                <a:solidFill>
                  <a:srgbClr val="000000"/>
                </a:solidFill>
                <a:latin typeface="Calibri" pitchFamily="34" charset="0"/>
                <a:cs typeface="Calibri" pitchFamily="34" charset="0"/>
              </a:rPr>
              <a:t>If you require help with the assessment, please contact the Business case team</a:t>
            </a:r>
          </a:p>
        </p:txBody>
      </p:sp>
      <p:grpSp>
        <p:nvGrpSpPr>
          <p:cNvPr id="4" name="Group 4"/>
          <p:cNvGrpSpPr>
            <a:grpSpLocks noChangeAspect="1"/>
          </p:cNvGrpSpPr>
          <p:nvPr/>
        </p:nvGrpSpPr>
        <p:grpSpPr bwMode="auto">
          <a:xfrm>
            <a:off x="1495425" y="1600200"/>
            <a:ext cx="5691188" cy="2974975"/>
            <a:chOff x="942" y="1008"/>
            <a:chExt cx="3585" cy="1874"/>
          </a:xfrm>
        </p:grpSpPr>
        <p:sp>
          <p:nvSpPr>
            <p:cNvPr id="5" name="AutoShape 3"/>
            <p:cNvSpPr>
              <a:spLocks noChangeAspect="1" noChangeArrowheads="1" noTextEdit="1"/>
            </p:cNvSpPr>
            <p:nvPr/>
          </p:nvSpPr>
          <p:spPr bwMode="auto">
            <a:xfrm>
              <a:off x="942" y="1008"/>
              <a:ext cx="3585" cy="1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grpSp>
          <p:nvGrpSpPr>
            <p:cNvPr id="6" name="Group 205"/>
            <p:cNvGrpSpPr>
              <a:grpSpLocks/>
            </p:cNvGrpSpPr>
            <p:nvPr/>
          </p:nvGrpSpPr>
          <p:grpSpPr bwMode="auto">
            <a:xfrm>
              <a:off x="990" y="1008"/>
              <a:ext cx="3600" cy="778"/>
              <a:chOff x="990" y="1008"/>
              <a:chExt cx="3600" cy="778"/>
            </a:xfrm>
          </p:grpSpPr>
          <p:sp>
            <p:nvSpPr>
              <p:cNvPr id="392" name="Rectangle 5"/>
              <p:cNvSpPr>
                <a:spLocks noChangeArrowheads="1"/>
              </p:cNvSpPr>
              <p:nvPr/>
            </p:nvSpPr>
            <p:spPr bwMode="auto">
              <a:xfrm>
                <a:off x="994" y="1025"/>
                <a:ext cx="1077" cy="50"/>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93" name="Rectangle 6"/>
              <p:cNvSpPr>
                <a:spLocks noChangeArrowheads="1"/>
              </p:cNvSpPr>
              <p:nvPr/>
            </p:nvSpPr>
            <p:spPr bwMode="auto">
              <a:xfrm>
                <a:off x="994" y="1075"/>
                <a:ext cx="44"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94" name="Rectangle 7"/>
              <p:cNvSpPr>
                <a:spLocks noChangeArrowheads="1"/>
              </p:cNvSpPr>
              <p:nvPr/>
            </p:nvSpPr>
            <p:spPr bwMode="auto">
              <a:xfrm>
                <a:off x="2025" y="1075"/>
                <a:ext cx="46"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95" name="Rectangle 8"/>
              <p:cNvSpPr>
                <a:spLocks noChangeArrowheads="1"/>
              </p:cNvSpPr>
              <p:nvPr/>
            </p:nvSpPr>
            <p:spPr bwMode="auto">
              <a:xfrm>
                <a:off x="994" y="1163"/>
                <a:ext cx="1077" cy="50"/>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96" name="Rectangle 9"/>
              <p:cNvSpPr>
                <a:spLocks noChangeArrowheads="1"/>
              </p:cNvSpPr>
              <p:nvPr/>
            </p:nvSpPr>
            <p:spPr bwMode="auto">
              <a:xfrm>
                <a:off x="1038" y="1075"/>
                <a:ext cx="987"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97" name="Rectangle 10"/>
              <p:cNvSpPr>
                <a:spLocks noChangeArrowheads="1"/>
              </p:cNvSpPr>
              <p:nvPr/>
            </p:nvSpPr>
            <p:spPr bwMode="auto">
              <a:xfrm>
                <a:off x="1272" y="1074"/>
                <a:ext cx="56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Impact against</a:t>
                </a:r>
                <a:endParaRPr lang="en-US" altLang="en-US">
                  <a:solidFill>
                    <a:prstClr val="black"/>
                  </a:solidFill>
                </a:endParaRPr>
              </a:p>
            </p:txBody>
          </p:sp>
          <p:sp>
            <p:nvSpPr>
              <p:cNvPr id="398" name="Rectangle 11"/>
              <p:cNvSpPr>
                <a:spLocks noChangeArrowheads="1"/>
              </p:cNvSpPr>
              <p:nvPr/>
            </p:nvSpPr>
            <p:spPr bwMode="auto">
              <a:xfrm>
                <a:off x="1789" y="107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99" name="Rectangle 12"/>
              <p:cNvSpPr>
                <a:spLocks noChangeArrowheads="1"/>
              </p:cNvSpPr>
              <p:nvPr/>
            </p:nvSpPr>
            <p:spPr bwMode="auto">
              <a:xfrm>
                <a:off x="2075" y="1025"/>
                <a:ext cx="43"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00" name="Rectangle 13"/>
              <p:cNvSpPr>
                <a:spLocks noChangeArrowheads="1"/>
              </p:cNvSpPr>
              <p:nvPr/>
            </p:nvSpPr>
            <p:spPr bwMode="auto">
              <a:xfrm>
                <a:off x="2792" y="1025"/>
                <a:ext cx="38"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01" name="Rectangle 14"/>
              <p:cNvSpPr>
                <a:spLocks noChangeArrowheads="1"/>
              </p:cNvSpPr>
              <p:nvPr/>
            </p:nvSpPr>
            <p:spPr bwMode="auto">
              <a:xfrm>
                <a:off x="2118" y="1025"/>
                <a:ext cx="674"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02" name="Rectangle 15"/>
              <p:cNvSpPr>
                <a:spLocks noChangeArrowheads="1"/>
              </p:cNvSpPr>
              <p:nvPr/>
            </p:nvSpPr>
            <p:spPr bwMode="auto">
              <a:xfrm>
                <a:off x="2279" y="1024"/>
                <a:ext cx="39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Customer</a:t>
                </a:r>
                <a:endParaRPr lang="en-US" altLang="en-US">
                  <a:solidFill>
                    <a:prstClr val="black"/>
                  </a:solidFill>
                </a:endParaRPr>
              </a:p>
            </p:txBody>
          </p:sp>
          <p:sp>
            <p:nvSpPr>
              <p:cNvPr id="403" name="Rectangle 16"/>
              <p:cNvSpPr>
                <a:spLocks noChangeArrowheads="1"/>
              </p:cNvSpPr>
              <p:nvPr/>
            </p:nvSpPr>
            <p:spPr bwMode="auto">
              <a:xfrm>
                <a:off x="2630" y="1024"/>
                <a:ext cx="6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 </a:t>
                </a:r>
                <a:endParaRPr lang="en-US" altLang="en-US">
                  <a:solidFill>
                    <a:prstClr val="black"/>
                  </a:solidFill>
                </a:endParaRPr>
              </a:p>
            </p:txBody>
          </p:sp>
          <p:sp>
            <p:nvSpPr>
              <p:cNvPr id="404" name="Rectangle 17"/>
              <p:cNvSpPr>
                <a:spLocks noChangeArrowheads="1"/>
              </p:cNvSpPr>
              <p:nvPr/>
            </p:nvSpPr>
            <p:spPr bwMode="auto">
              <a:xfrm>
                <a:off x="2849" y="1025"/>
                <a:ext cx="37"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05" name="Rectangle 18"/>
              <p:cNvSpPr>
                <a:spLocks noChangeArrowheads="1"/>
              </p:cNvSpPr>
              <p:nvPr/>
            </p:nvSpPr>
            <p:spPr bwMode="auto">
              <a:xfrm>
                <a:off x="3533" y="1025"/>
                <a:ext cx="37"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06" name="Rectangle 19"/>
              <p:cNvSpPr>
                <a:spLocks noChangeArrowheads="1"/>
              </p:cNvSpPr>
              <p:nvPr/>
            </p:nvSpPr>
            <p:spPr bwMode="auto">
              <a:xfrm>
                <a:off x="2886" y="1025"/>
                <a:ext cx="647"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07" name="Rectangle 20"/>
              <p:cNvSpPr>
                <a:spLocks noChangeArrowheads="1"/>
              </p:cNvSpPr>
              <p:nvPr/>
            </p:nvSpPr>
            <p:spPr bwMode="auto">
              <a:xfrm>
                <a:off x="2980" y="1024"/>
                <a:ext cx="50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Government</a:t>
                </a:r>
                <a:endParaRPr lang="en-US" altLang="en-US">
                  <a:solidFill>
                    <a:prstClr val="black"/>
                  </a:solidFill>
                </a:endParaRPr>
              </a:p>
            </p:txBody>
          </p:sp>
          <p:sp>
            <p:nvSpPr>
              <p:cNvPr id="408" name="Rectangle 21"/>
              <p:cNvSpPr>
                <a:spLocks noChangeArrowheads="1"/>
              </p:cNvSpPr>
              <p:nvPr/>
            </p:nvSpPr>
            <p:spPr bwMode="auto">
              <a:xfrm>
                <a:off x="3435" y="1024"/>
                <a:ext cx="6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 </a:t>
                </a:r>
                <a:endParaRPr lang="en-US" altLang="en-US">
                  <a:solidFill>
                    <a:prstClr val="black"/>
                  </a:solidFill>
                </a:endParaRPr>
              </a:p>
            </p:txBody>
          </p:sp>
          <p:sp>
            <p:nvSpPr>
              <p:cNvPr id="409" name="Rectangle 22"/>
              <p:cNvSpPr>
                <a:spLocks noChangeArrowheads="1"/>
              </p:cNvSpPr>
              <p:nvPr/>
            </p:nvSpPr>
            <p:spPr bwMode="auto">
              <a:xfrm>
                <a:off x="3589" y="1025"/>
                <a:ext cx="38"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0" name="Rectangle 23"/>
              <p:cNvSpPr>
                <a:spLocks noChangeArrowheads="1"/>
              </p:cNvSpPr>
              <p:nvPr/>
            </p:nvSpPr>
            <p:spPr bwMode="auto">
              <a:xfrm>
                <a:off x="4446" y="1025"/>
                <a:ext cx="44"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1" name="Rectangle 24"/>
              <p:cNvSpPr>
                <a:spLocks noChangeArrowheads="1"/>
              </p:cNvSpPr>
              <p:nvPr/>
            </p:nvSpPr>
            <p:spPr bwMode="auto">
              <a:xfrm>
                <a:off x="3627" y="1025"/>
                <a:ext cx="819" cy="87"/>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2" name="Rectangle 25"/>
              <p:cNvSpPr>
                <a:spLocks noChangeArrowheads="1"/>
              </p:cNvSpPr>
              <p:nvPr/>
            </p:nvSpPr>
            <p:spPr bwMode="auto">
              <a:xfrm>
                <a:off x="3756" y="1024"/>
                <a:ext cx="6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Inland Revenue</a:t>
                </a:r>
                <a:endParaRPr lang="en-US" altLang="en-US">
                  <a:solidFill>
                    <a:prstClr val="black"/>
                  </a:solidFill>
                </a:endParaRPr>
              </a:p>
            </p:txBody>
          </p:sp>
          <p:sp>
            <p:nvSpPr>
              <p:cNvPr id="413" name="Rectangle 26"/>
              <p:cNvSpPr>
                <a:spLocks noChangeArrowheads="1"/>
              </p:cNvSpPr>
              <p:nvPr/>
            </p:nvSpPr>
            <p:spPr bwMode="auto">
              <a:xfrm>
                <a:off x="4317" y="1024"/>
                <a:ext cx="6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 </a:t>
                </a:r>
                <a:endParaRPr lang="en-US" altLang="en-US">
                  <a:solidFill>
                    <a:prstClr val="black"/>
                  </a:solidFill>
                </a:endParaRPr>
              </a:p>
            </p:txBody>
          </p:sp>
          <p:sp>
            <p:nvSpPr>
              <p:cNvPr id="414" name="Rectangle 27"/>
              <p:cNvSpPr>
                <a:spLocks noChangeArrowheads="1"/>
              </p:cNvSpPr>
              <p:nvPr/>
            </p:nvSpPr>
            <p:spPr bwMode="auto">
              <a:xfrm>
                <a:off x="990" y="1008"/>
                <a:ext cx="4"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5" name="Line 28"/>
              <p:cNvSpPr>
                <a:spLocks noChangeShapeType="1"/>
              </p:cNvSpPr>
              <p:nvPr/>
            </p:nvSpPr>
            <p:spPr bwMode="auto">
              <a:xfrm>
                <a:off x="990" y="1008"/>
                <a:ext cx="0" cy="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6" name="Rectangle 29"/>
              <p:cNvSpPr>
                <a:spLocks noChangeArrowheads="1"/>
              </p:cNvSpPr>
              <p:nvPr/>
            </p:nvSpPr>
            <p:spPr bwMode="auto">
              <a:xfrm>
                <a:off x="990" y="1008"/>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7" name="Line 30"/>
              <p:cNvSpPr>
                <a:spLocks noChangeShapeType="1"/>
              </p:cNvSpPr>
              <p:nvPr/>
            </p:nvSpPr>
            <p:spPr bwMode="auto">
              <a:xfrm>
                <a:off x="990" y="1008"/>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8" name="Line 31"/>
              <p:cNvSpPr>
                <a:spLocks noChangeShapeType="1"/>
              </p:cNvSpPr>
              <p:nvPr/>
            </p:nvSpPr>
            <p:spPr bwMode="auto">
              <a:xfrm>
                <a:off x="990" y="1008"/>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9" name="Rectangle 32"/>
              <p:cNvSpPr>
                <a:spLocks noChangeArrowheads="1"/>
              </p:cNvSpPr>
              <p:nvPr/>
            </p:nvSpPr>
            <p:spPr bwMode="auto">
              <a:xfrm>
                <a:off x="994" y="1008"/>
                <a:ext cx="107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0" name="Line 33"/>
              <p:cNvSpPr>
                <a:spLocks noChangeShapeType="1"/>
              </p:cNvSpPr>
              <p:nvPr/>
            </p:nvSpPr>
            <p:spPr bwMode="auto">
              <a:xfrm>
                <a:off x="994" y="1008"/>
                <a:ext cx="107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1" name="Rectangle 34"/>
              <p:cNvSpPr>
                <a:spLocks noChangeArrowheads="1"/>
              </p:cNvSpPr>
              <p:nvPr/>
            </p:nvSpPr>
            <p:spPr bwMode="auto">
              <a:xfrm>
                <a:off x="994" y="1011"/>
                <a:ext cx="1077" cy="13"/>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2" name="Rectangle 35"/>
              <p:cNvSpPr>
                <a:spLocks noChangeArrowheads="1"/>
              </p:cNvSpPr>
              <p:nvPr/>
            </p:nvSpPr>
            <p:spPr bwMode="auto">
              <a:xfrm>
                <a:off x="2071" y="1011"/>
                <a:ext cx="4" cy="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3" name="Line 36"/>
              <p:cNvSpPr>
                <a:spLocks noChangeShapeType="1"/>
              </p:cNvSpPr>
              <p:nvPr/>
            </p:nvSpPr>
            <p:spPr bwMode="auto">
              <a:xfrm>
                <a:off x="2071" y="1011"/>
                <a:ext cx="0" cy="1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4" name="Rectangle 37"/>
              <p:cNvSpPr>
                <a:spLocks noChangeArrowheads="1"/>
              </p:cNvSpPr>
              <p:nvPr/>
            </p:nvSpPr>
            <p:spPr bwMode="auto">
              <a:xfrm>
                <a:off x="2071" y="1008"/>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5" name="Line 38"/>
              <p:cNvSpPr>
                <a:spLocks noChangeShapeType="1"/>
              </p:cNvSpPr>
              <p:nvPr/>
            </p:nvSpPr>
            <p:spPr bwMode="auto">
              <a:xfrm>
                <a:off x="2071" y="1008"/>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6" name="Line 39"/>
              <p:cNvSpPr>
                <a:spLocks noChangeShapeType="1"/>
              </p:cNvSpPr>
              <p:nvPr/>
            </p:nvSpPr>
            <p:spPr bwMode="auto">
              <a:xfrm>
                <a:off x="2071" y="1008"/>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7" name="Rectangle 40"/>
              <p:cNvSpPr>
                <a:spLocks noChangeArrowheads="1"/>
              </p:cNvSpPr>
              <p:nvPr/>
            </p:nvSpPr>
            <p:spPr bwMode="auto">
              <a:xfrm>
                <a:off x="2075" y="1008"/>
                <a:ext cx="75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8" name="Line 41"/>
              <p:cNvSpPr>
                <a:spLocks noChangeShapeType="1"/>
              </p:cNvSpPr>
              <p:nvPr/>
            </p:nvSpPr>
            <p:spPr bwMode="auto">
              <a:xfrm>
                <a:off x="2075" y="1008"/>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9" name="Rectangle 42"/>
              <p:cNvSpPr>
                <a:spLocks noChangeArrowheads="1"/>
              </p:cNvSpPr>
              <p:nvPr/>
            </p:nvSpPr>
            <p:spPr bwMode="auto">
              <a:xfrm>
                <a:off x="2075" y="1011"/>
                <a:ext cx="755" cy="13"/>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0" name="Rectangle 43"/>
              <p:cNvSpPr>
                <a:spLocks noChangeArrowheads="1"/>
              </p:cNvSpPr>
              <p:nvPr/>
            </p:nvSpPr>
            <p:spPr bwMode="auto">
              <a:xfrm>
                <a:off x="2830" y="1008"/>
                <a:ext cx="19"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1" name="Line 44"/>
              <p:cNvSpPr>
                <a:spLocks noChangeShapeType="1"/>
              </p:cNvSpPr>
              <p:nvPr/>
            </p:nvSpPr>
            <p:spPr bwMode="auto">
              <a:xfrm>
                <a:off x="2830" y="1008"/>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2" name="Line 45"/>
              <p:cNvSpPr>
                <a:spLocks noChangeShapeType="1"/>
              </p:cNvSpPr>
              <p:nvPr/>
            </p:nvSpPr>
            <p:spPr bwMode="auto">
              <a:xfrm>
                <a:off x="2830" y="1008"/>
                <a:ext cx="0" cy="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3" name="Rectangle 46"/>
              <p:cNvSpPr>
                <a:spLocks noChangeArrowheads="1"/>
              </p:cNvSpPr>
              <p:nvPr/>
            </p:nvSpPr>
            <p:spPr bwMode="auto">
              <a:xfrm>
                <a:off x="2830" y="1008"/>
                <a:ext cx="19"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4" name="Line 47"/>
              <p:cNvSpPr>
                <a:spLocks noChangeShapeType="1"/>
              </p:cNvSpPr>
              <p:nvPr/>
            </p:nvSpPr>
            <p:spPr bwMode="auto">
              <a:xfrm>
                <a:off x="2830" y="1008"/>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5" name="Line 48"/>
              <p:cNvSpPr>
                <a:spLocks noChangeShapeType="1"/>
              </p:cNvSpPr>
              <p:nvPr/>
            </p:nvSpPr>
            <p:spPr bwMode="auto">
              <a:xfrm>
                <a:off x="2830" y="1008"/>
                <a:ext cx="0" cy="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6" name="Rectangle 49"/>
              <p:cNvSpPr>
                <a:spLocks noChangeArrowheads="1"/>
              </p:cNvSpPr>
              <p:nvPr/>
            </p:nvSpPr>
            <p:spPr bwMode="auto">
              <a:xfrm>
                <a:off x="2849" y="1008"/>
                <a:ext cx="719"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7" name="Line 50"/>
              <p:cNvSpPr>
                <a:spLocks noChangeShapeType="1"/>
              </p:cNvSpPr>
              <p:nvPr/>
            </p:nvSpPr>
            <p:spPr bwMode="auto">
              <a:xfrm>
                <a:off x="2849" y="1008"/>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8" name="Rectangle 51"/>
              <p:cNvSpPr>
                <a:spLocks noChangeArrowheads="1"/>
              </p:cNvSpPr>
              <p:nvPr/>
            </p:nvSpPr>
            <p:spPr bwMode="auto">
              <a:xfrm>
                <a:off x="3568" y="1008"/>
                <a:ext cx="19"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9" name="Line 52"/>
              <p:cNvSpPr>
                <a:spLocks noChangeShapeType="1"/>
              </p:cNvSpPr>
              <p:nvPr/>
            </p:nvSpPr>
            <p:spPr bwMode="auto">
              <a:xfrm>
                <a:off x="3568" y="1008"/>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0" name="Line 53"/>
              <p:cNvSpPr>
                <a:spLocks noChangeShapeType="1"/>
              </p:cNvSpPr>
              <p:nvPr/>
            </p:nvSpPr>
            <p:spPr bwMode="auto">
              <a:xfrm>
                <a:off x="3568" y="1008"/>
                <a:ext cx="0" cy="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1" name="Rectangle 54"/>
              <p:cNvSpPr>
                <a:spLocks noChangeArrowheads="1"/>
              </p:cNvSpPr>
              <p:nvPr/>
            </p:nvSpPr>
            <p:spPr bwMode="auto">
              <a:xfrm>
                <a:off x="3568" y="1008"/>
                <a:ext cx="19"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2" name="Line 55"/>
              <p:cNvSpPr>
                <a:spLocks noChangeShapeType="1"/>
              </p:cNvSpPr>
              <p:nvPr/>
            </p:nvSpPr>
            <p:spPr bwMode="auto">
              <a:xfrm>
                <a:off x="3568" y="1008"/>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3" name="Line 56"/>
              <p:cNvSpPr>
                <a:spLocks noChangeShapeType="1"/>
              </p:cNvSpPr>
              <p:nvPr/>
            </p:nvSpPr>
            <p:spPr bwMode="auto">
              <a:xfrm>
                <a:off x="3568" y="1008"/>
                <a:ext cx="0" cy="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4" name="Rectangle 57"/>
              <p:cNvSpPr>
                <a:spLocks noChangeArrowheads="1"/>
              </p:cNvSpPr>
              <p:nvPr/>
            </p:nvSpPr>
            <p:spPr bwMode="auto">
              <a:xfrm>
                <a:off x="3587" y="1008"/>
                <a:ext cx="90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5" name="Line 58"/>
              <p:cNvSpPr>
                <a:spLocks noChangeShapeType="1"/>
              </p:cNvSpPr>
              <p:nvPr/>
            </p:nvSpPr>
            <p:spPr bwMode="auto">
              <a:xfrm>
                <a:off x="3587" y="1008"/>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6" name="Rectangle 59"/>
              <p:cNvSpPr>
                <a:spLocks noChangeArrowheads="1"/>
              </p:cNvSpPr>
              <p:nvPr/>
            </p:nvSpPr>
            <p:spPr bwMode="auto">
              <a:xfrm>
                <a:off x="3587" y="1011"/>
                <a:ext cx="903" cy="13"/>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7" name="Rectangle 60"/>
              <p:cNvSpPr>
                <a:spLocks noChangeArrowheads="1"/>
              </p:cNvSpPr>
              <p:nvPr/>
            </p:nvSpPr>
            <p:spPr bwMode="auto">
              <a:xfrm>
                <a:off x="4490" y="1008"/>
                <a:ext cx="4"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8" name="Line 61"/>
              <p:cNvSpPr>
                <a:spLocks noChangeShapeType="1"/>
              </p:cNvSpPr>
              <p:nvPr/>
            </p:nvSpPr>
            <p:spPr bwMode="auto">
              <a:xfrm>
                <a:off x="4490" y="1008"/>
                <a:ext cx="0" cy="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9" name="Rectangle 62"/>
              <p:cNvSpPr>
                <a:spLocks noChangeArrowheads="1"/>
              </p:cNvSpPr>
              <p:nvPr/>
            </p:nvSpPr>
            <p:spPr bwMode="auto">
              <a:xfrm>
                <a:off x="4490" y="1008"/>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0" name="Line 63"/>
              <p:cNvSpPr>
                <a:spLocks noChangeShapeType="1"/>
              </p:cNvSpPr>
              <p:nvPr/>
            </p:nvSpPr>
            <p:spPr bwMode="auto">
              <a:xfrm>
                <a:off x="4490" y="1008"/>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1" name="Line 64"/>
              <p:cNvSpPr>
                <a:spLocks noChangeShapeType="1"/>
              </p:cNvSpPr>
              <p:nvPr/>
            </p:nvSpPr>
            <p:spPr bwMode="auto">
              <a:xfrm>
                <a:off x="4490" y="1008"/>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2" name="Rectangle 65"/>
              <p:cNvSpPr>
                <a:spLocks noChangeArrowheads="1"/>
              </p:cNvSpPr>
              <p:nvPr/>
            </p:nvSpPr>
            <p:spPr bwMode="auto">
              <a:xfrm>
                <a:off x="990" y="1024"/>
                <a:ext cx="4"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3" name="Line 66"/>
              <p:cNvSpPr>
                <a:spLocks noChangeShapeType="1"/>
              </p:cNvSpPr>
              <p:nvPr/>
            </p:nvSpPr>
            <p:spPr bwMode="auto">
              <a:xfrm>
                <a:off x="990" y="1024"/>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4" name="Rectangle 67"/>
              <p:cNvSpPr>
                <a:spLocks noChangeArrowheads="1"/>
              </p:cNvSpPr>
              <p:nvPr/>
            </p:nvSpPr>
            <p:spPr bwMode="auto">
              <a:xfrm>
                <a:off x="2071" y="1024"/>
                <a:ext cx="4"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5" name="Line 68"/>
              <p:cNvSpPr>
                <a:spLocks noChangeShapeType="1"/>
              </p:cNvSpPr>
              <p:nvPr/>
            </p:nvSpPr>
            <p:spPr bwMode="auto">
              <a:xfrm>
                <a:off x="2071" y="1024"/>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6" name="Rectangle 69"/>
              <p:cNvSpPr>
                <a:spLocks noChangeArrowheads="1"/>
              </p:cNvSpPr>
              <p:nvPr/>
            </p:nvSpPr>
            <p:spPr bwMode="auto">
              <a:xfrm>
                <a:off x="2830" y="1024"/>
                <a:ext cx="19"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7" name="Line 70"/>
              <p:cNvSpPr>
                <a:spLocks noChangeShapeType="1"/>
              </p:cNvSpPr>
              <p:nvPr/>
            </p:nvSpPr>
            <p:spPr bwMode="auto">
              <a:xfrm>
                <a:off x="2830" y="1024"/>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8" name="Rectangle 71"/>
              <p:cNvSpPr>
                <a:spLocks noChangeArrowheads="1"/>
              </p:cNvSpPr>
              <p:nvPr/>
            </p:nvSpPr>
            <p:spPr bwMode="auto">
              <a:xfrm>
                <a:off x="3568" y="1024"/>
                <a:ext cx="19"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9" name="Line 72"/>
              <p:cNvSpPr>
                <a:spLocks noChangeShapeType="1"/>
              </p:cNvSpPr>
              <p:nvPr/>
            </p:nvSpPr>
            <p:spPr bwMode="auto">
              <a:xfrm>
                <a:off x="3568" y="1024"/>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0" name="Rectangle 73"/>
              <p:cNvSpPr>
                <a:spLocks noChangeArrowheads="1"/>
              </p:cNvSpPr>
              <p:nvPr/>
            </p:nvSpPr>
            <p:spPr bwMode="auto">
              <a:xfrm>
                <a:off x="4490" y="1024"/>
                <a:ext cx="4"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1" name="Line 74"/>
              <p:cNvSpPr>
                <a:spLocks noChangeShapeType="1"/>
              </p:cNvSpPr>
              <p:nvPr/>
            </p:nvSpPr>
            <p:spPr bwMode="auto">
              <a:xfrm>
                <a:off x="4490" y="1024"/>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2" name="Rectangle 75"/>
              <p:cNvSpPr>
                <a:spLocks noChangeArrowheads="1"/>
              </p:cNvSpPr>
              <p:nvPr/>
            </p:nvSpPr>
            <p:spPr bwMode="auto">
              <a:xfrm>
                <a:off x="2075" y="1117"/>
                <a:ext cx="43" cy="57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3" name="Rectangle 76"/>
              <p:cNvSpPr>
                <a:spLocks noChangeArrowheads="1"/>
              </p:cNvSpPr>
              <p:nvPr/>
            </p:nvSpPr>
            <p:spPr bwMode="auto">
              <a:xfrm>
                <a:off x="2792" y="1117"/>
                <a:ext cx="38" cy="57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4" name="Rectangle 77"/>
              <p:cNvSpPr>
                <a:spLocks noChangeArrowheads="1"/>
              </p:cNvSpPr>
              <p:nvPr/>
            </p:nvSpPr>
            <p:spPr bwMode="auto">
              <a:xfrm>
                <a:off x="2118" y="1117"/>
                <a:ext cx="674" cy="86"/>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5" name="Rectangle 78"/>
              <p:cNvSpPr>
                <a:spLocks noChangeArrowheads="1"/>
              </p:cNvSpPr>
              <p:nvPr/>
            </p:nvSpPr>
            <p:spPr bwMode="auto">
              <a:xfrm>
                <a:off x="2131" y="1115"/>
                <a:ext cx="9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C</a:t>
                </a:r>
                <a:endParaRPr lang="en-US" altLang="en-US">
                  <a:solidFill>
                    <a:prstClr val="black"/>
                  </a:solidFill>
                </a:endParaRPr>
              </a:p>
            </p:txBody>
          </p:sp>
          <p:sp>
            <p:nvSpPr>
              <p:cNvPr id="466" name="Rectangle 79"/>
              <p:cNvSpPr>
                <a:spLocks noChangeArrowheads="1"/>
              </p:cNvSpPr>
              <p:nvPr/>
            </p:nvSpPr>
            <p:spPr bwMode="auto">
              <a:xfrm>
                <a:off x="2177" y="1115"/>
                <a:ext cx="65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ompliance effort</a:t>
                </a:r>
                <a:endParaRPr lang="en-US" altLang="en-US">
                  <a:solidFill>
                    <a:prstClr val="black"/>
                  </a:solidFill>
                </a:endParaRPr>
              </a:p>
            </p:txBody>
          </p:sp>
          <p:sp>
            <p:nvSpPr>
              <p:cNvPr id="467" name="Rectangle 80"/>
              <p:cNvSpPr>
                <a:spLocks noChangeArrowheads="1"/>
              </p:cNvSpPr>
              <p:nvPr/>
            </p:nvSpPr>
            <p:spPr bwMode="auto">
              <a:xfrm>
                <a:off x="2780" y="1130"/>
                <a:ext cx="5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 </a:t>
                </a:r>
                <a:endParaRPr lang="en-US" altLang="en-US">
                  <a:solidFill>
                    <a:prstClr val="black"/>
                  </a:solidFill>
                </a:endParaRPr>
              </a:p>
            </p:txBody>
          </p:sp>
          <p:sp>
            <p:nvSpPr>
              <p:cNvPr id="468" name="Rectangle 81"/>
              <p:cNvSpPr>
                <a:spLocks noChangeArrowheads="1"/>
              </p:cNvSpPr>
              <p:nvPr/>
            </p:nvSpPr>
            <p:spPr bwMode="auto">
              <a:xfrm>
                <a:off x="2118" y="1203"/>
                <a:ext cx="674"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9" name="Rectangle 82"/>
              <p:cNvSpPr>
                <a:spLocks noChangeArrowheads="1"/>
              </p:cNvSpPr>
              <p:nvPr/>
            </p:nvSpPr>
            <p:spPr bwMode="auto">
              <a:xfrm>
                <a:off x="2454" y="1203"/>
                <a:ext cx="5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 </a:t>
                </a:r>
                <a:endParaRPr lang="en-US" altLang="en-US">
                  <a:solidFill>
                    <a:prstClr val="black"/>
                  </a:solidFill>
                </a:endParaRPr>
              </a:p>
            </p:txBody>
          </p:sp>
          <p:sp>
            <p:nvSpPr>
              <p:cNvPr id="470" name="Rectangle 83"/>
              <p:cNvSpPr>
                <a:spLocks noChangeArrowheads="1"/>
              </p:cNvSpPr>
              <p:nvPr/>
            </p:nvSpPr>
            <p:spPr bwMode="auto">
              <a:xfrm>
                <a:off x="2118" y="1274"/>
                <a:ext cx="674"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71" name="Rectangle 84"/>
              <p:cNvSpPr>
                <a:spLocks noChangeArrowheads="1"/>
              </p:cNvSpPr>
              <p:nvPr/>
            </p:nvSpPr>
            <p:spPr bwMode="auto">
              <a:xfrm>
                <a:off x="2131" y="1273"/>
                <a:ext cx="780"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“imposed additional or </a:t>
                </a:r>
                <a:endParaRPr lang="en-US" altLang="en-US">
                  <a:solidFill>
                    <a:prstClr val="black"/>
                  </a:solidFill>
                </a:endParaRPr>
              </a:p>
            </p:txBody>
          </p:sp>
          <p:sp>
            <p:nvSpPr>
              <p:cNvPr id="472" name="Rectangle 85"/>
              <p:cNvSpPr>
                <a:spLocks noChangeArrowheads="1"/>
              </p:cNvSpPr>
              <p:nvPr/>
            </p:nvSpPr>
            <p:spPr bwMode="auto">
              <a:xfrm>
                <a:off x="2118" y="1345"/>
                <a:ext cx="674" cy="70"/>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73" name="Rectangle 86"/>
              <p:cNvSpPr>
                <a:spLocks noChangeArrowheads="1"/>
              </p:cNvSpPr>
              <p:nvPr/>
            </p:nvSpPr>
            <p:spPr bwMode="auto">
              <a:xfrm>
                <a:off x="2200" y="1344"/>
                <a:ext cx="252"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relieve</a:t>
                </a:r>
                <a:endParaRPr lang="en-US" altLang="en-US">
                  <a:solidFill>
                    <a:prstClr val="black"/>
                  </a:solidFill>
                </a:endParaRPr>
              </a:p>
            </p:txBody>
          </p:sp>
          <p:sp>
            <p:nvSpPr>
              <p:cNvPr id="474" name="Rectangle 87"/>
              <p:cNvSpPr>
                <a:spLocks noChangeArrowheads="1"/>
              </p:cNvSpPr>
              <p:nvPr/>
            </p:nvSpPr>
            <p:spPr bwMode="auto">
              <a:xfrm>
                <a:off x="2390" y="1344"/>
                <a:ext cx="81"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d</a:t>
                </a:r>
                <a:endParaRPr lang="en-US" altLang="en-US">
                  <a:solidFill>
                    <a:prstClr val="black"/>
                  </a:solidFill>
                </a:endParaRPr>
              </a:p>
            </p:txBody>
          </p:sp>
          <p:sp>
            <p:nvSpPr>
              <p:cNvPr id="475" name="Rectangle 88"/>
              <p:cNvSpPr>
                <a:spLocks noChangeArrowheads="1"/>
              </p:cNvSpPr>
              <p:nvPr/>
            </p:nvSpPr>
            <p:spPr bwMode="auto">
              <a:xfrm>
                <a:off x="2427" y="1344"/>
                <a:ext cx="5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 </a:t>
                </a:r>
                <a:endParaRPr lang="en-US" altLang="en-US">
                  <a:solidFill>
                    <a:prstClr val="black"/>
                  </a:solidFill>
                </a:endParaRPr>
              </a:p>
            </p:txBody>
          </p:sp>
          <p:sp>
            <p:nvSpPr>
              <p:cNvPr id="476" name="Rectangle 89"/>
              <p:cNvSpPr>
                <a:spLocks noChangeArrowheads="1"/>
              </p:cNvSpPr>
              <p:nvPr/>
            </p:nvSpPr>
            <p:spPr bwMode="auto">
              <a:xfrm>
                <a:off x="2442" y="1344"/>
                <a:ext cx="35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customer </a:t>
                </a:r>
                <a:endParaRPr lang="en-US" altLang="en-US">
                  <a:solidFill>
                    <a:prstClr val="black"/>
                  </a:solidFill>
                </a:endParaRPr>
              </a:p>
            </p:txBody>
          </p:sp>
          <p:sp>
            <p:nvSpPr>
              <p:cNvPr id="477" name="Rectangle 90"/>
              <p:cNvSpPr>
                <a:spLocks noChangeArrowheads="1"/>
              </p:cNvSpPr>
              <p:nvPr/>
            </p:nvSpPr>
            <p:spPr bwMode="auto">
              <a:xfrm>
                <a:off x="2118" y="1415"/>
                <a:ext cx="674" cy="69"/>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78" name="Rectangle 91"/>
              <p:cNvSpPr>
                <a:spLocks noChangeArrowheads="1"/>
              </p:cNvSpPr>
              <p:nvPr/>
            </p:nvSpPr>
            <p:spPr bwMode="auto">
              <a:xfrm>
                <a:off x="2208" y="1415"/>
                <a:ext cx="62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effort required to  </a:t>
                </a:r>
                <a:endParaRPr lang="en-US" altLang="en-US">
                  <a:solidFill>
                    <a:prstClr val="black"/>
                  </a:solidFill>
                </a:endParaRPr>
              </a:p>
            </p:txBody>
          </p:sp>
          <p:sp>
            <p:nvSpPr>
              <p:cNvPr id="479" name="Rectangle 92"/>
              <p:cNvSpPr>
                <a:spLocks noChangeArrowheads="1"/>
              </p:cNvSpPr>
              <p:nvPr/>
            </p:nvSpPr>
            <p:spPr bwMode="auto">
              <a:xfrm>
                <a:off x="2118" y="1484"/>
                <a:ext cx="674"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80" name="Rectangle 93"/>
              <p:cNvSpPr>
                <a:spLocks noChangeArrowheads="1"/>
              </p:cNvSpPr>
              <p:nvPr/>
            </p:nvSpPr>
            <p:spPr bwMode="auto">
              <a:xfrm>
                <a:off x="2166" y="1484"/>
                <a:ext cx="697"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meet tax obligations </a:t>
                </a:r>
                <a:endParaRPr lang="en-US" altLang="en-US">
                  <a:solidFill>
                    <a:prstClr val="black"/>
                  </a:solidFill>
                </a:endParaRPr>
              </a:p>
            </p:txBody>
          </p:sp>
          <p:sp>
            <p:nvSpPr>
              <p:cNvPr id="481" name="Rectangle 94"/>
              <p:cNvSpPr>
                <a:spLocks noChangeArrowheads="1"/>
              </p:cNvSpPr>
              <p:nvPr/>
            </p:nvSpPr>
            <p:spPr bwMode="auto">
              <a:xfrm>
                <a:off x="2118" y="1555"/>
                <a:ext cx="674"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82" name="Rectangle 95"/>
              <p:cNvSpPr>
                <a:spLocks noChangeArrowheads="1"/>
              </p:cNvSpPr>
              <p:nvPr/>
            </p:nvSpPr>
            <p:spPr bwMode="auto">
              <a:xfrm>
                <a:off x="2287" y="1555"/>
                <a:ext cx="159"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and</a:t>
                </a:r>
                <a:endParaRPr lang="en-US" altLang="en-US">
                  <a:solidFill>
                    <a:prstClr val="black"/>
                  </a:solidFill>
                </a:endParaRPr>
              </a:p>
            </p:txBody>
          </p:sp>
          <p:sp>
            <p:nvSpPr>
              <p:cNvPr id="483" name="Rectangle 96"/>
              <p:cNvSpPr>
                <a:spLocks noChangeArrowheads="1"/>
              </p:cNvSpPr>
              <p:nvPr/>
            </p:nvSpPr>
            <p:spPr bwMode="auto">
              <a:xfrm>
                <a:off x="2392" y="1555"/>
                <a:ext cx="69"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a:t>
                </a:r>
                <a:endParaRPr lang="en-US" altLang="en-US">
                  <a:solidFill>
                    <a:prstClr val="black"/>
                  </a:solidFill>
                </a:endParaRPr>
              </a:p>
            </p:txBody>
          </p:sp>
          <p:sp>
            <p:nvSpPr>
              <p:cNvPr id="484" name="Rectangle 97"/>
              <p:cNvSpPr>
                <a:spLocks noChangeArrowheads="1"/>
              </p:cNvSpPr>
              <p:nvPr/>
            </p:nvSpPr>
            <p:spPr bwMode="auto">
              <a:xfrm>
                <a:off x="2419" y="1555"/>
                <a:ext cx="282"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or seek </a:t>
                </a:r>
                <a:endParaRPr lang="en-US" altLang="en-US">
                  <a:solidFill>
                    <a:prstClr val="black"/>
                  </a:solidFill>
                </a:endParaRPr>
              </a:p>
            </p:txBody>
          </p:sp>
          <p:sp>
            <p:nvSpPr>
              <p:cNvPr id="485" name="Rectangle 98"/>
              <p:cNvSpPr>
                <a:spLocks noChangeArrowheads="1"/>
              </p:cNvSpPr>
              <p:nvPr/>
            </p:nvSpPr>
            <p:spPr bwMode="auto">
              <a:xfrm>
                <a:off x="2118" y="1626"/>
                <a:ext cx="674" cy="69"/>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86" name="Rectangle 99"/>
              <p:cNvSpPr>
                <a:spLocks noChangeArrowheads="1"/>
              </p:cNvSpPr>
              <p:nvPr/>
            </p:nvSpPr>
            <p:spPr bwMode="auto">
              <a:xfrm>
                <a:off x="2260" y="1625"/>
                <a:ext cx="474"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entitlements”</a:t>
                </a:r>
                <a:endParaRPr lang="en-US" altLang="en-US">
                  <a:solidFill>
                    <a:prstClr val="black"/>
                  </a:solidFill>
                </a:endParaRPr>
              </a:p>
            </p:txBody>
          </p:sp>
          <p:sp>
            <p:nvSpPr>
              <p:cNvPr id="487" name="Rectangle 100"/>
              <p:cNvSpPr>
                <a:spLocks noChangeArrowheads="1"/>
              </p:cNvSpPr>
              <p:nvPr/>
            </p:nvSpPr>
            <p:spPr bwMode="auto">
              <a:xfrm>
                <a:off x="2650" y="16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488" name="Rectangle 101"/>
              <p:cNvSpPr>
                <a:spLocks noChangeArrowheads="1"/>
              </p:cNvSpPr>
              <p:nvPr/>
            </p:nvSpPr>
            <p:spPr bwMode="auto">
              <a:xfrm>
                <a:off x="2849" y="1117"/>
                <a:ext cx="37" cy="29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89" name="Rectangle 102"/>
              <p:cNvSpPr>
                <a:spLocks noChangeArrowheads="1"/>
              </p:cNvSpPr>
              <p:nvPr/>
            </p:nvSpPr>
            <p:spPr bwMode="auto">
              <a:xfrm>
                <a:off x="3533" y="1117"/>
                <a:ext cx="37" cy="29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90" name="Rectangle 103"/>
              <p:cNvSpPr>
                <a:spLocks noChangeArrowheads="1"/>
              </p:cNvSpPr>
              <p:nvPr/>
            </p:nvSpPr>
            <p:spPr bwMode="auto">
              <a:xfrm>
                <a:off x="2849" y="1415"/>
                <a:ext cx="721" cy="280"/>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91" name="Rectangle 104"/>
              <p:cNvSpPr>
                <a:spLocks noChangeArrowheads="1"/>
              </p:cNvSpPr>
              <p:nvPr/>
            </p:nvSpPr>
            <p:spPr bwMode="auto">
              <a:xfrm>
                <a:off x="2886" y="1117"/>
                <a:ext cx="647" cy="86"/>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92" name="Rectangle 105"/>
              <p:cNvSpPr>
                <a:spLocks noChangeArrowheads="1"/>
              </p:cNvSpPr>
              <p:nvPr/>
            </p:nvSpPr>
            <p:spPr bwMode="auto">
              <a:xfrm>
                <a:off x="2886" y="1115"/>
                <a:ext cx="10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A</a:t>
                </a:r>
                <a:endParaRPr lang="en-US" altLang="en-US">
                  <a:solidFill>
                    <a:prstClr val="black"/>
                  </a:solidFill>
                </a:endParaRPr>
              </a:p>
            </p:txBody>
          </p:sp>
          <p:sp>
            <p:nvSpPr>
              <p:cNvPr id="493" name="Rectangle 106"/>
              <p:cNvSpPr>
                <a:spLocks noChangeArrowheads="1"/>
              </p:cNvSpPr>
              <p:nvPr/>
            </p:nvSpPr>
            <p:spPr bwMode="auto">
              <a:xfrm>
                <a:off x="2938" y="1115"/>
                <a:ext cx="64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ssessed revenue</a:t>
                </a:r>
                <a:endParaRPr lang="en-US" altLang="en-US">
                  <a:solidFill>
                    <a:prstClr val="black"/>
                  </a:solidFill>
                </a:endParaRPr>
              </a:p>
            </p:txBody>
          </p:sp>
          <p:sp>
            <p:nvSpPr>
              <p:cNvPr id="494" name="Rectangle 107"/>
              <p:cNvSpPr>
                <a:spLocks noChangeArrowheads="1"/>
              </p:cNvSpPr>
              <p:nvPr/>
            </p:nvSpPr>
            <p:spPr bwMode="auto">
              <a:xfrm>
                <a:off x="3529" y="1115"/>
                <a:ext cx="6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 </a:t>
                </a:r>
                <a:endParaRPr lang="en-US" altLang="en-US">
                  <a:solidFill>
                    <a:prstClr val="black"/>
                  </a:solidFill>
                </a:endParaRPr>
              </a:p>
            </p:txBody>
          </p:sp>
          <p:sp>
            <p:nvSpPr>
              <p:cNvPr id="495" name="Rectangle 108"/>
              <p:cNvSpPr>
                <a:spLocks noChangeArrowheads="1"/>
              </p:cNvSpPr>
              <p:nvPr/>
            </p:nvSpPr>
            <p:spPr bwMode="auto">
              <a:xfrm>
                <a:off x="2886" y="1203"/>
                <a:ext cx="647"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96" name="Rectangle 109"/>
              <p:cNvSpPr>
                <a:spLocks noChangeArrowheads="1"/>
              </p:cNvSpPr>
              <p:nvPr/>
            </p:nvSpPr>
            <p:spPr bwMode="auto">
              <a:xfrm>
                <a:off x="3207" y="1203"/>
                <a:ext cx="5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 </a:t>
                </a:r>
                <a:endParaRPr lang="en-US" altLang="en-US">
                  <a:solidFill>
                    <a:prstClr val="black"/>
                  </a:solidFill>
                </a:endParaRPr>
              </a:p>
            </p:txBody>
          </p:sp>
          <p:sp>
            <p:nvSpPr>
              <p:cNvPr id="497" name="Rectangle 110"/>
              <p:cNvSpPr>
                <a:spLocks noChangeArrowheads="1"/>
              </p:cNvSpPr>
              <p:nvPr/>
            </p:nvSpPr>
            <p:spPr bwMode="auto">
              <a:xfrm>
                <a:off x="2886" y="1274"/>
                <a:ext cx="647"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98" name="Rectangle 111"/>
              <p:cNvSpPr>
                <a:spLocks noChangeArrowheads="1"/>
              </p:cNvSpPr>
              <p:nvPr/>
            </p:nvSpPr>
            <p:spPr bwMode="auto">
              <a:xfrm>
                <a:off x="2922" y="1273"/>
                <a:ext cx="695"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“expected impact to </a:t>
                </a:r>
                <a:endParaRPr lang="en-US" altLang="en-US">
                  <a:solidFill>
                    <a:prstClr val="black"/>
                  </a:solidFill>
                </a:endParaRPr>
              </a:p>
            </p:txBody>
          </p:sp>
          <p:sp>
            <p:nvSpPr>
              <p:cNvPr id="499" name="Rectangle 112"/>
              <p:cNvSpPr>
                <a:spLocks noChangeArrowheads="1"/>
              </p:cNvSpPr>
              <p:nvPr/>
            </p:nvSpPr>
            <p:spPr bwMode="auto">
              <a:xfrm>
                <a:off x="2886" y="1345"/>
                <a:ext cx="647" cy="70"/>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00" name="Rectangle 113"/>
              <p:cNvSpPr>
                <a:spLocks noChangeArrowheads="1"/>
              </p:cNvSpPr>
              <p:nvPr/>
            </p:nvSpPr>
            <p:spPr bwMode="auto">
              <a:xfrm>
                <a:off x="2945" y="1344"/>
                <a:ext cx="622"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assessed revenue”</a:t>
                </a:r>
                <a:endParaRPr lang="en-US" altLang="en-US">
                  <a:solidFill>
                    <a:prstClr val="black"/>
                  </a:solidFill>
                </a:endParaRPr>
              </a:p>
            </p:txBody>
          </p:sp>
          <p:sp>
            <p:nvSpPr>
              <p:cNvPr id="501" name="Rectangle 114"/>
              <p:cNvSpPr>
                <a:spLocks noChangeArrowheads="1"/>
              </p:cNvSpPr>
              <p:nvPr/>
            </p:nvSpPr>
            <p:spPr bwMode="auto">
              <a:xfrm>
                <a:off x="3470" y="1329"/>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502" name="Rectangle 115"/>
              <p:cNvSpPr>
                <a:spLocks noChangeArrowheads="1"/>
              </p:cNvSpPr>
              <p:nvPr/>
            </p:nvSpPr>
            <p:spPr bwMode="auto">
              <a:xfrm>
                <a:off x="3589" y="1117"/>
                <a:ext cx="38" cy="29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03" name="Rectangle 116"/>
              <p:cNvSpPr>
                <a:spLocks noChangeArrowheads="1"/>
              </p:cNvSpPr>
              <p:nvPr/>
            </p:nvSpPr>
            <p:spPr bwMode="auto">
              <a:xfrm>
                <a:off x="4446" y="1117"/>
                <a:ext cx="44" cy="29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04" name="Rectangle 117"/>
              <p:cNvSpPr>
                <a:spLocks noChangeArrowheads="1"/>
              </p:cNvSpPr>
              <p:nvPr/>
            </p:nvSpPr>
            <p:spPr bwMode="auto">
              <a:xfrm>
                <a:off x="3589" y="1415"/>
                <a:ext cx="901" cy="280"/>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05" name="Rectangle 118"/>
              <p:cNvSpPr>
                <a:spLocks noChangeArrowheads="1"/>
              </p:cNvSpPr>
              <p:nvPr/>
            </p:nvSpPr>
            <p:spPr bwMode="auto">
              <a:xfrm>
                <a:off x="3627" y="1117"/>
                <a:ext cx="819" cy="86"/>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06" name="Rectangle 119"/>
              <p:cNvSpPr>
                <a:spLocks noChangeArrowheads="1"/>
              </p:cNvSpPr>
              <p:nvPr/>
            </p:nvSpPr>
            <p:spPr bwMode="auto">
              <a:xfrm>
                <a:off x="3668" y="1115"/>
                <a:ext cx="100"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A</a:t>
                </a:r>
                <a:endParaRPr lang="en-US" altLang="en-US">
                  <a:solidFill>
                    <a:prstClr val="black"/>
                  </a:solidFill>
                </a:endParaRPr>
              </a:p>
            </p:txBody>
          </p:sp>
          <p:sp>
            <p:nvSpPr>
              <p:cNvPr id="507" name="Rectangle 120"/>
              <p:cNvSpPr>
                <a:spLocks noChangeArrowheads="1"/>
              </p:cNvSpPr>
              <p:nvPr/>
            </p:nvSpPr>
            <p:spPr bwMode="auto">
              <a:xfrm>
                <a:off x="3721" y="1115"/>
                <a:ext cx="73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dministrative costs</a:t>
                </a:r>
                <a:endParaRPr lang="en-US" altLang="en-US">
                  <a:solidFill>
                    <a:prstClr val="black"/>
                  </a:solidFill>
                </a:endParaRPr>
              </a:p>
            </p:txBody>
          </p:sp>
          <p:sp>
            <p:nvSpPr>
              <p:cNvPr id="508" name="Rectangle 121"/>
              <p:cNvSpPr>
                <a:spLocks noChangeArrowheads="1"/>
              </p:cNvSpPr>
              <p:nvPr/>
            </p:nvSpPr>
            <p:spPr bwMode="auto">
              <a:xfrm>
                <a:off x="4405" y="1115"/>
                <a:ext cx="6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b="1">
                    <a:solidFill>
                      <a:srgbClr val="000000"/>
                    </a:solidFill>
                    <a:latin typeface="Calibri" pitchFamily="34" charset="0"/>
                  </a:rPr>
                  <a:t> </a:t>
                </a:r>
                <a:endParaRPr lang="en-US" altLang="en-US">
                  <a:solidFill>
                    <a:prstClr val="black"/>
                  </a:solidFill>
                </a:endParaRPr>
              </a:p>
            </p:txBody>
          </p:sp>
          <p:sp>
            <p:nvSpPr>
              <p:cNvPr id="509" name="Rectangle 122"/>
              <p:cNvSpPr>
                <a:spLocks noChangeArrowheads="1"/>
              </p:cNvSpPr>
              <p:nvPr/>
            </p:nvSpPr>
            <p:spPr bwMode="auto">
              <a:xfrm>
                <a:off x="3627" y="1203"/>
                <a:ext cx="819"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10" name="Rectangle 123"/>
              <p:cNvSpPr>
                <a:spLocks noChangeArrowheads="1"/>
              </p:cNvSpPr>
              <p:nvPr/>
            </p:nvSpPr>
            <p:spPr bwMode="auto">
              <a:xfrm>
                <a:off x="4036" y="1203"/>
                <a:ext cx="56"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 </a:t>
                </a:r>
                <a:endParaRPr lang="en-US" altLang="en-US">
                  <a:solidFill>
                    <a:prstClr val="black"/>
                  </a:solidFill>
                </a:endParaRPr>
              </a:p>
            </p:txBody>
          </p:sp>
          <p:sp>
            <p:nvSpPr>
              <p:cNvPr id="511" name="Rectangle 124"/>
              <p:cNvSpPr>
                <a:spLocks noChangeArrowheads="1"/>
              </p:cNvSpPr>
              <p:nvPr/>
            </p:nvSpPr>
            <p:spPr bwMode="auto">
              <a:xfrm>
                <a:off x="3627" y="1274"/>
                <a:ext cx="819" cy="71"/>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12" name="Rectangle 125"/>
              <p:cNvSpPr>
                <a:spLocks noChangeArrowheads="1"/>
              </p:cNvSpPr>
              <p:nvPr/>
            </p:nvSpPr>
            <p:spPr bwMode="auto">
              <a:xfrm>
                <a:off x="3633" y="1273"/>
                <a:ext cx="957"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“change to IR administration </a:t>
                </a:r>
                <a:endParaRPr lang="en-US" altLang="en-US">
                  <a:solidFill>
                    <a:prstClr val="black"/>
                  </a:solidFill>
                </a:endParaRPr>
              </a:p>
            </p:txBody>
          </p:sp>
          <p:sp>
            <p:nvSpPr>
              <p:cNvPr id="513" name="Rectangle 126"/>
              <p:cNvSpPr>
                <a:spLocks noChangeArrowheads="1"/>
              </p:cNvSpPr>
              <p:nvPr/>
            </p:nvSpPr>
            <p:spPr bwMode="auto">
              <a:xfrm>
                <a:off x="3627" y="1345"/>
                <a:ext cx="819" cy="70"/>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14" name="Rectangle 127"/>
              <p:cNvSpPr>
                <a:spLocks noChangeArrowheads="1"/>
              </p:cNvSpPr>
              <p:nvPr/>
            </p:nvSpPr>
            <p:spPr bwMode="auto">
              <a:xfrm>
                <a:off x="3950" y="1344"/>
                <a:ext cx="232" cy="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700">
                    <a:solidFill>
                      <a:srgbClr val="000000"/>
                    </a:solidFill>
                    <a:latin typeface="Calibri" pitchFamily="34" charset="0"/>
                  </a:rPr>
                  <a:t>costs”</a:t>
                </a:r>
                <a:endParaRPr lang="en-US" altLang="en-US">
                  <a:solidFill>
                    <a:prstClr val="black"/>
                  </a:solidFill>
                </a:endParaRPr>
              </a:p>
            </p:txBody>
          </p:sp>
          <p:sp>
            <p:nvSpPr>
              <p:cNvPr id="515" name="Rectangle 128"/>
              <p:cNvSpPr>
                <a:spLocks noChangeArrowheads="1"/>
              </p:cNvSpPr>
              <p:nvPr/>
            </p:nvSpPr>
            <p:spPr bwMode="auto">
              <a:xfrm>
                <a:off x="4123" y="1329"/>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516" name="Rectangle 129"/>
              <p:cNvSpPr>
                <a:spLocks noChangeArrowheads="1"/>
              </p:cNvSpPr>
              <p:nvPr/>
            </p:nvSpPr>
            <p:spPr bwMode="auto">
              <a:xfrm>
                <a:off x="990" y="1112"/>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17" name="Line 130"/>
              <p:cNvSpPr>
                <a:spLocks noChangeShapeType="1"/>
              </p:cNvSpPr>
              <p:nvPr/>
            </p:nvSpPr>
            <p:spPr bwMode="auto">
              <a:xfrm>
                <a:off x="990" y="1112"/>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18" name="Line 131"/>
              <p:cNvSpPr>
                <a:spLocks noChangeShapeType="1"/>
              </p:cNvSpPr>
              <p:nvPr/>
            </p:nvSpPr>
            <p:spPr bwMode="auto">
              <a:xfrm>
                <a:off x="990" y="1112"/>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19" name="Rectangle 132"/>
              <p:cNvSpPr>
                <a:spLocks noChangeArrowheads="1"/>
              </p:cNvSpPr>
              <p:nvPr/>
            </p:nvSpPr>
            <p:spPr bwMode="auto">
              <a:xfrm>
                <a:off x="2071" y="1112"/>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0" name="Line 133"/>
              <p:cNvSpPr>
                <a:spLocks noChangeShapeType="1"/>
              </p:cNvSpPr>
              <p:nvPr/>
            </p:nvSpPr>
            <p:spPr bwMode="auto">
              <a:xfrm>
                <a:off x="2071" y="1112"/>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1" name="Line 134"/>
              <p:cNvSpPr>
                <a:spLocks noChangeShapeType="1"/>
              </p:cNvSpPr>
              <p:nvPr/>
            </p:nvSpPr>
            <p:spPr bwMode="auto">
              <a:xfrm>
                <a:off x="2071" y="1112"/>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2" name="Rectangle 135"/>
              <p:cNvSpPr>
                <a:spLocks noChangeArrowheads="1"/>
              </p:cNvSpPr>
              <p:nvPr/>
            </p:nvSpPr>
            <p:spPr bwMode="auto">
              <a:xfrm>
                <a:off x="2075" y="1112"/>
                <a:ext cx="75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3" name="Line 136"/>
              <p:cNvSpPr>
                <a:spLocks noChangeShapeType="1"/>
              </p:cNvSpPr>
              <p:nvPr/>
            </p:nvSpPr>
            <p:spPr bwMode="auto">
              <a:xfrm>
                <a:off x="2075" y="1112"/>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4" name="Rectangle 137"/>
              <p:cNvSpPr>
                <a:spLocks noChangeArrowheads="1"/>
              </p:cNvSpPr>
              <p:nvPr/>
            </p:nvSpPr>
            <p:spPr bwMode="auto">
              <a:xfrm>
                <a:off x="2830" y="1112"/>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5" name="Line 138"/>
              <p:cNvSpPr>
                <a:spLocks noChangeShapeType="1"/>
              </p:cNvSpPr>
              <p:nvPr/>
            </p:nvSpPr>
            <p:spPr bwMode="auto">
              <a:xfrm>
                <a:off x="2830" y="1112"/>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6" name="Rectangle 139"/>
              <p:cNvSpPr>
                <a:spLocks noChangeArrowheads="1"/>
              </p:cNvSpPr>
              <p:nvPr/>
            </p:nvSpPr>
            <p:spPr bwMode="auto">
              <a:xfrm>
                <a:off x="2849" y="1112"/>
                <a:ext cx="7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7" name="Line 140"/>
              <p:cNvSpPr>
                <a:spLocks noChangeShapeType="1"/>
              </p:cNvSpPr>
              <p:nvPr/>
            </p:nvSpPr>
            <p:spPr bwMode="auto">
              <a:xfrm>
                <a:off x="2849" y="1112"/>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8" name="Rectangle 141"/>
              <p:cNvSpPr>
                <a:spLocks noChangeArrowheads="1"/>
              </p:cNvSpPr>
              <p:nvPr/>
            </p:nvSpPr>
            <p:spPr bwMode="auto">
              <a:xfrm>
                <a:off x="3568" y="1112"/>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9" name="Line 142"/>
              <p:cNvSpPr>
                <a:spLocks noChangeShapeType="1"/>
              </p:cNvSpPr>
              <p:nvPr/>
            </p:nvSpPr>
            <p:spPr bwMode="auto">
              <a:xfrm>
                <a:off x="3568" y="1112"/>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0" name="Rectangle 143"/>
              <p:cNvSpPr>
                <a:spLocks noChangeArrowheads="1"/>
              </p:cNvSpPr>
              <p:nvPr/>
            </p:nvSpPr>
            <p:spPr bwMode="auto">
              <a:xfrm>
                <a:off x="3587" y="1112"/>
                <a:ext cx="90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1" name="Line 144"/>
              <p:cNvSpPr>
                <a:spLocks noChangeShapeType="1"/>
              </p:cNvSpPr>
              <p:nvPr/>
            </p:nvSpPr>
            <p:spPr bwMode="auto">
              <a:xfrm>
                <a:off x="3587" y="1112"/>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2" name="Rectangle 145"/>
              <p:cNvSpPr>
                <a:spLocks noChangeArrowheads="1"/>
              </p:cNvSpPr>
              <p:nvPr/>
            </p:nvSpPr>
            <p:spPr bwMode="auto">
              <a:xfrm>
                <a:off x="4490" y="1112"/>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3" name="Line 146"/>
              <p:cNvSpPr>
                <a:spLocks noChangeShapeType="1"/>
              </p:cNvSpPr>
              <p:nvPr/>
            </p:nvSpPr>
            <p:spPr bwMode="auto">
              <a:xfrm>
                <a:off x="4490" y="1112"/>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4" name="Line 147"/>
              <p:cNvSpPr>
                <a:spLocks noChangeShapeType="1"/>
              </p:cNvSpPr>
              <p:nvPr/>
            </p:nvSpPr>
            <p:spPr bwMode="auto">
              <a:xfrm>
                <a:off x="4490" y="1112"/>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5" name="Rectangle 148"/>
              <p:cNvSpPr>
                <a:spLocks noChangeArrowheads="1"/>
              </p:cNvSpPr>
              <p:nvPr/>
            </p:nvSpPr>
            <p:spPr bwMode="auto">
              <a:xfrm>
                <a:off x="990" y="1115"/>
                <a:ext cx="4" cy="9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6" name="Line 149"/>
              <p:cNvSpPr>
                <a:spLocks noChangeShapeType="1"/>
              </p:cNvSpPr>
              <p:nvPr/>
            </p:nvSpPr>
            <p:spPr bwMode="auto">
              <a:xfrm>
                <a:off x="990" y="1115"/>
                <a:ext cx="0" cy="9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7" name="Rectangle 150"/>
              <p:cNvSpPr>
                <a:spLocks noChangeArrowheads="1"/>
              </p:cNvSpPr>
              <p:nvPr/>
            </p:nvSpPr>
            <p:spPr bwMode="auto">
              <a:xfrm>
                <a:off x="2071" y="1115"/>
                <a:ext cx="4" cy="9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8" name="Line 151"/>
              <p:cNvSpPr>
                <a:spLocks noChangeShapeType="1"/>
              </p:cNvSpPr>
              <p:nvPr/>
            </p:nvSpPr>
            <p:spPr bwMode="auto">
              <a:xfrm>
                <a:off x="2071" y="1115"/>
                <a:ext cx="0" cy="9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9" name="Rectangle 152"/>
              <p:cNvSpPr>
                <a:spLocks noChangeArrowheads="1"/>
              </p:cNvSpPr>
              <p:nvPr/>
            </p:nvSpPr>
            <p:spPr bwMode="auto">
              <a:xfrm>
                <a:off x="2830" y="1115"/>
                <a:ext cx="19" cy="9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0" name="Line 153"/>
              <p:cNvSpPr>
                <a:spLocks noChangeShapeType="1"/>
              </p:cNvSpPr>
              <p:nvPr/>
            </p:nvSpPr>
            <p:spPr bwMode="auto">
              <a:xfrm>
                <a:off x="2830" y="1115"/>
                <a:ext cx="0" cy="9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1" name="Rectangle 154"/>
              <p:cNvSpPr>
                <a:spLocks noChangeArrowheads="1"/>
              </p:cNvSpPr>
              <p:nvPr/>
            </p:nvSpPr>
            <p:spPr bwMode="auto">
              <a:xfrm>
                <a:off x="3568" y="1115"/>
                <a:ext cx="19" cy="9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2" name="Line 155"/>
              <p:cNvSpPr>
                <a:spLocks noChangeShapeType="1"/>
              </p:cNvSpPr>
              <p:nvPr/>
            </p:nvSpPr>
            <p:spPr bwMode="auto">
              <a:xfrm>
                <a:off x="3568" y="1115"/>
                <a:ext cx="0" cy="9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3" name="Rectangle 156"/>
              <p:cNvSpPr>
                <a:spLocks noChangeArrowheads="1"/>
              </p:cNvSpPr>
              <p:nvPr/>
            </p:nvSpPr>
            <p:spPr bwMode="auto">
              <a:xfrm>
                <a:off x="4490" y="1115"/>
                <a:ext cx="4" cy="9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4" name="Line 157"/>
              <p:cNvSpPr>
                <a:spLocks noChangeShapeType="1"/>
              </p:cNvSpPr>
              <p:nvPr/>
            </p:nvSpPr>
            <p:spPr bwMode="auto">
              <a:xfrm>
                <a:off x="4490" y="1115"/>
                <a:ext cx="0" cy="9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5" name="Rectangle 158"/>
              <p:cNvSpPr>
                <a:spLocks noChangeArrowheads="1"/>
              </p:cNvSpPr>
              <p:nvPr/>
            </p:nvSpPr>
            <p:spPr bwMode="auto">
              <a:xfrm>
                <a:off x="994" y="1217"/>
                <a:ext cx="547" cy="195"/>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6" name="Rectangle 159"/>
              <p:cNvSpPr>
                <a:spLocks noChangeArrowheads="1"/>
              </p:cNvSpPr>
              <p:nvPr/>
            </p:nvSpPr>
            <p:spPr bwMode="auto">
              <a:xfrm>
                <a:off x="994" y="1412"/>
                <a:ext cx="44"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7" name="Rectangle 160"/>
              <p:cNvSpPr>
                <a:spLocks noChangeArrowheads="1"/>
              </p:cNvSpPr>
              <p:nvPr/>
            </p:nvSpPr>
            <p:spPr bwMode="auto">
              <a:xfrm>
                <a:off x="1497" y="1412"/>
                <a:ext cx="44"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8" name="Rectangle 161"/>
              <p:cNvSpPr>
                <a:spLocks noChangeArrowheads="1"/>
              </p:cNvSpPr>
              <p:nvPr/>
            </p:nvSpPr>
            <p:spPr bwMode="auto">
              <a:xfrm>
                <a:off x="994" y="1500"/>
                <a:ext cx="547" cy="195"/>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9" name="Rectangle 162"/>
              <p:cNvSpPr>
                <a:spLocks noChangeArrowheads="1"/>
              </p:cNvSpPr>
              <p:nvPr/>
            </p:nvSpPr>
            <p:spPr bwMode="auto">
              <a:xfrm>
                <a:off x="1038" y="1412"/>
                <a:ext cx="459"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50" name="Rectangle 163"/>
              <p:cNvSpPr>
                <a:spLocks noChangeArrowheads="1"/>
              </p:cNvSpPr>
              <p:nvPr/>
            </p:nvSpPr>
            <p:spPr bwMode="auto">
              <a:xfrm>
                <a:off x="1109" y="1410"/>
                <a:ext cx="36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Negative</a:t>
                </a:r>
                <a:endParaRPr lang="en-US" altLang="en-US">
                  <a:solidFill>
                    <a:prstClr val="black"/>
                  </a:solidFill>
                </a:endParaRPr>
              </a:p>
            </p:txBody>
          </p:sp>
          <p:sp>
            <p:nvSpPr>
              <p:cNvPr id="551" name="Rectangle 164"/>
              <p:cNvSpPr>
                <a:spLocks noChangeArrowheads="1"/>
              </p:cNvSpPr>
              <p:nvPr/>
            </p:nvSpPr>
            <p:spPr bwMode="auto">
              <a:xfrm>
                <a:off x="1422" y="14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552" name="Rectangle 165"/>
              <p:cNvSpPr>
                <a:spLocks noChangeArrowheads="1"/>
              </p:cNvSpPr>
              <p:nvPr/>
            </p:nvSpPr>
            <p:spPr bwMode="auto">
              <a:xfrm>
                <a:off x="1545" y="1217"/>
                <a:ext cx="526" cy="195"/>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53" name="Rectangle 166"/>
              <p:cNvSpPr>
                <a:spLocks noChangeArrowheads="1"/>
              </p:cNvSpPr>
              <p:nvPr/>
            </p:nvSpPr>
            <p:spPr bwMode="auto">
              <a:xfrm>
                <a:off x="1545" y="1412"/>
                <a:ext cx="46"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54" name="Rectangle 167"/>
              <p:cNvSpPr>
                <a:spLocks noChangeArrowheads="1"/>
              </p:cNvSpPr>
              <p:nvPr/>
            </p:nvSpPr>
            <p:spPr bwMode="auto">
              <a:xfrm>
                <a:off x="2025" y="1412"/>
                <a:ext cx="46"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55" name="Rectangle 168"/>
              <p:cNvSpPr>
                <a:spLocks noChangeArrowheads="1"/>
              </p:cNvSpPr>
              <p:nvPr/>
            </p:nvSpPr>
            <p:spPr bwMode="auto">
              <a:xfrm>
                <a:off x="1545" y="1500"/>
                <a:ext cx="526" cy="195"/>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56" name="Rectangle 169"/>
              <p:cNvSpPr>
                <a:spLocks noChangeArrowheads="1"/>
              </p:cNvSpPr>
              <p:nvPr/>
            </p:nvSpPr>
            <p:spPr bwMode="auto">
              <a:xfrm>
                <a:off x="1591" y="1412"/>
                <a:ext cx="434"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57" name="Rectangle 170"/>
              <p:cNvSpPr>
                <a:spLocks noChangeArrowheads="1"/>
              </p:cNvSpPr>
              <p:nvPr/>
            </p:nvSpPr>
            <p:spPr bwMode="auto">
              <a:xfrm>
                <a:off x="1670" y="1410"/>
                <a:ext cx="32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Positive</a:t>
                </a:r>
                <a:endParaRPr lang="en-US" altLang="en-US">
                  <a:solidFill>
                    <a:prstClr val="black"/>
                  </a:solidFill>
                </a:endParaRPr>
              </a:p>
            </p:txBody>
          </p:sp>
          <p:sp>
            <p:nvSpPr>
              <p:cNvPr id="558" name="Rectangle 171"/>
              <p:cNvSpPr>
                <a:spLocks noChangeArrowheads="1"/>
              </p:cNvSpPr>
              <p:nvPr/>
            </p:nvSpPr>
            <p:spPr bwMode="auto">
              <a:xfrm>
                <a:off x="1945" y="14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559" name="Rectangle 172"/>
              <p:cNvSpPr>
                <a:spLocks noChangeArrowheads="1"/>
              </p:cNvSpPr>
              <p:nvPr/>
            </p:nvSpPr>
            <p:spPr bwMode="auto">
              <a:xfrm>
                <a:off x="990" y="1213"/>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0" name="Line 173"/>
              <p:cNvSpPr>
                <a:spLocks noChangeShapeType="1"/>
              </p:cNvSpPr>
              <p:nvPr/>
            </p:nvSpPr>
            <p:spPr bwMode="auto">
              <a:xfrm>
                <a:off x="990" y="1213"/>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1" name="Line 174"/>
              <p:cNvSpPr>
                <a:spLocks noChangeShapeType="1"/>
              </p:cNvSpPr>
              <p:nvPr/>
            </p:nvSpPr>
            <p:spPr bwMode="auto">
              <a:xfrm>
                <a:off x="990" y="1213"/>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2" name="Rectangle 175"/>
              <p:cNvSpPr>
                <a:spLocks noChangeArrowheads="1"/>
              </p:cNvSpPr>
              <p:nvPr/>
            </p:nvSpPr>
            <p:spPr bwMode="auto">
              <a:xfrm>
                <a:off x="994" y="1213"/>
                <a:ext cx="547"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3" name="Line 176"/>
              <p:cNvSpPr>
                <a:spLocks noChangeShapeType="1"/>
              </p:cNvSpPr>
              <p:nvPr/>
            </p:nvSpPr>
            <p:spPr bwMode="auto">
              <a:xfrm>
                <a:off x="994" y="1213"/>
                <a:ext cx="54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4" name="Rectangle 177"/>
              <p:cNvSpPr>
                <a:spLocks noChangeArrowheads="1"/>
              </p:cNvSpPr>
              <p:nvPr/>
            </p:nvSpPr>
            <p:spPr bwMode="auto">
              <a:xfrm>
                <a:off x="1541" y="1213"/>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5" name="Line 178"/>
              <p:cNvSpPr>
                <a:spLocks noChangeShapeType="1"/>
              </p:cNvSpPr>
              <p:nvPr/>
            </p:nvSpPr>
            <p:spPr bwMode="auto">
              <a:xfrm>
                <a:off x="1541" y="1213"/>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6" name="Line 179"/>
              <p:cNvSpPr>
                <a:spLocks noChangeShapeType="1"/>
              </p:cNvSpPr>
              <p:nvPr/>
            </p:nvSpPr>
            <p:spPr bwMode="auto">
              <a:xfrm>
                <a:off x="1541" y="1213"/>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7" name="Rectangle 180"/>
              <p:cNvSpPr>
                <a:spLocks noChangeArrowheads="1"/>
              </p:cNvSpPr>
              <p:nvPr/>
            </p:nvSpPr>
            <p:spPr bwMode="auto">
              <a:xfrm>
                <a:off x="1545" y="1213"/>
                <a:ext cx="526"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8" name="Line 181"/>
              <p:cNvSpPr>
                <a:spLocks noChangeShapeType="1"/>
              </p:cNvSpPr>
              <p:nvPr/>
            </p:nvSpPr>
            <p:spPr bwMode="auto">
              <a:xfrm>
                <a:off x="1545" y="1213"/>
                <a:ext cx="52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9" name="Rectangle 182"/>
              <p:cNvSpPr>
                <a:spLocks noChangeArrowheads="1"/>
              </p:cNvSpPr>
              <p:nvPr/>
            </p:nvSpPr>
            <p:spPr bwMode="auto">
              <a:xfrm>
                <a:off x="2071" y="1213"/>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0" name="Line 183"/>
              <p:cNvSpPr>
                <a:spLocks noChangeShapeType="1"/>
              </p:cNvSpPr>
              <p:nvPr/>
            </p:nvSpPr>
            <p:spPr bwMode="auto">
              <a:xfrm>
                <a:off x="2071" y="1213"/>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1" name="Line 184"/>
              <p:cNvSpPr>
                <a:spLocks noChangeShapeType="1"/>
              </p:cNvSpPr>
              <p:nvPr/>
            </p:nvSpPr>
            <p:spPr bwMode="auto">
              <a:xfrm>
                <a:off x="2071" y="1213"/>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2" name="Rectangle 185"/>
              <p:cNvSpPr>
                <a:spLocks noChangeArrowheads="1"/>
              </p:cNvSpPr>
              <p:nvPr/>
            </p:nvSpPr>
            <p:spPr bwMode="auto">
              <a:xfrm>
                <a:off x="2830" y="1213"/>
                <a:ext cx="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3" name="Line 186"/>
              <p:cNvSpPr>
                <a:spLocks noChangeShapeType="1"/>
              </p:cNvSpPr>
              <p:nvPr/>
            </p:nvSpPr>
            <p:spPr bwMode="auto">
              <a:xfrm>
                <a:off x="2830" y="1213"/>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4" name="Rectangle 187"/>
              <p:cNvSpPr>
                <a:spLocks noChangeArrowheads="1"/>
              </p:cNvSpPr>
              <p:nvPr/>
            </p:nvSpPr>
            <p:spPr bwMode="auto">
              <a:xfrm>
                <a:off x="3568" y="1213"/>
                <a:ext cx="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5" name="Line 188"/>
              <p:cNvSpPr>
                <a:spLocks noChangeShapeType="1"/>
              </p:cNvSpPr>
              <p:nvPr/>
            </p:nvSpPr>
            <p:spPr bwMode="auto">
              <a:xfrm>
                <a:off x="3568" y="1213"/>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6" name="Rectangle 189"/>
              <p:cNvSpPr>
                <a:spLocks noChangeArrowheads="1"/>
              </p:cNvSpPr>
              <p:nvPr/>
            </p:nvSpPr>
            <p:spPr bwMode="auto">
              <a:xfrm>
                <a:off x="4490" y="1213"/>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7" name="Line 190"/>
              <p:cNvSpPr>
                <a:spLocks noChangeShapeType="1"/>
              </p:cNvSpPr>
              <p:nvPr/>
            </p:nvSpPr>
            <p:spPr bwMode="auto">
              <a:xfrm>
                <a:off x="4490" y="1213"/>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8" name="Line 191"/>
              <p:cNvSpPr>
                <a:spLocks noChangeShapeType="1"/>
              </p:cNvSpPr>
              <p:nvPr/>
            </p:nvSpPr>
            <p:spPr bwMode="auto">
              <a:xfrm>
                <a:off x="4490" y="1213"/>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9" name="Rectangle 192"/>
              <p:cNvSpPr>
                <a:spLocks noChangeArrowheads="1"/>
              </p:cNvSpPr>
              <p:nvPr/>
            </p:nvSpPr>
            <p:spPr bwMode="auto">
              <a:xfrm>
                <a:off x="990" y="1217"/>
                <a:ext cx="4" cy="4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0" name="Line 193"/>
              <p:cNvSpPr>
                <a:spLocks noChangeShapeType="1"/>
              </p:cNvSpPr>
              <p:nvPr/>
            </p:nvSpPr>
            <p:spPr bwMode="auto">
              <a:xfrm>
                <a:off x="990" y="1217"/>
                <a:ext cx="0" cy="47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1" name="Rectangle 194"/>
              <p:cNvSpPr>
                <a:spLocks noChangeArrowheads="1"/>
              </p:cNvSpPr>
              <p:nvPr/>
            </p:nvSpPr>
            <p:spPr bwMode="auto">
              <a:xfrm>
                <a:off x="1541" y="1217"/>
                <a:ext cx="4" cy="4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2" name="Line 195"/>
              <p:cNvSpPr>
                <a:spLocks noChangeShapeType="1"/>
              </p:cNvSpPr>
              <p:nvPr/>
            </p:nvSpPr>
            <p:spPr bwMode="auto">
              <a:xfrm>
                <a:off x="1541" y="1217"/>
                <a:ext cx="0" cy="47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3" name="Rectangle 196"/>
              <p:cNvSpPr>
                <a:spLocks noChangeArrowheads="1"/>
              </p:cNvSpPr>
              <p:nvPr/>
            </p:nvSpPr>
            <p:spPr bwMode="auto">
              <a:xfrm>
                <a:off x="2071" y="1217"/>
                <a:ext cx="4" cy="4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4" name="Line 197"/>
              <p:cNvSpPr>
                <a:spLocks noChangeShapeType="1"/>
              </p:cNvSpPr>
              <p:nvPr/>
            </p:nvSpPr>
            <p:spPr bwMode="auto">
              <a:xfrm>
                <a:off x="2071" y="1217"/>
                <a:ext cx="0" cy="47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5" name="Rectangle 198"/>
              <p:cNvSpPr>
                <a:spLocks noChangeArrowheads="1"/>
              </p:cNvSpPr>
              <p:nvPr/>
            </p:nvSpPr>
            <p:spPr bwMode="auto">
              <a:xfrm>
                <a:off x="2830" y="1217"/>
                <a:ext cx="19" cy="4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6" name="Line 199"/>
              <p:cNvSpPr>
                <a:spLocks noChangeShapeType="1"/>
              </p:cNvSpPr>
              <p:nvPr/>
            </p:nvSpPr>
            <p:spPr bwMode="auto">
              <a:xfrm>
                <a:off x="2830" y="1217"/>
                <a:ext cx="0" cy="47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7" name="Rectangle 200"/>
              <p:cNvSpPr>
                <a:spLocks noChangeArrowheads="1"/>
              </p:cNvSpPr>
              <p:nvPr/>
            </p:nvSpPr>
            <p:spPr bwMode="auto">
              <a:xfrm>
                <a:off x="3568" y="1217"/>
                <a:ext cx="19" cy="4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8" name="Line 201"/>
              <p:cNvSpPr>
                <a:spLocks noChangeShapeType="1"/>
              </p:cNvSpPr>
              <p:nvPr/>
            </p:nvSpPr>
            <p:spPr bwMode="auto">
              <a:xfrm>
                <a:off x="3568" y="1217"/>
                <a:ext cx="0" cy="47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9" name="Rectangle 202"/>
              <p:cNvSpPr>
                <a:spLocks noChangeArrowheads="1"/>
              </p:cNvSpPr>
              <p:nvPr/>
            </p:nvSpPr>
            <p:spPr bwMode="auto">
              <a:xfrm>
                <a:off x="4490" y="1217"/>
                <a:ext cx="4" cy="4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90" name="Line 203"/>
              <p:cNvSpPr>
                <a:spLocks noChangeShapeType="1"/>
              </p:cNvSpPr>
              <p:nvPr/>
            </p:nvSpPr>
            <p:spPr bwMode="auto">
              <a:xfrm>
                <a:off x="4490" y="1217"/>
                <a:ext cx="0" cy="47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91" name="Rectangle 204"/>
              <p:cNvSpPr>
                <a:spLocks noChangeArrowheads="1"/>
              </p:cNvSpPr>
              <p:nvPr/>
            </p:nvSpPr>
            <p:spPr bwMode="auto">
              <a:xfrm>
                <a:off x="994" y="1698"/>
                <a:ext cx="44"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grpSp>
        <p:grpSp>
          <p:nvGrpSpPr>
            <p:cNvPr id="7" name="Group 406"/>
            <p:cNvGrpSpPr>
              <a:grpSpLocks/>
            </p:cNvGrpSpPr>
            <p:nvPr/>
          </p:nvGrpSpPr>
          <p:grpSpPr bwMode="auto">
            <a:xfrm>
              <a:off x="990" y="1695"/>
              <a:ext cx="3504" cy="892"/>
              <a:chOff x="990" y="1695"/>
              <a:chExt cx="3504" cy="892"/>
            </a:xfrm>
          </p:grpSpPr>
          <p:sp>
            <p:nvSpPr>
              <p:cNvPr id="192" name="Rectangle 206"/>
              <p:cNvSpPr>
                <a:spLocks noChangeArrowheads="1"/>
              </p:cNvSpPr>
              <p:nvPr/>
            </p:nvSpPr>
            <p:spPr bwMode="auto">
              <a:xfrm>
                <a:off x="1497" y="1698"/>
                <a:ext cx="44"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93" name="Rectangle 207"/>
              <p:cNvSpPr>
                <a:spLocks noChangeArrowheads="1"/>
              </p:cNvSpPr>
              <p:nvPr/>
            </p:nvSpPr>
            <p:spPr bwMode="auto">
              <a:xfrm>
                <a:off x="1038" y="1698"/>
                <a:ext cx="459"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94" name="Rectangle 208"/>
              <p:cNvSpPr>
                <a:spLocks noChangeArrowheads="1"/>
              </p:cNvSpPr>
              <p:nvPr/>
            </p:nvSpPr>
            <p:spPr bwMode="auto">
              <a:xfrm>
                <a:off x="1217" y="1697"/>
                <a:ext cx="14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Nil</a:t>
                </a:r>
                <a:endParaRPr lang="en-US" altLang="en-US">
                  <a:solidFill>
                    <a:prstClr val="black"/>
                  </a:solidFill>
                </a:endParaRPr>
              </a:p>
            </p:txBody>
          </p:sp>
          <p:sp>
            <p:nvSpPr>
              <p:cNvPr id="195" name="Rectangle 209"/>
              <p:cNvSpPr>
                <a:spLocks noChangeArrowheads="1"/>
              </p:cNvSpPr>
              <p:nvPr/>
            </p:nvSpPr>
            <p:spPr bwMode="auto">
              <a:xfrm>
                <a:off x="1313" y="169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96" name="Rectangle 210"/>
              <p:cNvSpPr>
                <a:spLocks noChangeArrowheads="1"/>
              </p:cNvSpPr>
              <p:nvPr/>
            </p:nvSpPr>
            <p:spPr bwMode="auto">
              <a:xfrm>
                <a:off x="1545" y="1698"/>
                <a:ext cx="46"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97" name="Rectangle 211"/>
              <p:cNvSpPr>
                <a:spLocks noChangeArrowheads="1"/>
              </p:cNvSpPr>
              <p:nvPr/>
            </p:nvSpPr>
            <p:spPr bwMode="auto">
              <a:xfrm>
                <a:off x="2025" y="1698"/>
                <a:ext cx="46"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98" name="Rectangle 212"/>
              <p:cNvSpPr>
                <a:spLocks noChangeArrowheads="1"/>
              </p:cNvSpPr>
              <p:nvPr/>
            </p:nvSpPr>
            <p:spPr bwMode="auto">
              <a:xfrm>
                <a:off x="1591" y="1698"/>
                <a:ext cx="434" cy="88"/>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99" name="Rectangle 213"/>
              <p:cNvSpPr>
                <a:spLocks noChangeArrowheads="1"/>
              </p:cNvSpPr>
              <p:nvPr/>
            </p:nvSpPr>
            <p:spPr bwMode="auto">
              <a:xfrm>
                <a:off x="1760" y="1697"/>
                <a:ext cx="14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Nil</a:t>
                </a:r>
                <a:endParaRPr lang="en-US" altLang="en-US">
                  <a:solidFill>
                    <a:prstClr val="black"/>
                  </a:solidFill>
                </a:endParaRPr>
              </a:p>
            </p:txBody>
          </p:sp>
          <p:sp>
            <p:nvSpPr>
              <p:cNvPr id="200" name="Rectangle 214"/>
              <p:cNvSpPr>
                <a:spLocks noChangeArrowheads="1"/>
              </p:cNvSpPr>
              <p:nvPr/>
            </p:nvSpPr>
            <p:spPr bwMode="auto">
              <a:xfrm>
                <a:off x="1856" y="169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01" name="Rectangle 215"/>
              <p:cNvSpPr>
                <a:spLocks noChangeArrowheads="1"/>
              </p:cNvSpPr>
              <p:nvPr/>
            </p:nvSpPr>
            <p:spPr bwMode="auto">
              <a:xfrm>
                <a:off x="2394" y="1697"/>
                <a:ext cx="1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n/a</a:t>
                </a:r>
                <a:endParaRPr lang="en-US" altLang="en-US">
                  <a:solidFill>
                    <a:prstClr val="black"/>
                  </a:solidFill>
                </a:endParaRPr>
              </a:p>
            </p:txBody>
          </p:sp>
          <p:sp>
            <p:nvSpPr>
              <p:cNvPr id="202" name="Rectangle 216"/>
              <p:cNvSpPr>
                <a:spLocks noChangeArrowheads="1"/>
              </p:cNvSpPr>
              <p:nvPr/>
            </p:nvSpPr>
            <p:spPr bwMode="auto">
              <a:xfrm>
                <a:off x="2515" y="169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03" name="Rectangle 217"/>
              <p:cNvSpPr>
                <a:spLocks noChangeArrowheads="1"/>
              </p:cNvSpPr>
              <p:nvPr/>
            </p:nvSpPr>
            <p:spPr bwMode="auto">
              <a:xfrm>
                <a:off x="3147" y="1697"/>
                <a:ext cx="1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n/a</a:t>
                </a:r>
                <a:endParaRPr lang="en-US" altLang="en-US">
                  <a:solidFill>
                    <a:prstClr val="black"/>
                  </a:solidFill>
                </a:endParaRPr>
              </a:p>
            </p:txBody>
          </p:sp>
          <p:sp>
            <p:nvSpPr>
              <p:cNvPr id="204" name="Rectangle 218"/>
              <p:cNvSpPr>
                <a:spLocks noChangeArrowheads="1"/>
              </p:cNvSpPr>
              <p:nvPr/>
            </p:nvSpPr>
            <p:spPr bwMode="auto">
              <a:xfrm>
                <a:off x="3268" y="169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05" name="Rectangle 219"/>
              <p:cNvSpPr>
                <a:spLocks noChangeArrowheads="1"/>
              </p:cNvSpPr>
              <p:nvPr/>
            </p:nvSpPr>
            <p:spPr bwMode="auto">
              <a:xfrm>
                <a:off x="3975" y="1697"/>
                <a:ext cx="1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n/a</a:t>
                </a:r>
                <a:endParaRPr lang="en-US" altLang="en-US">
                  <a:solidFill>
                    <a:prstClr val="black"/>
                  </a:solidFill>
                </a:endParaRPr>
              </a:p>
            </p:txBody>
          </p:sp>
          <p:sp>
            <p:nvSpPr>
              <p:cNvPr id="206" name="Rectangle 220"/>
              <p:cNvSpPr>
                <a:spLocks noChangeArrowheads="1"/>
              </p:cNvSpPr>
              <p:nvPr/>
            </p:nvSpPr>
            <p:spPr bwMode="auto">
              <a:xfrm>
                <a:off x="4096" y="169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07" name="Rectangle 221"/>
              <p:cNvSpPr>
                <a:spLocks noChangeArrowheads="1"/>
              </p:cNvSpPr>
              <p:nvPr/>
            </p:nvSpPr>
            <p:spPr bwMode="auto">
              <a:xfrm>
                <a:off x="990" y="169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08" name="Line 222"/>
              <p:cNvSpPr>
                <a:spLocks noChangeShapeType="1"/>
              </p:cNvSpPr>
              <p:nvPr/>
            </p:nvSpPr>
            <p:spPr bwMode="auto">
              <a:xfrm>
                <a:off x="990" y="169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09" name="Line 223"/>
              <p:cNvSpPr>
                <a:spLocks noChangeShapeType="1"/>
              </p:cNvSpPr>
              <p:nvPr/>
            </p:nvSpPr>
            <p:spPr bwMode="auto">
              <a:xfrm>
                <a:off x="990" y="169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0" name="Rectangle 224"/>
              <p:cNvSpPr>
                <a:spLocks noChangeArrowheads="1"/>
              </p:cNvSpPr>
              <p:nvPr/>
            </p:nvSpPr>
            <p:spPr bwMode="auto">
              <a:xfrm>
                <a:off x="994" y="1695"/>
                <a:ext cx="54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1" name="Line 225"/>
              <p:cNvSpPr>
                <a:spLocks noChangeShapeType="1"/>
              </p:cNvSpPr>
              <p:nvPr/>
            </p:nvSpPr>
            <p:spPr bwMode="auto">
              <a:xfrm>
                <a:off x="994" y="1695"/>
                <a:ext cx="54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2" name="Rectangle 226"/>
              <p:cNvSpPr>
                <a:spLocks noChangeArrowheads="1"/>
              </p:cNvSpPr>
              <p:nvPr/>
            </p:nvSpPr>
            <p:spPr bwMode="auto">
              <a:xfrm>
                <a:off x="1541" y="169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3" name="Line 227"/>
              <p:cNvSpPr>
                <a:spLocks noChangeShapeType="1"/>
              </p:cNvSpPr>
              <p:nvPr/>
            </p:nvSpPr>
            <p:spPr bwMode="auto">
              <a:xfrm>
                <a:off x="1541" y="169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4" name="Line 228"/>
              <p:cNvSpPr>
                <a:spLocks noChangeShapeType="1"/>
              </p:cNvSpPr>
              <p:nvPr/>
            </p:nvSpPr>
            <p:spPr bwMode="auto">
              <a:xfrm>
                <a:off x="1541" y="169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5" name="Rectangle 229"/>
              <p:cNvSpPr>
                <a:spLocks noChangeArrowheads="1"/>
              </p:cNvSpPr>
              <p:nvPr/>
            </p:nvSpPr>
            <p:spPr bwMode="auto">
              <a:xfrm>
                <a:off x="1545" y="1695"/>
                <a:ext cx="52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6" name="Line 230"/>
              <p:cNvSpPr>
                <a:spLocks noChangeShapeType="1"/>
              </p:cNvSpPr>
              <p:nvPr/>
            </p:nvSpPr>
            <p:spPr bwMode="auto">
              <a:xfrm>
                <a:off x="1545" y="1695"/>
                <a:ext cx="52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7" name="Rectangle 231"/>
              <p:cNvSpPr>
                <a:spLocks noChangeArrowheads="1"/>
              </p:cNvSpPr>
              <p:nvPr/>
            </p:nvSpPr>
            <p:spPr bwMode="auto">
              <a:xfrm>
                <a:off x="2071" y="169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8" name="Line 232"/>
              <p:cNvSpPr>
                <a:spLocks noChangeShapeType="1"/>
              </p:cNvSpPr>
              <p:nvPr/>
            </p:nvSpPr>
            <p:spPr bwMode="auto">
              <a:xfrm>
                <a:off x="2071" y="169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19" name="Line 233"/>
              <p:cNvSpPr>
                <a:spLocks noChangeShapeType="1"/>
              </p:cNvSpPr>
              <p:nvPr/>
            </p:nvSpPr>
            <p:spPr bwMode="auto">
              <a:xfrm>
                <a:off x="2071" y="169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0" name="Rectangle 234"/>
              <p:cNvSpPr>
                <a:spLocks noChangeArrowheads="1"/>
              </p:cNvSpPr>
              <p:nvPr/>
            </p:nvSpPr>
            <p:spPr bwMode="auto">
              <a:xfrm>
                <a:off x="2075" y="1695"/>
                <a:ext cx="75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1" name="Line 235"/>
              <p:cNvSpPr>
                <a:spLocks noChangeShapeType="1"/>
              </p:cNvSpPr>
              <p:nvPr/>
            </p:nvSpPr>
            <p:spPr bwMode="auto">
              <a:xfrm>
                <a:off x="2075" y="1695"/>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2" name="Rectangle 236"/>
              <p:cNvSpPr>
                <a:spLocks noChangeArrowheads="1"/>
              </p:cNvSpPr>
              <p:nvPr/>
            </p:nvSpPr>
            <p:spPr bwMode="auto">
              <a:xfrm>
                <a:off x="2830" y="1695"/>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3" name="Line 237"/>
              <p:cNvSpPr>
                <a:spLocks noChangeShapeType="1"/>
              </p:cNvSpPr>
              <p:nvPr/>
            </p:nvSpPr>
            <p:spPr bwMode="auto">
              <a:xfrm>
                <a:off x="2830" y="1695"/>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4" name="Rectangle 238"/>
              <p:cNvSpPr>
                <a:spLocks noChangeArrowheads="1"/>
              </p:cNvSpPr>
              <p:nvPr/>
            </p:nvSpPr>
            <p:spPr bwMode="auto">
              <a:xfrm>
                <a:off x="2849" y="1695"/>
                <a:ext cx="7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5" name="Line 239"/>
              <p:cNvSpPr>
                <a:spLocks noChangeShapeType="1"/>
              </p:cNvSpPr>
              <p:nvPr/>
            </p:nvSpPr>
            <p:spPr bwMode="auto">
              <a:xfrm>
                <a:off x="2849" y="1695"/>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6" name="Rectangle 240"/>
              <p:cNvSpPr>
                <a:spLocks noChangeArrowheads="1"/>
              </p:cNvSpPr>
              <p:nvPr/>
            </p:nvSpPr>
            <p:spPr bwMode="auto">
              <a:xfrm>
                <a:off x="3568" y="1695"/>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7" name="Line 241"/>
              <p:cNvSpPr>
                <a:spLocks noChangeShapeType="1"/>
              </p:cNvSpPr>
              <p:nvPr/>
            </p:nvSpPr>
            <p:spPr bwMode="auto">
              <a:xfrm>
                <a:off x="3568" y="1695"/>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8" name="Rectangle 242"/>
              <p:cNvSpPr>
                <a:spLocks noChangeArrowheads="1"/>
              </p:cNvSpPr>
              <p:nvPr/>
            </p:nvSpPr>
            <p:spPr bwMode="auto">
              <a:xfrm>
                <a:off x="3587" y="1695"/>
                <a:ext cx="90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29" name="Line 243"/>
              <p:cNvSpPr>
                <a:spLocks noChangeShapeType="1"/>
              </p:cNvSpPr>
              <p:nvPr/>
            </p:nvSpPr>
            <p:spPr bwMode="auto">
              <a:xfrm>
                <a:off x="3587" y="1695"/>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0" name="Rectangle 244"/>
              <p:cNvSpPr>
                <a:spLocks noChangeArrowheads="1"/>
              </p:cNvSpPr>
              <p:nvPr/>
            </p:nvSpPr>
            <p:spPr bwMode="auto">
              <a:xfrm>
                <a:off x="4490" y="169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1" name="Line 245"/>
              <p:cNvSpPr>
                <a:spLocks noChangeShapeType="1"/>
              </p:cNvSpPr>
              <p:nvPr/>
            </p:nvSpPr>
            <p:spPr bwMode="auto">
              <a:xfrm>
                <a:off x="4490" y="169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2" name="Line 246"/>
              <p:cNvSpPr>
                <a:spLocks noChangeShapeType="1"/>
              </p:cNvSpPr>
              <p:nvPr/>
            </p:nvSpPr>
            <p:spPr bwMode="auto">
              <a:xfrm>
                <a:off x="4490" y="169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3" name="Rectangle 247"/>
              <p:cNvSpPr>
                <a:spLocks noChangeArrowheads="1"/>
              </p:cNvSpPr>
              <p:nvPr/>
            </p:nvSpPr>
            <p:spPr bwMode="auto">
              <a:xfrm>
                <a:off x="990" y="1698"/>
                <a:ext cx="4"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4" name="Line 248"/>
              <p:cNvSpPr>
                <a:spLocks noChangeShapeType="1"/>
              </p:cNvSpPr>
              <p:nvPr/>
            </p:nvSpPr>
            <p:spPr bwMode="auto">
              <a:xfrm>
                <a:off x="990" y="1698"/>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5" name="Rectangle 249"/>
              <p:cNvSpPr>
                <a:spLocks noChangeArrowheads="1"/>
              </p:cNvSpPr>
              <p:nvPr/>
            </p:nvSpPr>
            <p:spPr bwMode="auto">
              <a:xfrm>
                <a:off x="1541" y="1698"/>
                <a:ext cx="4"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6" name="Line 250"/>
              <p:cNvSpPr>
                <a:spLocks noChangeShapeType="1"/>
              </p:cNvSpPr>
              <p:nvPr/>
            </p:nvSpPr>
            <p:spPr bwMode="auto">
              <a:xfrm>
                <a:off x="1541" y="1698"/>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7" name="Rectangle 251"/>
              <p:cNvSpPr>
                <a:spLocks noChangeArrowheads="1"/>
              </p:cNvSpPr>
              <p:nvPr/>
            </p:nvSpPr>
            <p:spPr bwMode="auto">
              <a:xfrm>
                <a:off x="2071" y="1698"/>
                <a:ext cx="4"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8" name="Line 252"/>
              <p:cNvSpPr>
                <a:spLocks noChangeShapeType="1"/>
              </p:cNvSpPr>
              <p:nvPr/>
            </p:nvSpPr>
            <p:spPr bwMode="auto">
              <a:xfrm>
                <a:off x="2071" y="1698"/>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39" name="Rectangle 253"/>
              <p:cNvSpPr>
                <a:spLocks noChangeArrowheads="1"/>
              </p:cNvSpPr>
              <p:nvPr/>
            </p:nvSpPr>
            <p:spPr bwMode="auto">
              <a:xfrm>
                <a:off x="2830" y="1698"/>
                <a:ext cx="19"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0" name="Line 254"/>
              <p:cNvSpPr>
                <a:spLocks noChangeShapeType="1"/>
              </p:cNvSpPr>
              <p:nvPr/>
            </p:nvSpPr>
            <p:spPr bwMode="auto">
              <a:xfrm>
                <a:off x="2830" y="1698"/>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1" name="Rectangle 255"/>
              <p:cNvSpPr>
                <a:spLocks noChangeArrowheads="1"/>
              </p:cNvSpPr>
              <p:nvPr/>
            </p:nvSpPr>
            <p:spPr bwMode="auto">
              <a:xfrm>
                <a:off x="3568" y="1698"/>
                <a:ext cx="19"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2" name="Line 256"/>
              <p:cNvSpPr>
                <a:spLocks noChangeShapeType="1"/>
              </p:cNvSpPr>
              <p:nvPr/>
            </p:nvSpPr>
            <p:spPr bwMode="auto">
              <a:xfrm>
                <a:off x="3568" y="1698"/>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3" name="Rectangle 257"/>
              <p:cNvSpPr>
                <a:spLocks noChangeArrowheads="1"/>
              </p:cNvSpPr>
              <p:nvPr/>
            </p:nvSpPr>
            <p:spPr bwMode="auto">
              <a:xfrm>
                <a:off x="4490" y="1698"/>
                <a:ext cx="4" cy="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4" name="Line 258"/>
              <p:cNvSpPr>
                <a:spLocks noChangeShapeType="1"/>
              </p:cNvSpPr>
              <p:nvPr/>
            </p:nvSpPr>
            <p:spPr bwMode="auto">
              <a:xfrm>
                <a:off x="4490" y="1698"/>
                <a:ext cx="0" cy="8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5" name="Rectangle 259"/>
              <p:cNvSpPr>
                <a:spLocks noChangeArrowheads="1"/>
              </p:cNvSpPr>
              <p:nvPr/>
            </p:nvSpPr>
            <p:spPr bwMode="auto">
              <a:xfrm>
                <a:off x="994" y="1790"/>
                <a:ext cx="547" cy="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6" name="Rectangle 260"/>
              <p:cNvSpPr>
                <a:spLocks noChangeArrowheads="1"/>
              </p:cNvSpPr>
              <p:nvPr/>
            </p:nvSpPr>
            <p:spPr bwMode="auto">
              <a:xfrm>
                <a:off x="994" y="1878"/>
                <a:ext cx="44" cy="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7" name="Rectangle 261"/>
              <p:cNvSpPr>
                <a:spLocks noChangeArrowheads="1"/>
              </p:cNvSpPr>
              <p:nvPr/>
            </p:nvSpPr>
            <p:spPr bwMode="auto">
              <a:xfrm>
                <a:off x="1497" y="1878"/>
                <a:ext cx="44" cy="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8" name="Rectangle 262"/>
              <p:cNvSpPr>
                <a:spLocks noChangeArrowheads="1"/>
              </p:cNvSpPr>
              <p:nvPr/>
            </p:nvSpPr>
            <p:spPr bwMode="auto">
              <a:xfrm>
                <a:off x="994" y="1966"/>
                <a:ext cx="547" cy="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49" name="Rectangle 263"/>
              <p:cNvSpPr>
                <a:spLocks noChangeArrowheads="1"/>
              </p:cNvSpPr>
              <p:nvPr/>
            </p:nvSpPr>
            <p:spPr bwMode="auto">
              <a:xfrm>
                <a:off x="1038" y="1878"/>
                <a:ext cx="459" cy="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50" name="Rectangle 264"/>
              <p:cNvSpPr>
                <a:spLocks noChangeArrowheads="1"/>
              </p:cNvSpPr>
              <p:nvPr/>
            </p:nvSpPr>
            <p:spPr bwMode="auto">
              <a:xfrm>
                <a:off x="1194" y="1876"/>
                <a:ext cx="19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Low</a:t>
                </a:r>
                <a:endParaRPr lang="en-US" altLang="en-US">
                  <a:solidFill>
                    <a:prstClr val="black"/>
                  </a:solidFill>
                </a:endParaRPr>
              </a:p>
            </p:txBody>
          </p:sp>
          <p:sp>
            <p:nvSpPr>
              <p:cNvPr id="251" name="Rectangle 265"/>
              <p:cNvSpPr>
                <a:spLocks noChangeArrowheads="1"/>
              </p:cNvSpPr>
              <p:nvPr/>
            </p:nvSpPr>
            <p:spPr bwMode="auto">
              <a:xfrm>
                <a:off x="1338" y="187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52" name="Rectangle 266"/>
              <p:cNvSpPr>
                <a:spLocks noChangeArrowheads="1"/>
              </p:cNvSpPr>
              <p:nvPr/>
            </p:nvSpPr>
            <p:spPr bwMode="auto">
              <a:xfrm>
                <a:off x="1545" y="1790"/>
                <a:ext cx="526" cy="88"/>
              </a:xfrm>
              <a:prstGeom prst="rect">
                <a:avLst/>
              </a:prstGeom>
              <a:solidFill>
                <a:srgbClr val="C2D6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53" name="Rectangle 267"/>
              <p:cNvSpPr>
                <a:spLocks noChangeArrowheads="1"/>
              </p:cNvSpPr>
              <p:nvPr/>
            </p:nvSpPr>
            <p:spPr bwMode="auto">
              <a:xfrm>
                <a:off x="1545" y="1878"/>
                <a:ext cx="46" cy="88"/>
              </a:xfrm>
              <a:prstGeom prst="rect">
                <a:avLst/>
              </a:prstGeom>
              <a:solidFill>
                <a:srgbClr val="C2D6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54" name="Rectangle 268"/>
              <p:cNvSpPr>
                <a:spLocks noChangeArrowheads="1"/>
              </p:cNvSpPr>
              <p:nvPr/>
            </p:nvSpPr>
            <p:spPr bwMode="auto">
              <a:xfrm>
                <a:off x="2025" y="1878"/>
                <a:ext cx="46" cy="88"/>
              </a:xfrm>
              <a:prstGeom prst="rect">
                <a:avLst/>
              </a:prstGeom>
              <a:solidFill>
                <a:srgbClr val="C2D6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55" name="Rectangle 269"/>
              <p:cNvSpPr>
                <a:spLocks noChangeArrowheads="1"/>
              </p:cNvSpPr>
              <p:nvPr/>
            </p:nvSpPr>
            <p:spPr bwMode="auto">
              <a:xfrm>
                <a:off x="1545" y="1966"/>
                <a:ext cx="526" cy="88"/>
              </a:xfrm>
              <a:prstGeom prst="rect">
                <a:avLst/>
              </a:prstGeom>
              <a:solidFill>
                <a:srgbClr val="C2D6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56" name="Rectangle 270"/>
              <p:cNvSpPr>
                <a:spLocks noChangeArrowheads="1"/>
              </p:cNvSpPr>
              <p:nvPr/>
            </p:nvSpPr>
            <p:spPr bwMode="auto">
              <a:xfrm>
                <a:off x="1591" y="1878"/>
                <a:ext cx="434" cy="88"/>
              </a:xfrm>
              <a:prstGeom prst="rect">
                <a:avLst/>
              </a:prstGeom>
              <a:solidFill>
                <a:srgbClr val="C2D69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57" name="Rectangle 271"/>
              <p:cNvSpPr>
                <a:spLocks noChangeArrowheads="1"/>
              </p:cNvSpPr>
              <p:nvPr/>
            </p:nvSpPr>
            <p:spPr bwMode="auto">
              <a:xfrm>
                <a:off x="1737" y="1876"/>
                <a:ext cx="192"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Low</a:t>
                </a:r>
                <a:endParaRPr lang="en-US" altLang="en-US">
                  <a:solidFill>
                    <a:prstClr val="black"/>
                  </a:solidFill>
                </a:endParaRPr>
              </a:p>
            </p:txBody>
          </p:sp>
          <p:sp>
            <p:nvSpPr>
              <p:cNvPr id="258" name="Rectangle 272"/>
              <p:cNvSpPr>
                <a:spLocks noChangeArrowheads="1"/>
              </p:cNvSpPr>
              <p:nvPr/>
            </p:nvSpPr>
            <p:spPr bwMode="auto">
              <a:xfrm>
                <a:off x="1881" y="187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59" name="Rectangle 273"/>
              <p:cNvSpPr>
                <a:spLocks noChangeArrowheads="1"/>
              </p:cNvSpPr>
              <p:nvPr/>
            </p:nvSpPr>
            <p:spPr bwMode="auto">
              <a:xfrm>
                <a:off x="2390" y="1788"/>
                <a:ext cx="19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 </a:t>
                </a:r>
                <a:endParaRPr lang="en-US" altLang="en-US">
                  <a:solidFill>
                    <a:prstClr val="black"/>
                  </a:solidFill>
                </a:endParaRPr>
              </a:p>
            </p:txBody>
          </p:sp>
          <p:sp>
            <p:nvSpPr>
              <p:cNvPr id="260" name="Rectangle 274"/>
              <p:cNvSpPr>
                <a:spLocks noChangeArrowheads="1"/>
              </p:cNvSpPr>
              <p:nvPr/>
            </p:nvSpPr>
            <p:spPr bwMode="auto">
              <a:xfrm>
                <a:off x="2540" y="1788"/>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61" name="Rectangle 275"/>
              <p:cNvSpPr>
                <a:spLocks noChangeArrowheads="1"/>
              </p:cNvSpPr>
              <p:nvPr/>
            </p:nvSpPr>
            <p:spPr bwMode="auto">
              <a:xfrm>
                <a:off x="2373" y="1876"/>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262" name="Rectangle 276"/>
              <p:cNvSpPr>
                <a:spLocks noChangeArrowheads="1"/>
              </p:cNvSpPr>
              <p:nvPr/>
            </p:nvSpPr>
            <p:spPr bwMode="auto">
              <a:xfrm>
                <a:off x="2554" y="187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63" name="Rectangle 277"/>
              <p:cNvSpPr>
                <a:spLocks noChangeArrowheads="1"/>
              </p:cNvSpPr>
              <p:nvPr/>
            </p:nvSpPr>
            <p:spPr bwMode="auto">
              <a:xfrm>
                <a:off x="2244" y="1964"/>
                <a:ext cx="47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10% change</a:t>
                </a:r>
                <a:endParaRPr lang="en-US" altLang="en-US">
                  <a:solidFill>
                    <a:prstClr val="black"/>
                  </a:solidFill>
                </a:endParaRPr>
              </a:p>
            </p:txBody>
          </p:sp>
          <p:sp>
            <p:nvSpPr>
              <p:cNvPr id="264" name="Rectangle 278"/>
              <p:cNvSpPr>
                <a:spLocks noChangeArrowheads="1"/>
              </p:cNvSpPr>
              <p:nvPr/>
            </p:nvSpPr>
            <p:spPr bwMode="auto">
              <a:xfrm>
                <a:off x="2667" y="196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65" name="Rectangle 279"/>
              <p:cNvSpPr>
                <a:spLocks noChangeArrowheads="1"/>
              </p:cNvSpPr>
              <p:nvPr/>
            </p:nvSpPr>
            <p:spPr bwMode="auto">
              <a:xfrm>
                <a:off x="3143" y="1788"/>
                <a:ext cx="17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a:t>
                </a:r>
                <a:endParaRPr lang="en-US" altLang="en-US">
                  <a:solidFill>
                    <a:prstClr val="black"/>
                  </a:solidFill>
                </a:endParaRPr>
              </a:p>
            </p:txBody>
          </p:sp>
          <p:sp>
            <p:nvSpPr>
              <p:cNvPr id="266" name="Rectangle 280"/>
              <p:cNvSpPr>
                <a:spLocks noChangeArrowheads="1"/>
              </p:cNvSpPr>
              <p:nvPr/>
            </p:nvSpPr>
            <p:spPr bwMode="auto">
              <a:xfrm>
                <a:off x="3274" y="1788"/>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67" name="Rectangle 281"/>
              <p:cNvSpPr>
                <a:spLocks noChangeArrowheads="1"/>
              </p:cNvSpPr>
              <p:nvPr/>
            </p:nvSpPr>
            <p:spPr bwMode="auto">
              <a:xfrm>
                <a:off x="3126" y="1876"/>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a:t>
                </a:r>
                <a:endParaRPr lang="en-US" altLang="en-US">
                  <a:solidFill>
                    <a:prstClr val="black"/>
                  </a:solidFill>
                </a:endParaRPr>
              </a:p>
            </p:txBody>
          </p:sp>
          <p:sp>
            <p:nvSpPr>
              <p:cNvPr id="268" name="Rectangle 282"/>
              <p:cNvSpPr>
                <a:spLocks noChangeArrowheads="1"/>
              </p:cNvSpPr>
              <p:nvPr/>
            </p:nvSpPr>
            <p:spPr bwMode="auto">
              <a:xfrm>
                <a:off x="3289" y="187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69" name="Rectangle 283"/>
              <p:cNvSpPr>
                <a:spLocks noChangeArrowheads="1"/>
              </p:cNvSpPr>
              <p:nvPr/>
            </p:nvSpPr>
            <p:spPr bwMode="auto">
              <a:xfrm>
                <a:off x="3053" y="1964"/>
                <a:ext cx="35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$20m pa</a:t>
                </a:r>
                <a:endParaRPr lang="en-US" altLang="en-US">
                  <a:solidFill>
                    <a:prstClr val="black"/>
                  </a:solidFill>
                </a:endParaRPr>
              </a:p>
            </p:txBody>
          </p:sp>
          <p:sp>
            <p:nvSpPr>
              <p:cNvPr id="270" name="Rectangle 284"/>
              <p:cNvSpPr>
                <a:spLocks noChangeArrowheads="1"/>
              </p:cNvSpPr>
              <p:nvPr/>
            </p:nvSpPr>
            <p:spPr bwMode="auto">
              <a:xfrm>
                <a:off x="3362" y="196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71" name="Rectangle 285"/>
              <p:cNvSpPr>
                <a:spLocks noChangeArrowheads="1"/>
              </p:cNvSpPr>
              <p:nvPr/>
            </p:nvSpPr>
            <p:spPr bwMode="auto">
              <a:xfrm>
                <a:off x="3971" y="1788"/>
                <a:ext cx="19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 </a:t>
                </a:r>
                <a:endParaRPr lang="en-US" altLang="en-US">
                  <a:solidFill>
                    <a:prstClr val="black"/>
                  </a:solidFill>
                </a:endParaRPr>
              </a:p>
            </p:txBody>
          </p:sp>
          <p:sp>
            <p:nvSpPr>
              <p:cNvPr id="272" name="Rectangle 286"/>
              <p:cNvSpPr>
                <a:spLocks noChangeArrowheads="1"/>
              </p:cNvSpPr>
              <p:nvPr/>
            </p:nvSpPr>
            <p:spPr bwMode="auto">
              <a:xfrm>
                <a:off x="4121" y="1788"/>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73" name="Rectangle 287"/>
              <p:cNvSpPr>
                <a:spLocks noChangeArrowheads="1"/>
              </p:cNvSpPr>
              <p:nvPr/>
            </p:nvSpPr>
            <p:spPr bwMode="auto">
              <a:xfrm>
                <a:off x="3954" y="1876"/>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274" name="Rectangle 288"/>
              <p:cNvSpPr>
                <a:spLocks noChangeArrowheads="1"/>
              </p:cNvSpPr>
              <p:nvPr/>
            </p:nvSpPr>
            <p:spPr bwMode="auto">
              <a:xfrm>
                <a:off x="4136" y="187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75" name="Rectangle 289"/>
              <p:cNvSpPr>
                <a:spLocks noChangeArrowheads="1"/>
              </p:cNvSpPr>
              <p:nvPr/>
            </p:nvSpPr>
            <p:spPr bwMode="auto">
              <a:xfrm>
                <a:off x="3819" y="1964"/>
                <a:ext cx="48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$100,000 pa</a:t>
                </a:r>
                <a:endParaRPr lang="en-US" altLang="en-US">
                  <a:solidFill>
                    <a:prstClr val="black"/>
                  </a:solidFill>
                </a:endParaRPr>
              </a:p>
            </p:txBody>
          </p:sp>
          <p:sp>
            <p:nvSpPr>
              <p:cNvPr id="276" name="Rectangle 290"/>
              <p:cNvSpPr>
                <a:spLocks noChangeArrowheads="1"/>
              </p:cNvSpPr>
              <p:nvPr/>
            </p:nvSpPr>
            <p:spPr bwMode="auto">
              <a:xfrm>
                <a:off x="4255" y="196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77" name="Rectangle 291"/>
              <p:cNvSpPr>
                <a:spLocks noChangeArrowheads="1"/>
              </p:cNvSpPr>
              <p:nvPr/>
            </p:nvSpPr>
            <p:spPr bwMode="auto">
              <a:xfrm>
                <a:off x="990" y="1786"/>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78" name="Line 292"/>
              <p:cNvSpPr>
                <a:spLocks noChangeShapeType="1"/>
              </p:cNvSpPr>
              <p:nvPr/>
            </p:nvSpPr>
            <p:spPr bwMode="auto">
              <a:xfrm>
                <a:off x="990" y="1786"/>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79" name="Line 293"/>
              <p:cNvSpPr>
                <a:spLocks noChangeShapeType="1"/>
              </p:cNvSpPr>
              <p:nvPr/>
            </p:nvSpPr>
            <p:spPr bwMode="auto">
              <a:xfrm>
                <a:off x="990" y="1786"/>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0" name="Rectangle 294"/>
              <p:cNvSpPr>
                <a:spLocks noChangeArrowheads="1"/>
              </p:cNvSpPr>
              <p:nvPr/>
            </p:nvSpPr>
            <p:spPr bwMode="auto">
              <a:xfrm>
                <a:off x="994" y="1786"/>
                <a:ext cx="547"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1" name="Line 295"/>
              <p:cNvSpPr>
                <a:spLocks noChangeShapeType="1"/>
              </p:cNvSpPr>
              <p:nvPr/>
            </p:nvSpPr>
            <p:spPr bwMode="auto">
              <a:xfrm>
                <a:off x="994" y="1786"/>
                <a:ext cx="54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2" name="Rectangle 296"/>
              <p:cNvSpPr>
                <a:spLocks noChangeArrowheads="1"/>
              </p:cNvSpPr>
              <p:nvPr/>
            </p:nvSpPr>
            <p:spPr bwMode="auto">
              <a:xfrm>
                <a:off x="1541" y="1786"/>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3" name="Line 297"/>
              <p:cNvSpPr>
                <a:spLocks noChangeShapeType="1"/>
              </p:cNvSpPr>
              <p:nvPr/>
            </p:nvSpPr>
            <p:spPr bwMode="auto">
              <a:xfrm>
                <a:off x="1541" y="1786"/>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4" name="Line 298"/>
              <p:cNvSpPr>
                <a:spLocks noChangeShapeType="1"/>
              </p:cNvSpPr>
              <p:nvPr/>
            </p:nvSpPr>
            <p:spPr bwMode="auto">
              <a:xfrm>
                <a:off x="1541" y="1786"/>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5" name="Rectangle 299"/>
              <p:cNvSpPr>
                <a:spLocks noChangeArrowheads="1"/>
              </p:cNvSpPr>
              <p:nvPr/>
            </p:nvSpPr>
            <p:spPr bwMode="auto">
              <a:xfrm>
                <a:off x="1545" y="1786"/>
                <a:ext cx="526"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6" name="Line 300"/>
              <p:cNvSpPr>
                <a:spLocks noChangeShapeType="1"/>
              </p:cNvSpPr>
              <p:nvPr/>
            </p:nvSpPr>
            <p:spPr bwMode="auto">
              <a:xfrm>
                <a:off x="1545" y="1786"/>
                <a:ext cx="52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7" name="Rectangle 301"/>
              <p:cNvSpPr>
                <a:spLocks noChangeArrowheads="1"/>
              </p:cNvSpPr>
              <p:nvPr/>
            </p:nvSpPr>
            <p:spPr bwMode="auto">
              <a:xfrm>
                <a:off x="2071" y="1786"/>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8" name="Line 302"/>
              <p:cNvSpPr>
                <a:spLocks noChangeShapeType="1"/>
              </p:cNvSpPr>
              <p:nvPr/>
            </p:nvSpPr>
            <p:spPr bwMode="auto">
              <a:xfrm>
                <a:off x="2071" y="1786"/>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89" name="Line 303"/>
              <p:cNvSpPr>
                <a:spLocks noChangeShapeType="1"/>
              </p:cNvSpPr>
              <p:nvPr/>
            </p:nvSpPr>
            <p:spPr bwMode="auto">
              <a:xfrm>
                <a:off x="2071" y="1786"/>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0" name="Rectangle 304"/>
              <p:cNvSpPr>
                <a:spLocks noChangeArrowheads="1"/>
              </p:cNvSpPr>
              <p:nvPr/>
            </p:nvSpPr>
            <p:spPr bwMode="auto">
              <a:xfrm>
                <a:off x="2075" y="1786"/>
                <a:ext cx="755"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1" name="Line 305"/>
              <p:cNvSpPr>
                <a:spLocks noChangeShapeType="1"/>
              </p:cNvSpPr>
              <p:nvPr/>
            </p:nvSpPr>
            <p:spPr bwMode="auto">
              <a:xfrm>
                <a:off x="2075" y="1786"/>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2" name="Rectangle 306"/>
              <p:cNvSpPr>
                <a:spLocks noChangeArrowheads="1"/>
              </p:cNvSpPr>
              <p:nvPr/>
            </p:nvSpPr>
            <p:spPr bwMode="auto">
              <a:xfrm>
                <a:off x="2830" y="1786"/>
                <a:ext cx="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3" name="Line 307"/>
              <p:cNvSpPr>
                <a:spLocks noChangeShapeType="1"/>
              </p:cNvSpPr>
              <p:nvPr/>
            </p:nvSpPr>
            <p:spPr bwMode="auto">
              <a:xfrm>
                <a:off x="2830" y="1786"/>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4" name="Rectangle 308"/>
              <p:cNvSpPr>
                <a:spLocks noChangeArrowheads="1"/>
              </p:cNvSpPr>
              <p:nvPr/>
            </p:nvSpPr>
            <p:spPr bwMode="auto">
              <a:xfrm>
                <a:off x="2849" y="1786"/>
                <a:ext cx="7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5" name="Line 309"/>
              <p:cNvSpPr>
                <a:spLocks noChangeShapeType="1"/>
              </p:cNvSpPr>
              <p:nvPr/>
            </p:nvSpPr>
            <p:spPr bwMode="auto">
              <a:xfrm>
                <a:off x="2849" y="1786"/>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6" name="Rectangle 310"/>
              <p:cNvSpPr>
                <a:spLocks noChangeArrowheads="1"/>
              </p:cNvSpPr>
              <p:nvPr/>
            </p:nvSpPr>
            <p:spPr bwMode="auto">
              <a:xfrm>
                <a:off x="3568" y="1786"/>
                <a:ext cx="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7" name="Line 311"/>
              <p:cNvSpPr>
                <a:spLocks noChangeShapeType="1"/>
              </p:cNvSpPr>
              <p:nvPr/>
            </p:nvSpPr>
            <p:spPr bwMode="auto">
              <a:xfrm>
                <a:off x="3568" y="1786"/>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8" name="Rectangle 312"/>
              <p:cNvSpPr>
                <a:spLocks noChangeArrowheads="1"/>
              </p:cNvSpPr>
              <p:nvPr/>
            </p:nvSpPr>
            <p:spPr bwMode="auto">
              <a:xfrm>
                <a:off x="3587" y="1786"/>
                <a:ext cx="90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299" name="Line 313"/>
              <p:cNvSpPr>
                <a:spLocks noChangeShapeType="1"/>
              </p:cNvSpPr>
              <p:nvPr/>
            </p:nvSpPr>
            <p:spPr bwMode="auto">
              <a:xfrm>
                <a:off x="3587" y="1786"/>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0" name="Rectangle 314"/>
              <p:cNvSpPr>
                <a:spLocks noChangeArrowheads="1"/>
              </p:cNvSpPr>
              <p:nvPr/>
            </p:nvSpPr>
            <p:spPr bwMode="auto">
              <a:xfrm>
                <a:off x="4490" y="1786"/>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1" name="Line 315"/>
              <p:cNvSpPr>
                <a:spLocks noChangeShapeType="1"/>
              </p:cNvSpPr>
              <p:nvPr/>
            </p:nvSpPr>
            <p:spPr bwMode="auto">
              <a:xfrm>
                <a:off x="4490" y="1786"/>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2" name="Line 316"/>
              <p:cNvSpPr>
                <a:spLocks noChangeShapeType="1"/>
              </p:cNvSpPr>
              <p:nvPr/>
            </p:nvSpPr>
            <p:spPr bwMode="auto">
              <a:xfrm>
                <a:off x="4490" y="1786"/>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3" name="Rectangle 317"/>
              <p:cNvSpPr>
                <a:spLocks noChangeArrowheads="1"/>
              </p:cNvSpPr>
              <p:nvPr/>
            </p:nvSpPr>
            <p:spPr bwMode="auto">
              <a:xfrm>
                <a:off x="990" y="1790"/>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4" name="Line 318"/>
              <p:cNvSpPr>
                <a:spLocks noChangeShapeType="1"/>
              </p:cNvSpPr>
              <p:nvPr/>
            </p:nvSpPr>
            <p:spPr bwMode="auto">
              <a:xfrm>
                <a:off x="990" y="1790"/>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5" name="Rectangle 319"/>
              <p:cNvSpPr>
                <a:spLocks noChangeArrowheads="1"/>
              </p:cNvSpPr>
              <p:nvPr/>
            </p:nvSpPr>
            <p:spPr bwMode="auto">
              <a:xfrm>
                <a:off x="1541" y="1790"/>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6" name="Line 320"/>
              <p:cNvSpPr>
                <a:spLocks noChangeShapeType="1"/>
              </p:cNvSpPr>
              <p:nvPr/>
            </p:nvSpPr>
            <p:spPr bwMode="auto">
              <a:xfrm>
                <a:off x="1541" y="1790"/>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7" name="Rectangle 321"/>
              <p:cNvSpPr>
                <a:spLocks noChangeArrowheads="1"/>
              </p:cNvSpPr>
              <p:nvPr/>
            </p:nvSpPr>
            <p:spPr bwMode="auto">
              <a:xfrm>
                <a:off x="2071" y="1790"/>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8" name="Line 322"/>
              <p:cNvSpPr>
                <a:spLocks noChangeShapeType="1"/>
              </p:cNvSpPr>
              <p:nvPr/>
            </p:nvSpPr>
            <p:spPr bwMode="auto">
              <a:xfrm>
                <a:off x="2071" y="1790"/>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09" name="Rectangle 323"/>
              <p:cNvSpPr>
                <a:spLocks noChangeArrowheads="1"/>
              </p:cNvSpPr>
              <p:nvPr/>
            </p:nvSpPr>
            <p:spPr bwMode="auto">
              <a:xfrm>
                <a:off x="2830" y="1790"/>
                <a:ext cx="19"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0" name="Line 324"/>
              <p:cNvSpPr>
                <a:spLocks noChangeShapeType="1"/>
              </p:cNvSpPr>
              <p:nvPr/>
            </p:nvSpPr>
            <p:spPr bwMode="auto">
              <a:xfrm>
                <a:off x="2830" y="1790"/>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1" name="Rectangle 325"/>
              <p:cNvSpPr>
                <a:spLocks noChangeArrowheads="1"/>
              </p:cNvSpPr>
              <p:nvPr/>
            </p:nvSpPr>
            <p:spPr bwMode="auto">
              <a:xfrm>
                <a:off x="3568" y="1790"/>
                <a:ext cx="19"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2" name="Line 326"/>
              <p:cNvSpPr>
                <a:spLocks noChangeShapeType="1"/>
              </p:cNvSpPr>
              <p:nvPr/>
            </p:nvSpPr>
            <p:spPr bwMode="auto">
              <a:xfrm>
                <a:off x="3568" y="1790"/>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3" name="Rectangle 327"/>
              <p:cNvSpPr>
                <a:spLocks noChangeArrowheads="1"/>
              </p:cNvSpPr>
              <p:nvPr/>
            </p:nvSpPr>
            <p:spPr bwMode="auto">
              <a:xfrm>
                <a:off x="4490" y="1790"/>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4" name="Line 328"/>
              <p:cNvSpPr>
                <a:spLocks noChangeShapeType="1"/>
              </p:cNvSpPr>
              <p:nvPr/>
            </p:nvSpPr>
            <p:spPr bwMode="auto">
              <a:xfrm>
                <a:off x="4490" y="1790"/>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5" name="Rectangle 329"/>
              <p:cNvSpPr>
                <a:spLocks noChangeArrowheads="1"/>
              </p:cNvSpPr>
              <p:nvPr/>
            </p:nvSpPr>
            <p:spPr bwMode="auto">
              <a:xfrm>
                <a:off x="994" y="2057"/>
                <a:ext cx="547" cy="89"/>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6" name="Rectangle 330"/>
              <p:cNvSpPr>
                <a:spLocks noChangeArrowheads="1"/>
              </p:cNvSpPr>
              <p:nvPr/>
            </p:nvSpPr>
            <p:spPr bwMode="auto">
              <a:xfrm>
                <a:off x="994" y="2146"/>
                <a:ext cx="44" cy="88"/>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7" name="Rectangle 331"/>
              <p:cNvSpPr>
                <a:spLocks noChangeArrowheads="1"/>
              </p:cNvSpPr>
              <p:nvPr/>
            </p:nvSpPr>
            <p:spPr bwMode="auto">
              <a:xfrm>
                <a:off x="1497" y="2146"/>
                <a:ext cx="44" cy="88"/>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8" name="Rectangle 332"/>
              <p:cNvSpPr>
                <a:spLocks noChangeArrowheads="1"/>
              </p:cNvSpPr>
              <p:nvPr/>
            </p:nvSpPr>
            <p:spPr bwMode="auto">
              <a:xfrm>
                <a:off x="994" y="2234"/>
                <a:ext cx="547" cy="88"/>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19" name="Rectangle 333"/>
              <p:cNvSpPr>
                <a:spLocks noChangeArrowheads="1"/>
              </p:cNvSpPr>
              <p:nvPr/>
            </p:nvSpPr>
            <p:spPr bwMode="auto">
              <a:xfrm>
                <a:off x="1038" y="2146"/>
                <a:ext cx="459" cy="88"/>
              </a:xfrm>
              <a:prstGeom prst="rect">
                <a:avLst/>
              </a:prstGeom>
              <a:solidFill>
                <a:srgbClr val="FABF8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20" name="Rectangle 334"/>
              <p:cNvSpPr>
                <a:spLocks noChangeArrowheads="1"/>
              </p:cNvSpPr>
              <p:nvPr/>
            </p:nvSpPr>
            <p:spPr bwMode="auto">
              <a:xfrm>
                <a:off x="1117" y="2144"/>
                <a:ext cx="34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Medium</a:t>
                </a:r>
                <a:endParaRPr lang="en-US" altLang="en-US">
                  <a:solidFill>
                    <a:prstClr val="black"/>
                  </a:solidFill>
                </a:endParaRPr>
              </a:p>
            </p:txBody>
          </p:sp>
          <p:sp>
            <p:nvSpPr>
              <p:cNvPr id="321" name="Rectangle 335"/>
              <p:cNvSpPr>
                <a:spLocks noChangeArrowheads="1"/>
              </p:cNvSpPr>
              <p:nvPr/>
            </p:nvSpPr>
            <p:spPr bwMode="auto">
              <a:xfrm>
                <a:off x="1416" y="214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22" name="Rectangle 336"/>
              <p:cNvSpPr>
                <a:spLocks noChangeArrowheads="1"/>
              </p:cNvSpPr>
              <p:nvPr/>
            </p:nvSpPr>
            <p:spPr bwMode="auto">
              <a:xfrm>
                <a:off x="1545" y="2057"/>
                <a:ext cx="526" cy="89"/>
              </a:xfrm>
              <a:prstGeom prst="rect">
                <a:avLst/>
              </a:prstGeom>
              <a:solidFill>
                <a:srgbClr val="7692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23" name="Rectangle 337"/>
              <p:cNvSpPr>
                <a:spLocks noChangeArrowheads="1"/>
              </p:cNvSpPr>
              <p:nvPr/>
            </p:nvSpPr>
            <p:spPr bwMode="auto">
              <a:xfrm>
                <a:off x="1545" y="2146"/>
                <a:ext cx="46" cy="88"/>
              </a:xfrm>
              <a:prstGeom prst="rect">
                <a:avLst/>
              </a:prstGeom>
              <a:solidFill>
                <a:srgbClr val="7692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24" name="Rectangle 338"/>
              <p:cNvSpPr>
                <a:spLocks noChangeArrowheads="1"/>
              </p:cNvSpPr>
              <p:nvPr/>
            </p:nvSpPr>
            <p:spPr bwMode="auto">
              <a:xfrm>
                <a:off x="2025" y="2146"/>
                <a:ext cx="46" cy="88"/>
              </a:xfrm>
              <a:prstGeom prst="rect">
                <a:avLst/>
              </a:prstGeom>
              <a:solidFill>
                <a:srgbClr val="7692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25" name="Rectangle 339"/>
              <p:cNvSpPr>
                <a:spLocks noChangeArrowheads="1"/>
              </p:cNvSpPr>
              <p:nvPr/>
            </p:nvSpPr>
            <p:spPr bwMode="auto">
              <a:xfrm>
                <a:off x="1545" y="2234"/>
                <a:ext cx="526" cy="88"/>
              </a:xfrm>
              <a:prstGeom prst="rect">
                <a:avLst/>
              </a:prstGeom>
              <a:solidFill>
                <a:srgbClr val="7692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26" name="Rectangle 340"/>
              <p:cNvSpPr>
                <a:spLocks noChangeArrowheads="1"/>
              </p:cNvSpPr>
              <p:nvPr/>
            </p:nvSpPr>
            <p:spPr bwMode="auto">
              <a:xfrm>
                <a:off x="1591" y="2146"/>
                <a:ext cx="434" cy="88"/>
              </a:xfrm>
              <a:prstGeom prst="rect">
                <a:avLst/>
              </a:prstGeom>
              <a:solidFill>
                <a:srgbClr val="7692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27" name="Rectangle 341"/>
              <p:cNvSpPr>
                <a:spLocks noChangeArrowheads="1"/>
              </p:cNvSpPr>
              <p:nvPr/>
            </p:nvSpPr>
            <p:spPr bwMode="auto">
              <a:xfrm>
                <a:off x="1660" y="2144"/>
                <a:ext cx="346"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Medium</a:t>
                </a:r>
                <a:endParaRPr lang="en-US" altLang="en-US">
                  <a:solidFill>
                    <a:prstClr val="black"/>
                  </a:solidFill>
                </a:endParaRPr>
              </a:p>
            </p:txBody>
          </p:sp>
          <p:sp>
            <p:nvSpPr>
              <p:cNvPr id="328" name="Rectangle 342"/>
              <p:cNvSpPr>
                <a:spLocks noChangeArrowheads="1"/>
              </p:cNvSpPr>
              <p:nvPr/>
            </p:nvSpPr>
            <p:spPr bwMode="auto">
              <a:xfrm>
                <a:off x="1958" y="214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29" name="Rectangle 343"/>
              <p:cNvSpPr>
                <a:spLocks noChangeArrowheads="1"/>
              </p:cNvSpPr>
              <p:nvPr/>
            </p:nvSpPr>
            <p:spPr bwMode="auto">
              <a:xfrm>
                <a:off x="2390" y="2056"/>
                <a:ext cx="19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 </a:t>
                </a:r>
                <a:endParaRPr lang="en-US" altLang="en-US">
                  <a:solidFill>
                    <a:prstClr val="black"/>
                  </a:solidFill>
                </a:endParaRPr>
              </a:p>
            </p:txBody>
          </p:sp>
          <p:sp>
            <p:nvSpPr>
              <p:cNvPr id="330" name="Rectangle 344"/>
              <p:cNvSpPr>
                <a:spLocks noChangeArrowheads="1"/>
              </p:cNvSpPr>
              <p:nvPr/>
            </p:nvSpPr>
            <p:spPr bwMode="auto">
              <a:xfrm>
                <a:off x="2540" y="205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31" name="Rectangle 345"/>
              <p:cNvSpPr>
                <a:spLocks noChangeArrowheads="1"/>
              </p:cNvSpPr>
              <p:nvPr/>
            </p:nvSpPr>
            <p:spPr bwMode="auto">
              <a:xfrm>
                <a:off x="2373" y="2144"/>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332" name="Rectangle 346"/>
              <p:cNvSpPr>
                <a:spLocks noChangeArrowheads="1"/>
              </p:cNvSpPr>
              <p:nvPr/>
            </p:nvSpPr>
            <p:spPr bwMode="auto">
              <a:xfrm>
                <a:off x="2554" y="214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33" name="Rectangle 347"/>
              <p:cNvSpPr>
                <a:spLocks noChangeArrowheads="1"/>
              </p:cNvSpPr>
              <p:nvPr/>
            </p:nvSpPr>
            <p:spPr bwMode="auto">
              <a:xfrm>
                <a:off x="2244" y="2232"/>
                <a:ext cx="47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25% change</a:t>
                </a:r>
                <a:endParaRPr lang="en-US" altLang="en-US">
                  <a:solidFill>
                    <a:prstClr val="black"/>
                  </a:solidFill>
                </a:endParaRPr>
              </a:p>
            </p:txBody>
          </p:sp>
          <p:sp>
            <p:nvSpPr>
              <p:cNvPr id="334" name="Rectangle 348"/>
              <p:cNvSpPr>
                <a:spLocks noChangeArrowheads="1"/>
              </p:cNvSpPr>
              <p:nvPr/>
            </p:nvSpPr>
            <p:spPr bwMode="auto">
              <a:xfrm>
                <a:off x="2667" y="2232"/>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35" name="Rectangle 349"/>
              <p:cNvSpPr>
                <a:spLocks noChangeArrowheads="1"/>
              </p:cNvSpPr>
              <p:nvPr/>
            </p:nvSpPr>
            <p:spPr bwMode="auto">
              <a:xfrm>
                <a:off x="3143" y="2056"/>
                <a:ext cx="17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a:t>
                </a:r>
                <a:endParaRPr lang="en-US" altLang="en-US">
                  <a:solidFill>
                    <a:prstClr val="black"/>
                  </a:solidFill>
                </a:endParaRPr>
              </a:p>
            </p:txBody>
          </p:sp>
          <p:sp>
            <p:nvSpPr>
              <p:cNvPr id="336" name="Rectangle 350"/>
              <p:cNvSpPr>
                <a:spLocks noChangeArrowheads="1"/>
              </p:cNvSpPr>
              <p:nvPr/>
            </p:nvSpPr>
            <p:spPr bwMode="auto">
              <a:xfrm>
                <a:off x="3274" y="205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37" name="Rectangle 351"/>
              <p:cNvSpPr>
                <a:spLocks noChangeArrowheads="1"/>
              </p:cNvSpPr>
              <p:nvPr/>
            </p:nvSpPr>
            <p:spPr bwMode="auto">
              <a:xfrm>
                <a:off x="3126" y="2144"/>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a:t>
                </a:r>
                <a:endParaRPr lang="en-US" altLang="en-US">
                  <a:solidFill>
                    <a:prstClr val="black"/>
                  </a:solidFill>
                </a:endParaRPr>
              </a:p>
            </p:txBody>
          </p:sp>
          <p:sp>
            <p:nvSpPr>
              <p:cNvPr id="338" name="Rectangle 352"/>
              <p:cNvSpPr>
                <a:spLocks noChangeArrowheads="1"/>
              </p:cNvSpPr>
              <p:nvPr/>
            </p:nvSpPr>
            <p:spPr bwMode="auto">
              <a:xfrm>
                <a:off x="3289" y="214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39" name="Rectangle 353"/>
              <p:cNvSpPr>
                <a:spLocks noChangeArrowheads="1"/>
              </p:cNvSpPr>
              <p:nvPr/>
            </p:nvSpPr>
            <p:spPr bwMode="auto">
              <a:xfrm>
                <a:off x="3053" y="2232"/>
                <a:ext cx="35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$50m pa</a:t>
                </a:r>
                <a:endParaRPr lang="en-US" altLang="en-US">
                  <a:solidFill>
                    <a:prstClr val="black"/>
                  </a:solidFill>
                </a:endParaRPr>
              </a:p>
            </p:txBody>
          </p:sp>
          <p:sp>
            <p:nvSpPr>
              <p:cNvPr id="340" name="Rectangle 354"/>
              <p:cNvSpPr>
                <a:spLocks noChangeArrowheads="1"/>
              </p:cNvSpPr>
              <p:nvPr/>
            </p:nvSpPr>
            <p:spPr bwMode="auto">
              <a:xfrm>
                <a:off x="3362" y="2232"/>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41" name="Rectangle 355"/>
              <p:cNvSpPr>
                <a:spLocks noChangeArrowheads="1"/>
              </p:cNvSpPr>
              <p:nvPr/>
            </p:nvSpPr>
            <p:spPr bwMode="auto">
              <a:xfrm>
                <a:off x="3971" y="2056"/>
                <a:ext cx="19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 </a:t>
                </a:r>
                <a:endParaRPr lang="en-US" altLang="en-US">
                  <a:solidFill>
                    <a:prstClr val="black"/>
                  </a:solidFill>
                </a:endParaRPr>
              </a:p>
            </p:txBody>
          </p:sp>
          <p:sp>
            <p:nvSpPr>
              <p:cNvPr id="342" name="Rectangle 356"/>
              <p:cNvSpPr>
                <a:spLocks noChangeArrowheads="1"/>
              </p:cNvSpPr>
              <p:nvPr/>
            </p:nvSpPr>
            <p:spPr bwMode="auto">
              <a:xfrm>
                <a:off x="4121" y="2056"/>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43" name="Rectangle 357"/>
              <p:cNvSpPr>
                <a:spLocks noChangeArrowheads="1"/>
              </p:cNvSpPr>
              <p:nvPr/>
            </p:nvSpPr>
            <p:spPr bwMode="auto">
              <a:xfrm>
                <a:off x="3954" y="2144"/>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344" name="Rectangle 358"/>
              <p:cNvSpPr>
                <a:spLocks noChangeArrowheads="1"/>
              </p:cNvSpPr>
              <p:nvPr/>
            </p:nvSpPr>
            <p:spPr bwMode="auto">
              <a:xfrm>
                <a:off x="4136" y="214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45" name="Rectangle 359"/>
              <p:cNvSpPr>
                <a:spLocks noChangeArrowheads="1"/>
              </p:cNvSpPr>
              <p:nvPr/>
            </p:nvSpPr>
            <p:spPr bwMode="auto">
              <a:xfrm>
                <a:off x="3904" y="2232"/>
                <a:ext cx="313"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$1m pa</a:t>
                </a:r>
                <a:endParaRPr lang="en-US" altLang="en-US">
                  <a:solidFill>
                    <a:prstClr val="black"/>
                  </a:solidFill>
                </a:endParaRPr>
              </a:p>
            </p:txBody>
          </p:sp>
          <p:sp>
            <p:nvSpPr>
              <p:cNvPr id="346" name="Rectangle 360"/>
              <p:cNvSpPr>
                <a:spLocks noChangeArrowheads="1"/>
              </p:cNvSpPr>
              <p:nvPr/>
            </p:nvSpPr>
            <p:spPr bwMode="auto">
              <a:xfrm>
                <a:off x="4169" y="2232"/>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47" name="Rectangle 361"/>
              <p:cNvSpPr>
                <a:spLocks noChangeArrowheads="1"/>
              </p:cNvSpPr>
              <p:nvPr/>
            </p:nvSpPr>
            <p:spPr bwMode="auto">
              <a:xfrm>
                <a:off x="990" y="2054"/>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48" name="Line 362"/>
              <p:cNvSpPr>
                <a:spLocks noChangeShapeType="1"/>
              </p:cNvSpPr>
              <p:nvPr/>
            </p:nvSpPr>
            <p:spPr bwMode="auto">
              <a:xfrm>
                <a:off x="990" y="2054"/>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49" name="Line 363"/>
              <p:cNvSpPr>
                <a:spLocks noChangeShapeType="1"/>
              </p:cNvSpPr>
              <p:nvPr/>
            </p:nvSpPr>
            <p:spPr bwMode="auto">
              <a:xfrm>
                <a:off x="990" y="2054"/>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0" name="Rectangle 364"/>
              <p:cNvSpPr>
                <a:spLocks noChangeArrowheads="1"/>
              </p:cNvSpPr>
              <p:nvPr/>
            </p:nvSpPr>
            <p:spPr bwMode="auto">
              <a:xfrm>
                <a:off x="994" y="2054"/>
                <a:ext cx="54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1" name="Line 365"/>
              <p:cNvSpPr>
                <a:spLocks noChangeShapeType="1"/>
              </p:cNvSpPr>
              <p:nvPr/>
            </p:nvSpPr>
            <p:spPr bwMode="auto">
              <a:xfrm>
                <a:off x="994" y="2054"/>
                <a:ext cx="54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2" name="Rectangle 366"/>
              <p:cNvSpPr>
                <a:spLocks noChangeArrowheads="1"/>
              </p:cNvSpPr>
              <p:nvPr/>
            </p:nvSpPr>
            <p:spPr bwMode="auto">
              <a:xfrm>
                <a:off x="1541" y="2054"/>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3" name="Line 367"/>
              <p:cNvSpPr>
                <a:spLocks noChangeShapeType="1"/>
              </p:cNvSpPr>
              <p:nvPr/>
            </p:nvSpPr>
            <p:spPr bwMode="auto">
              <a:xfrm>
                <a:off x="1541" y="2054"/>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4" name="Line 368"/>
              <p:cNvSpPr>
                <a:spLocks noChangeShapeType="1"/>
              </p:cNvSpPr>
              <p:nvPr/>
            </p:nvSpPr>
            <p:spPr bwMode="auto">
              <a:xfrm>
                <a:off x="1541" y="2054"/>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5" name="Rectangle 369"/>
              <p:cNvSpPr>
                <a:spLocks noChangeArrowheads="1"/>
              </p:cNvSpPr>
              <p:nvPr/>
            </p:nvSpPr>
            <p:spPr bwMode="auto">
              <a:xfrm>
                <a:off x="1545" y="2054"/>
                <a:ext cx="52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6" name="Line 370"/>
              <p:cNvSpPr>
                <a:spLocks noChangeShapeType="1"/>
              </p:cNvSpPr>
              <p:nvPr/>
            </p:nvSpPr>
            <p:spPr bwMode="auto">
              <a:xfrm>
                <a:off x="1545" y="2054"/>
                <a:ext cx="52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7" name="Rectangle 371"/>
              <p:cNvSpPr>
                <a:spLocks noChangeArrowheads="1"/>
              </p:cNvSpPr>
              <p:nvPr/>
            </p:nvSpPr>
            <p:spPr bwMode="auto">
              <a:xfrm>
                <a:off x="2071" y="2054"/>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8" name="Line 372"/>
              <p:cNvSpPr>
                <a:spLocks noChangeShapeType="1"/>
              </p:cNvSpPr>
              <p:nvPr/>
            </p:nvSpPr>
            <p:spPr bwMode="auto">
              <a:xfrm>
                <a:off x="2071" y="2054"/>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59" name="Line 373"/>
              <p:cNvSpPr>
                <a:spLocks noChangeShapeType="1"/>
              </p:cNvSpPr>
              <p:nvPr/>
            </p:nvSpPr>
            <p:spPr bwMode="auto">
              <a:xfrm>
                <a:off x="2071" y="2054"/>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0" name="Rectangle 374"/>
              <p:cNvSpPr>
                <a:spLocks noChangeArrowheads="1"/>
              </p:cNvSpPr>
              <p:nvPr/>
            </p:nvSpPr>
            <p:spPr bwMode="auto">
              <a:xfrm>
                <a:off x="2075" y="2054"/>
                <a:ext cx="75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1" name="Line 375"/>
              <p:cNvSpPr>
                <a:spLocks noChangeShapeType="1"/>
              </p:cNvSpPr>
              <p:nvPr/>
            </p:nvSpPr>
            <p:spPr bwMode="auto">
              <a:xfrm>
                <a:off x="2075" y="2054"/>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2" name="Rectangle 376"/>
              <p:cNvSpPr>
                <a:spLocks noChangeArrowheads="1"/>
              </p:cNvSpPr>
              <p:nvPr/>
            </p:nvSpPr>
            <p:spPr bwMode="auto">
              <a:xfrm>
                <a:off x="2830" y="2054"/>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3" name="Line 377"/>
              <p:cNvSpPr>
                <a:spLocks noChangeShapeType="1"/>
              </p:cNvSpPr>
              <p:nvPr/>
            </p:nvSpPr>
            <p:spPr bwMode="auto">
              <a:xfrm>
                <a:off x="2830" y="2054"/>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4" name="Rectangle 378"/>
              <p:cNvSpPr>
                <a:spLocks noChangeArrowheads="1"/>
              </p:cNvSpPr>
              <p:nvPr/>
            </p:nvSpPr>
            <p:spPr bwMode="auto">
              <a:xfrm>
                <a:off x="2849" y="2054"/>
                <a:ext cx="7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5" name="Line 379"/>
              <p:cNvSpPr>
                <a:spLocks noChangeShapeType="1"/>
              </p:cNvSpPr>
              <p:nvPr/>
            </p:nvSpPr>
            <p:spPr bwMode="auto">
              <a:xfrm>
                <a:off x="2849" y="2054"/>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6" name="Rectangle 380"/>
              <p:cNvSpPr>
                <a:spLocks noChangeArrowheads="1"/>
              </p:cNvSpPr>
              <p:nvPr/>
            </p:nvSpPr>
            <p:spPr bwMode="auto">
              <a:xfrm>
                <a:off x="3568" y="2054"/>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7" name="Line 381"/>
              <p:cNvSpPr>
                <a:spLocks noChangeShapeType="1"/>
              </p:cNvSpPr>
              <p:nvPr/>
            </p:nvSpPr>
            <p:spPr bwMode="auto">
              <a:xfrm>
                <a:off x="3568" y="2054"/>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8" name="Rectangle 382"/>
              <p:cNvSpPr>
                <a:spLocks noChangeArrowheads="1"/>
              </p:cNvSpPr>
              <p:nvPr/>
            </p:nvSpPr>
            <p:spPr bwMode="auto">
              <a:xfrm>
                <a:off x="3587" y="2054"/>
                <a:ext cx="90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69" name="Line 383"/>
              <p:cNvSpPr>
                <a:spLocks noChangeShapeType="1"/>
              </p:cNvSpPr>
              <p:nvPr/>
            </p:nvSpPr>
            <p:spPr bwMode="auto">
              <a:xfrm>
                <a:off x="3587" y="2054"/>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0" name="Rectangle 384"/>
              <p:cNvSpPr>
                <a:spLocks noChangeArrowheads="1"/>
              </p:cNvSpPr>
              <p:nvPr/>
            </p:nvSpPr>
            <p:spPr bwMode="auto">
              <a:xfrm>
                <a:off x="4490" y="2054"/>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1" name="Line 385"/>
              <p:cNvSpPr>
                <a:spLocks noChangeShapeType="1"/>
              </p:cNvSpPr>
              <p:nvPr/>
            </p:nvSpPr>
            <p:spPr bwMode="auto">
              <a:xfrm>
                <a:off x="4490" y="2054"/>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2" name="Line 386"/>
              <p:cNvSpPr>
                <a:spLocks noChangeShapeType="1"/>
              </p:cNvSpPr>
              <p:nvPr/>
            </p:nvSpPr>
            <p:spPr bwMode="auto">
              <a:xfrm>
                <a:off x="4490" y="2054"/>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3" name="Rectangle 387"/>
              <p:cNvSpPr>
                <a:spLocks noChangeArrowheads="1"/>
              </p:cNvSpPr>
              <p:nvPr/>
            </p:nvSpPr>
            <p:spPr bwMode="auto">
              <a:xfrm>
                <a:off x="990" y="2057"/>
                <a:ext cx="4" cy="2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4" name="Line 388"/>
              <p:cNvSpPr>
                <a:spLocks noChangeShapeType="1"/>
              </p:cNvSpPr>
              <p:nvPr/>
            </p:nvSpPr>
            <p:spPr bwMode="auto">
              <a:xfrm>
                <a:off x="990" y="2057"/>
                <a:ext cx="0" cy="26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5" name="Rectangle 389"/>
              <p:cNvSpPr>
                <a:spLocks noChangeArrowheads="1"/>
              </p:cNvSpPr>
              <p:nvPr/>
            </p:nvSpPr>
            <p:spPr bwMode="auto">
              <a:xfrm>
                <a:off x="1541" y="2057"/>
                <a:ext cx="4" cy="2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6" name="Line 390"/>
              <p:cNvSpPr>
                <a:spLocks noChangeShapeType="1"/>
              </p:cNvSpPr>
              <p:nvPr/>
            </p:nvSpPr>
            <p:spPr bwMode="auto">
              <a:xfrm>
                <a:off x="1541" y="2057"/>
                <a:ext cx="0" cy="26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7" name="Rectangle 391"/>
              <p:cNvSpPr>
                <a:spLocks noChangeArrowheads="1"/>
              </p:cNvSpPr>
              <p:nvPr/>
            </p:nvSpPr>
            <p:spPr bwMode="auto">
              <a:xfrm>
                <a:off x="2071" y="2057"/>
                <a:ext cx="4" cy="2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8" name="Line 392"/>
              <p:cNvSpPr>
                <a:spLocks noChangeShapeType="1"/>
              </p:cNvSpPr>
              <p:nvPr/>
            </p:nvSpPr>
            <p:spPr bwMode="auto">
              <a:xfrm>
                <a:off x="2071" y="2057"/>
                <a:ext cx="0" cy="26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79" name="Rectangle 393"/>
              <p:cNvSpPr>
                <a:spLocks noChangeArrowheads="1"/>
              </p:cNvSpPr>
              <p:nvPr/>
            </p:nvSpPr>
            <p:spPr bwMode="auto">
              <a:xfrm>
                <a:off x="2830" y="2057"/>
                <a:ext cx="19" cy="2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0" name="Line 394"/>
              <p:cNvSpPr>
                <a:spLocks noChangeShapeType="1"/>
              </p:cNvSpPr>
              <p:nvPr/>
            </p:nvSpPr>
            <p:spPr bwMode="auto">
              <a:xfrm>
                <a:off x="2830" y="2057"/>
                <a:ext cx="0" cy="26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1" name="Rectangle 395"/>
              <p:cNvSpPr>
                <a:spLocks noChangeArrowheads="1"/>
              </p:cNvSpPr>
              <p:nvPr/>
            </p:nvSpPr>
            <p:spPr bwMode="auto">
              <a:xfrm>
                <a:off x="3568" y="2057"/>
                <a:ext cx="19" cy="2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2" name="Line 396"/>
              <p:cNvSpPr>
                <a:spLocks noChangeShapeType="1"/>
              </p:cNvSpPr>
              <p:nvPr/>
            </p:nvSpPr>
            <p:spPr bwMode="auto">
              <a:xfrm>
                <a:off x="3568" y="2057"/>
                <a:ext cx="0" cy="26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3" name="Rectangle 397"/>
              <p:cNvSpPr>
                <a:spLocks noChangeArrowheads="1"/>
              </p:cNvSpPr>
              <p:nvPr/>
            </p:nvSpPr>
            <p:spPr bwMode="auto">
              <a:xfrm>
                <a:off x="4490" y="2057"/>
                <a:ext cx="4" cy="2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4" name="Line 398"/>
              <p:cNvSpPr>
                <a:spLocks noChangeShapeType="1"/>
              </p:cNvSpPr>
              <p:nvPr/>
            </p:nvSpPr>
            <p:spPr bwMode="auto">
              <a:xfrm>
                <a:off x="4490" y="2057"/>
                <a:ext cx="0" cy="26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5" name="Rectangle 399"/>
              <p:cNvSpPr>
                <a:spLocks noChangeArrowheads="1"/>
              </p:cNvSpPr>
              <p:nvPr/>
            </p:nvSpPr>
            <p:spPr bwMode="auto">
              <a:xfrm>
                <a:off x="994" y="2325"/>
                <a:ext cx="547" cy="86"/>
              </a:xfrm>
              <a:prstGeom prst="rect">
                <a:avLst/>
              </a:prstGeom>
              <a:solidFill>
                <a:srgbClr val="D995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6" name="Rectangle 400"/>
              <p:cNvSpPr>
                <a:spLocks noChangeArrowheads="1"/>
              </p:cNvSpPr>
              <p:nvPr/>
            </p:nvSpPr>
            <p:spPr bwMode="auto">
              <a:xfrm>
                <a:off x="994" y="2411"/>
                <a:ext cx="44" cy="88"/>
              </a:xfrm>
              <a:prstGeom prst="rect">
                <a:avLst/>
              </a:prstGeom>
              <a:solidFill>
                <a:srgbClr val="D995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7" name="Rectangle 401"/>
              <p:cNvSpPr>
                <a:spLocks noChangeArrowheads="1"/>
              </p:cNvSpPr>
              <p:nvPr/>
            </p:nvSpPr>
            <p:spPr bwMode="auto">
              <a:xfrm>
                <a:off x="1497" y="2411"/>
                <a:ext cx="44" cy="88"/>
              </a:xfrm>
              <a:prstGeom prst="rect">
                <a:avLst/>
              </a:prstGeom>
              <a:solidFill>
                <a:srgbClr val="D995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8" name="Rectangle 402"/>
              <p:cNvSpPr>
                <a:spLocks noChangeArrowheads="1"/>
              </p:cNvSpPr>
              <p:nvPr/>
            </p:nvSpPr>
            <p:spPr bwMode="auto">
              <a:xfrm>
                <a:off x="994" y="2499"/>
                <a:ext cx="547" cy="88"/>
              </a:xfrm>
              <a:prstGeom prst="rect">
                <a:avLst/>
              </a:prstGeom>
              <a:solidFill>
                <a:srgbClr val="D995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9" name="Rectangle 403"/>
              <p:cNvSpPr>
                <a:spLocks noChangeArrowheads="1"/>
              </p:cNvSpPr>
              <p:nvPr/>
            </p:nvSpPr>
            <p:spPr bwMode="auto">
              <a:xfrm>
                <a:off x="1038" y="2411"/>
                <a:ext cx="459" cy="88"/>
              </a:xfrm>
              <a:prstGeom prst="rect">
                <a:avLst/>
              </a:prstGeom>
              <a:solidFill>
                <a:srgbClr val="D9959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90" name="Rectangle 404"/>
              <p:cNvSpPr>
                <a:spLocks noChangeArrowheads="1"/>
              </p:cNvSpPr>
              <p:nvPr/>
            </p:nvSpPr>
            <p:spPr bwMode="auto">
              <a:xfrm>
                <a:off x="1186" y="2410"/>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High</a:t>
                </a:r>
                <a:endParaRPr lang="en-US" altLang="en-US">
                  <a:solidFill>
                    <a:prstClr val="black"/>
                  </a:solidFill>
                </a:endParaRPr>
              </a:p>
            </p:txBody>
          </p:sp>
          <p:sp>
            <p:nvSpPr>
              <p:cNvPr id="391" name="Rectangle 405"/>
              <p:cNvSpPr>
                <a:spLocks noChangeArrowheads="1"/>
              </p:cNvSpPr>
              <p:nvPr/>
            </p:nvSpPr>
            <p:spPr bwMode="auto">
              <a:xfrm>
                <a:off x="1347" y="24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grpSp>
        <p:sp>
          <p:nvSpPr>
            <p:cNvPr id="8" name="Rectangle 407"/>
            <p:cNvSpPr>
              <a:spLocks noChangeArrowheads="1"/>
            </p:cNvSpPr>
            <p:nvPr/>
          </p:nvSpPr>
          <p:spPr bwMode="auto">
            <a:xfrm>
              <a:off x="1545" y="2325"/>
              <a:ext cx="526" cy="86"/>
            </a:xfrm>
            <a:prstGeom prst="rect">
              <a:avLst/>
            </a:prstGeom>
            <a:solidFill>
              <a:srgbClr val="4F622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 name="Rectangle 408"/>
            <p:cNvSpPr>
              <a:spLocks noChangeArrowheads="1"/>
            </p:cNvSpPr>
            <p:nvPr/>
          </p:nvSpPr>
          <p:spPr bwMode="auto">
            <a:xfrm>
              <a:off x="1545" y="2411"/>
              <a:ext cx="46" cy="88"/>
            </a:xfrm>
            <a:prstGeom prst="rect">
              <a:avLst/>
            </a:prstGeom>
            <a:solidFill>
              <a:srgbClr val="4F622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 name="Rectangle 409"/>
            <p:cNvSpPr>
              <a:spLocks noChangeArrowheads="1"/>
            </p:cNvSpPr>
            <p:nvPr/>
          </p:nvSpPr>
          <p:spPr bwMode="auto">
            <a:xfrm>
              <a:off x="2025" y="2411"/>
              <a:ext cx="46" cy="88"/>
            </a:xfrm>
            <a:prstGeom prst="rect">
              <a:avLst/>
            </a:prstGeom>
            <a:solidFill>
              <a:srgbClr val="4F622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 name="Rectangle 410"/>
            <p:cNvSpPr>
              <a:spLocks noChangeArrowheads="1"/>
            </p:cNvSpPr>
            <p:nvPr/>
          </p:nvSpPr>
          <p:spPr bwMode="auto">
            <a:xfrm>
              <a:off x="1545" y="2499"/>
              <a:ext cx="526" cy="88"/>
            </a:xfrm>
            <a:prstGeom prst="rect">
              <a:avLst/>
            </a:prstGeom>
            <a:solidFill>
              <a:srgbClr val="4F622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 name="Rectangle 411"/>
            <p:cNvSpPr>
              <a:spLocks noChangeArrowheads="1"/>
            </p:cNvSpPr>
            <p:nvPr/>
          </p:nvSpPr>
          <p:spPr bwMode="auto">
            <a:xfrm>
              <a:off x="1591" y="2411"/>
              <a:ext cx="434" cy="88"/>
            </a:xfrm>
            <a:prstGeom prst="rect">
              <a:avLst/>
            </a:prstGeom>
            <a:solidFill>
              <a:srgbClr val="4F622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 name="Rectangle 412"/>
            <p:cNvSpPr>
              <a:spLocks noChangeArrowheads="1"/>
            </p:cNvSpPr>
            <p:nvPr/>
          </p:nvSpPr>
          <p:spPr bwMode="auto">
            <a:xfrm>
              <a:off x="1728" y="2410"/>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High</a:t>
              </a:r>
              <a:endParaRPr lang="en-US" altLang="en-US">
                <a:solidFill>
                  <a:prstClr val="black"/>
                </a:solidFill>
              </a:endParaRPr>
            </a:p>
          </p:txBody>
        </p:sp>
        <p:sp>
          <p:nvSpPr>
            <p:cNvPr id="18" name="Rectangle 413"/>
            <p:cNvSpPr>
              <a:spLocks noChangeArrowheads="1"/>
            </p:cNvSpPr>
            <p:nvPr/>
          </p:nvSpPr>
          <p:spPr bwMode="auto">
            <a:xfrm>
              <a:off x="1889" y="24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9" name="Rectangle 414"/>
            <p:cNvSpPr>
              <a:spLocks noChangeArrowheads="1"/>
            </p:cNvSpPr>
            <p:nvPr/>
          </p:nvSpPr>
          <p:spPr bwMode="auto">
            <a:xfrm>
              <a:off x="2390" y="2323"/>
              <a:ext cx="19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 </a:t>
              </a:r>
              <a:endParaRPr lang="en-US" altLang="en-US">
                <a:solidFill>
                  <a:prstClr val="black"/>
                </a:solidFill>
              </a:endParaRPr>
            </a:p>
          </p:txBody>
        </p:sp>
        <p:sp>
          <p:nvSpPr>
            <p:cNvPr id="20" name="Rectangle 415"/>
            <p:cNvSpPr>
              <a:spLocks noChangeArrowheads="1"/>
            </p:cNvSpPr>
            <p:nvPr/>
          </p:nvSpPr>
          <p:spPr bwMode="auto">
            <a:xfrm>
              <a:off x="2540" y="2323"/>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1" name="Rectangle 416"/>
            <p:cNvSpPr>
              <a:spLocks noChangeArrowheads="1"/>
            </p:cNvSpPr>
            <p:nvPr/>
          </p:nvSpPr>
          <p:spPr bwMode="auto">
            <a:xfrm>
              <a:off x="2373" y="2410"/>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22" name="Rectangle 417"/>
            <p:cNvSpPr>
              <a:spLocks noChangeArrowheads="1"/>
            </p:cNvSpPr>
            <p:nvPr/>
          </p:nvSpPr>
          <p:spPr bwMode="auto">
            <a:xfrm>
              <a:off x="2554" y="24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3" name="Rectangle 418"/>
            <p:cNvSpPr>
              <a:spLocks noChangeArrowheads="1"/>
            </p:cNvSpPr>
            <p:nvPr/>
          </p:nvSpPr>
          <p:spPr bwMode="auto">
            <a:xfrm>
              <a:off x="2244" y="2498"/>
              <a:ext cx="47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50% change</a:t>
              </a:r>
              <a:endParaRPr lang="en-US" altLang="en-US">
                <a:solidFill>
                  <a:prstClr val="black"/>
                </a:solidFill>
              </a:endParaRPr>
            </a:p>
          </p:txBody>
        </p:sp>
        <p:sp>
          <p:nvSpPr>
            <p:cNvPr id="24" name="Rectangle 419"/>
            <p:cNvSpPr>
              <a:spLocks noChangeArrowheads="1"/>
            </p:cNvSpPr>
            <p:nvPr/>
          </p:nvSpPr>
          <p:spPr bwMode="auto">
            <a:xfrm>
              <a:off x="2667" y="2498"/>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5" name="Rectangle 420"/>
            <p:cNvSpPr>
              <a:spLocks noChangeArrowheads="1"/>
            </p:cNvSpPr>
            <p:nvPr/>
          </p:nvSpPr>
          <p:spPr bwMode="auto">
            <a:xfrm>
              <a:off x="3143" y="2323"/>
              <a:ext cx="17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a:t>
              </a:r>
              <a:endParaRPr lang="en-US" altLang="en-US">
                <a:solidFill>
                  <a:prstClr val="black"/>
                </a:solidFill>
              </a:endParaRPr>
            </a:p>
          </p:txBody>
        </p:sp>
        <p:sp>
          <p:nvSpPr>
            <p:cNvPr id="26" name="Rectangle 421"/>
            <p:cNvSpPr>
              <a:spLocks noChangeArrowheads="1"/>
            </p:cNvSpPr>
            <p:nvPr/>
          </p:nvSpPr>
          <p:spPr bwMode="auto">
            <a:xfrm>
              <a:off x="3274" y="2323"/>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7" name="Rectangle 422"/>
            <p:cNvSpPr>
              <a:spLocks noChangeArrowheads="1"/>
            </p:cNvSpPr>
            <p:nvPr/>
          </p:nvSpPr>
          <p:spPr bwMode="auto">
            <a:xfrm>
              <a:off x="3126" y="2410"/>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a:t>
              </a:r>
              <a:endParaRPr lang="en-US" altLang="en-US">
                <a:solidFill>
                  <a:prstClr val="black"/>
                </a:solidFill>
              </a:endParaRPr>
            </a:p>
          </p:txBody>
        </p:sp>
        <p:sp>
          <p:nvSpPr>
            <p:cNvPr id="28" name="Rectangle 423"/>
            <p:cNvSpPr>
              <a:spLocks noChangeArrowheads="1"/>
            </p:cNvSpPr>
            <p:nvPr/>
          </p:nvSpPr>
          <p:spPr bwMode="auto">
            <a:xfrm>
              <a:off x="3289" y="24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29" name="Rectangle 424"/>
            <p:cNvSpPr>
              <a:spLocks noChangeArrowheads="1"/>
            </p:cNvSpPr>
            <p:nvPr/>
          </p:nvSpPr>
          <p:spPr bwMode="auto">
            <a:xfrm>
              <a:off x="3032" y="2498"/>
              <a:ext cx="40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$100m pa</a:t>
              </a:r>
              <a:endParaRPr lang="en-US" altLang="en-US">
                <a:solidFill>
                  <a:prstClr val="black"/>
                </a:solidFill>
              </a:endParaRPr>
            </a:p>
          </p:txBody>
        </p:sp>
        <p:sp>
          <p:nvSpPr>
            <p:cNvPr id="30" name="Rectangle 425"/>
            <p:cNvSpPr>
              <a:spLocks noChangeArrowheads="1"/>
            </p:cNvSpPr>
            <p:nvPr/>
          </p:nvSpPr>
          <p:spPr bwMode="auto">
            <a:xfrm>
              <a:off x="3385" y="2498"/>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1" name="Rectangle 426"/>
            <p:cNvSpPr>
              <a:spLocks noChangeArrowheads="1"/>
            </p:cNvSpPr>
            <p:nvPr/>
          </p:nvSpPr>
          <p:spPr bwMode="auto">
            <a:xfrm>
              <a:off x="3971" y="2323"/>
              <a:ext cx="198"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less </a:t>
              </a:r>
              <a:endParaRPr lang="en-US" altLang="en-US">
                <a:solidFill>
                  <a:prstClr val="black"/>
                </a:solidFill>
              </a:endParaRPr>
            </a:p>
          </p:txBody>
        </p:sp>
        <p:sp>
          <p:nvSpPr>
            <p:cNvPr id="32" name="Rectangle 427"/>
            <p:cNvSpPr>
              <a:spLocks noChangeArrowheads="1"/>
            </p:cNvSpPr>
            <p:nvPr/>
          </p:nvSpPr>
          <p:spPr bwMode="auto">
            <a:xfrm>
              <a:off x="4121" y="2323"/>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3" name="Rectangle 428"/>
            <p:cNvSpPr>
              <a:spLocks noChangeArrowheads="1"/>
            </p:cNvSpPr>
            <p:nvPr/>
          </p:nvSpPr>
          <p:spPr bwMode="auto">
            <a:xfrm>
              <a:off x="3954" y="2410"/>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34" name="Rectangle 429"/>
            <p:cNvSpPr>
              <a:spLocks noChangeArrowheads="1"/>
            </p:cNvSpPr>
            <p:nvPr/>
          </p:nvSpPr>
          <p:spPr bwMode="auto">
            <a:xfrm>
              <a:off x="4136" y="2410"/>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5" name="Rectangle 430"/>
            <p:cNvSpPr>
              <a:spLocks noChangeArrowheads="1"/>
            </p:cNvSpPr>
            <p:nvPr/>
          </p:nvSpPr>
          <p:spPr bwMode="auto">
            <a:xfrm>
              <a:off x="3881" y="2498"/>
              <a:ext cx="35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$10m pa</a:t>
              </a:r>
              <a:endParaRPr lang="en-US" altLang="en-US">
                <a:solidFill>
                  <a:prstClr val="black"/>
                </a:solidFill>
              </a:endParaRPr>
            </a:p>
          </p:txBody>
        </p:sp>
        <p:sp>
          <p:nvSpPr>
            <p:cNvPr id="36" name="Rectangle 431"/>
            <p:cNvSpPr>
              <a:spLocks noChangeArrowheads="1"/>
            </p:cNvSpPr>
            <p:nvPr/>
          </p:nvSpPr>
          <p:spPr bwMode="auto">
            <a:xfrm>
              <a:off x="4190" y="2498"/>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37" name="Rectangle 432"/>
            <p:cNvSpPr>
              <a:spLocks noChangeArrowheads="1"/>
            </p:cNvSpPr>
            <p:nvPr/>
          </p:nvSpPr>
          <p:spPr bwMode="auto">
            <a:xfrm>
              <a:off x="990" y="2322"/>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8" name="Line 433"/>
            <p:cNvSpPr>
              <a:spLocks noChangeShapeType="1"/>
            </p:cNvSpPr>
            <p:nvPr/>
          </p:nvSpPr>
          <p:spPr bwMode="auto">
            <a:xfrm>
              <a:off x="990" y="2322"/>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39" name="Line 434"/>
            <p:cNvSpPr>
              <a:spLocks noChangeShapeType="1"/>
            </p:cNvSpPr>
            <p:nvPr/>
          </p:nvSpPr>
          <p:spPr bwMode="auto">
            <a:xfrm>
              <a:off x="990" y="2322"/>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0" name="Rectangle 435"/>
            <p:cNvSpPr>
              <a:spLocks noChangeArrowheads="1"/>
            </p:cNvSpPr>
            <p:nvPr/>
          </p:nvSpPr>
          <p:spPr bwMode="auto">
            <a:xfrm>
              <a:off x="994" y="2322"/>
              <a:ext cx="54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1" name="Line 436"/>
            <p:cNvSpPr>
              <a:spLocks noChangeShapeType="1"/>
            </p:cNvSpPr>
            <p:nvPr/>
          </p:nvSpPr>
          <p:spPr bwMode="auto">
            <a:xfrm>
              <a:off x="994" y="2322"/>
              <a:ext cx="54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2" name="Rectangle 437"/>
            <p:cNvSpPr>
              <a:spLocks noChangeArrowheads="1"/>
            </p:cNvSpPr>
            <p:nvPr/>
          </p:nvSpPr>
          <p:spPr bwMode="auto">
            <a:xfrm>
              <a:off x="1541" y="2322"/>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3" name="Line 438"/>
            <p:cNvSpPr>
              <a:spLocks noChangeShapeType="1"/>
            </p:cNvSpPr>
            <p:nvPr/>
          </p:nvSpPr>
          <p:spPr bwMode="auto">
            <a:xfrm>
              <a:off x="1541" y="2322"/>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4" name="Line 439"/>
            <p:cNvSpPr>
              <a:spLocks noChangeShapeType="1"/>
            </p:cNvSpPr>
            <p:nvPr/>
          </p:nvSpPr>
          <p:spPr bwMode="auto">
            <a:xfrm>
              <a:off x="1541" y="2322"/>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5" name="Rectangle 440"/>
            <p:cNvSpPr>
              <a:spLocks noChangeArrowheads="1"/>
            </p:cNvSpPr>
            <p:nvPr/>
          </p:nvSpPr>
          <p:spPr bwMode="auto">
            <a:xfrm>
              <a:off x="1545" y="2322"/>
              <a:ext cx="52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6" name="Line 441"/>
            <p:cNvSpPr>
              <a:spLocks noChangeShapeType="1"/>
            </p:cNvSpPr>
            <p:nvPr/>
          </p:nvSpPr>
          <p:spPr bwMode="auto">
            <a:xfrm>
              <a:off x="1545" y="2322"/>
              <a:ext cx="52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7" name="Rectangle 442"/>
            <p:cNvSpPr>
              <a:spLocks noChangeArrowheads="1"/>
            </p:cNvSpPr>
            <p:nvPr/>
          </p:nvSpPr>
          <p:spPr bwMode="auto">
            <a:xfrm>
              <a:off x="2071" y="2322"/>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8" name="Line 443"/>
            <p:cNvSpPr>
              <a:spLocks noChangeShapeType="1"/>
            </p:cNvSpPr>
            <p:nvPr/>
          </p:nvSpPr>
          <p:spPr bwMode="auto">
            <a:xfrm>
              <a:off x="2071" y="2322"/>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49" name="Line 444"/>
            <p:cNvSpPr>
              <a:spLocks noChangeShapeType="1"/>
            </p:cNvSpPr>
            <p:nvPr/>
          </p:nvSpPr>
          <p:spPr bwMode="auto">
            <a:xfrm>
              <a:off x="2071" y="2322"/>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0" name="Rectangle 445"/>
            <p:cNvSpPr>
              <a:spLocks noChangeArrowheads="1"/>
            </p:cNvSpPr>
            <p:nvPr/>
          </p:nvSpPr>
          <p:spPr bwMode="auto">
            <a:xfrm>
              <a:off x="2075" y="2322"/>
              <a:ext cx="75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1" name="Line 446"/>
            <p:cNvSpPr>
              <a:spLocks noChangeShapeType="1"/>
            </p:cNvSpPr>
            <p:nvPr/>
          </p:nvSpPr>
          <p:spPr bwMode="auto">
            <a:xfrm>
              <a:off x="2075" y="2322"/>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2" name="Rectangle 447"/>
            <p:cNvSpPr>
              <a:spLocks noChangeArrowheads="1"/>
            </p:cNvSpPr>
            <p:nvPr/>
          </p:nvSpPr>
          <p:spPr bwMode="auto">
            <a:xfrm>
              <a:off x="2830" y="2322"/>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3" name="Line 448"/>
            <p:cNvSpPr>
              <a:spLocks noChangeShapeType="1"/>
            </p:cNvSpPr>
            <p:nvPr/>
          </p:nvSpPr>
          <p:spPr bwMode="auto">
            <a:xfrm>
              <a:off x="2830" y="2322"/>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4" name="Rectangle 449"/>
            <p:cNvSpPr>
              <a:spLocks noChangeArrowheads="1"/>
            </p:cNvSpPr>
            <p:nvPr/>
          </p:nvSpPr>
          <p:spPr bwMode="auto">
            <a:xfrm>
              <a:off x="2849" y="2322"/>
              <a:ext cx="7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5" name="Line 450"/>
            <p:cNvSpPr>
              <a:spLocks noChangeShapeType="1"/>
            </p:cNvSpPr>
            <p:nvPr/>
          </p:nvSpPr>
          <p:spPr bwMode="auto">
            <a:xfrm>
              <a:off x="2849" y="2322"/>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6" name="Rectangle 451"/>
            <p:cNvSpPr>
              <a:spLocks noChangeArrowheads="1"/>
            </p:cNvSpPr>
            <p:nvPr/>
          </p:nvSpPr>
          <p:spPr bwMode="auto">
            <a:xfrm>
              <a:off x="3568" y="2322"/>
              <a:ext cx="19"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7" name="Line 452"/>
            <p:cNvSpPr>
              <a:spLocks noChangeShapeType="1"/>
            </p:cNvSpPr>
            <p:nvPr/>
          </p:nvSpPr>
          <p:spPr bwMode="auto">
            <a:xfrm>
              <a:off x="3568" y="2322"/>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8" name="Rectangle 453"/>
            <p:cNvSpPr>
              <a:spLocks noChangeArrowheads="1"/>
            </p:cNvSpPr>
            <p:nvPr/>
          </p:nvSpPr>
          <p:spPr bwMode="auto">
            <a:xfrm>
              <a:off x="3587" y="2322"/>
              <a:ext cx="90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59" name="Line 454"/>
            <p:cNvSpPr>
              <a:spLocks noChangeShapeType="1"/>
            </p:cNvSpPr>
            <p:nvPr/>
          </p:nvSpPr>
          <p:spPr bwMode="auto">
            <a:xfrm>
              <a:off x="3587" y="2322"/>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0" name="Rectangle 455"/>
            <p:cNvSpPr>
              <a:spLocks noChangeArrowheads="1"/>
            </p:cNvSpPr>
            <p:nvPr/>
          </p:nvSpPr>
          <p:spPr bwMode="auto">
            <a:xfrm>
              <a:off x="4490" y="2322"/>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1" name="Line 456"/>
            <p:cNvSpPr>
              <a:spLocks noChangeShapeType="1"/>
            </p:cNvSpPr>
            <p:nvPr/>
          </p:nvSpPr>
          <p:spPr bwMode="auto">
            <a:xfrm>
              <a:off x="4490" y="2322"/>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2" name="Line 457"/>
            <p:cNvSpPr>
              <a:spLocks noChangeShapeType="1"/>
            </p:cNvSpPr>
            <p:nvPr/>
          </p:nvSpPr>
          <p:spPr bwMode="auto">
            <a:xfrm>
              <a:off x="4490" y="2322"/>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3" name="Rectangle 458"/>
            <p:cNvSpPr>
              <a:spLocks noChangeArrowheads="1"/>
            </p:cNvSpPr>
            <p:nvPr/>
          </p:nvSpPr>
          <p:spPr bwMode="auto">
            <a:xfrm>
              <a:off x="990" y="2325"/>
              <a:ext cx="4" cy="2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4" name="Line 459"/>
            <p:cNvSpPr>
              <a:spLocks noChangeShapeType="1"/>
            </p:cNvSpPr>
            <p:nvPr/>
          </p:nvSpPr>
          <p:spPr bwMode="auto">
            <a:xfrm>
              <a:off x="990" y="2325"/>
              <a:ext cx="0" cy="2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5" name="Rectangle 460"/>
            <p:cNvSpPr>
              <a:spLocks noChangeArrowheads="1"/>
            </p:cNvSpPr>
            <p:nvPr/>
          </p:nvSpPr>
          <p:spPr bwMode="auto">
            <a:xfrm>
              <a:off x="1541" y="2325"/>
              <a:ext cx="4" cy="2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6" name="Line 461"/>
            <p:cNvSpPr>
              <a:spLocks noChangeShapeType="1"/>
            </p:cNvSpPr>
            <p:nvPr/>
          </p:nvSpPr>
          <p:spPr bwMode="auto">
            <a:xfrm>
              <a:off x="1541" y="2325"/>
              <a:ext cx="0" cy="2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7" name="Rectangle 462"/>
            <p:cNvSpPr>
              <a:spLocks noChangeArrowheads="1"/>
            </p:cNvSpPr>
            <p:nvPr/>
          </p:nvSpPr>
          <p:spPr bwMode="auto">
            <a:xfrm>
              <a:off x="2071" y="2325"/>
              <a:ext cx="4" cy="2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8" name="Line 463"/>
            <p:cNvSpPr>
              <a:spLocks noChangeShapeType="1"/>
            </p:cNvSpPr>
            <p:nvPr/>
          </p:nvSpPr>
          <p:spPr bwMode="auto">
            <a:xfrm>
              <a:off x="2071" y="2325"/>
              <a:ext cx="0" cy="2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69" name="Rectangle 464"/>
            <p:cNvSpPr>
              <a:spLocks noChangeArrowheads="1"/>
            </p:cNvSpPr>
            <p:nvPr/>
          </p:nvSpPr>
          <p:spPr bwMode="auto">
            <a:xfrm>
              <a:off x="2830" y="2325"/>
              <a:ext cx="19" cy="2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0" name="Line 465"/>
            <p:cNvSpPr>
              <a:spLocks noChangeShapeType="1"/>
            </p:cNvSpPr>
            <p:nvPr/>
          </p:nvSpPr>
          <p:spPr bwMode="auto">
            <a:xfrm>
              <a:off x="2830" y="2325"/>
              <a:ext cx="0" cy="2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1" name="Rectangle 466"/>
            <p:cNvSpPr>
              <a:spLocks noChangeArrowheads="1"/>
            </p:cNvSpPr>
            <p:nvPr/>
          </p:nvSpPr>
          <p:spPr bwMode="auto">
            <a:xfrm>
              <a:off x="3568" y="2325"/>
              <a:ext cx="19" cy="2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2" name="Line 467"/>
            <p:cNvSpPr>
              <a:spLocks noChangeShapeType="1"/>
            </p:cNvSpPr>
            <p:nvPr/>
          </p:nvSpPr>
          <p:spPr bwMode="auto">
            <a:xfrm>
              <a:off x="3568" y="2325"/>
              <a:ext cx="0" cy="2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3" name="Rectangle 468"/>
            <p:cNvSpPr>
              <a:spLocks noChangeArrowheads="1"/>
            </p:cNvSpPr>
            <p:nvPr/>
          </p:nvSpPr>
          <p:spPr bwMode="auto">
            <a:xfrm>
              <a:off x="4490" y="2325"/>
              <a:ext cx="4" cy="2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4" name="Line 469"/>
            <p:cNvSpPr>
              <a:spLocks noChangeShapeType="1"/>
            </p:cNvSpPr>
            <p:nvPr/>
          </p:nvSpPr>
          <p:spPr bwMode="auto">
            <a:xfrm>
              <a:off x="4490" y="2325"/>
              <a:ext cx="0" cy="2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5" name="Rectangle 470"/>
            <p:cNvSpPr>
              <a:spLocks noChangeArrowheads="1"/>
            </p:cNvSpPr>
            <p:nvPr/>
          </p:nvSpPr>
          <p:spPr bwMode="auto">
            <a:xfrm>
              <a:off x="994" y="2591"/>
              <a:ext cx="547" cy="4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6" name="Rectangle 471"/>
            <p:cNvSpPr>
              <a:spLocks noChangeArrowheads="1"/>
            </p:cNvSpPr>
            <p:nvPr/>
          </p:nvSpPr>
          <p:spPr bwMode="auto">
            <a:xfrm>
              <a:off x="994" y="2636"/>
              <a:ext cx="44" cy="174"/>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7" name="Rectangle 472"/>
            <p:cNvSpPr>
              <a:spLocks noChangeArrowheads="1"/>
            </p:cNvSpPr>
            <p:nvPr/>
          </p:nvSpPr>
          <p:spPr bwMode="auto">
            <a:xfrm>
              <a:off x="1497" y="2636"/>
              <a:ext cx="44" cy="174"/>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8" name="Rectangle 473"/>
            <p:cNvSpPr>
              <a:spLocks noChangeArrowheads="1"/>
            </p:cNvSpPr>
            <p:nvPr/>
          </p:nvSpPr>
          <p:spPr bwMode="auto">
            <a:xfrm>
              <a:off x="994" y="2810"/>
              <a:ext cx="547" cy="4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79" name="Rectangle 474"/>
            <p:cNvSpPr>
              <a:spLocks noChangeArrowheads="1"/>
            </p:cNvSpPr>
            <p:nvPr/>
          </p:nvSpPr>
          <p:spPr bwMode="auto">
            <a:xfrm>
              <a:off x="1038" y="2636"/>
              <a:ext cx="459" cy="8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80" name="Rectangle 475"/>
            <p:cNvSpPr>
              <a:spLocks noChangeArrowheads="1"/>
            </p:cNvSpPr>
            <p:nvPr/>
          </p:nvSpPr>
          <p:spPr bwMode="auto">
            <a:xfrm>
              <a:off x="1184" y="2634"/>
              <a:ext cx="21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Very</a:t>
              </a:r>
              <a:endParaRPr lang="en-US" altLang="en-US">
                <a:solidFill>
                  <a:prstClr val="black"/>
                </a:solidFill>
              </a:endParaRPr>
            </a:p>
          </p:txBody>
        </p:sp>
        <p:sp>
          <p:nvSpPr>
            <p:cNvPr id="81" name="Rectangle 476"/>
            <p:cNvSpPr>
              <a:spLocks noChangeArrowheads="1"/>
            </p:cNvSpPr>
            <p:nvPr/>
          </p:nvSpPr>
          <p:spPr bwMode="auto">
            <a:xfrm>
              <a:off x="1347" y="263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82" name="Rectangle 477"/>
            <p:cNvSpPr>
              <a:spLocks noChangeArrowheads="1"/>
            </p:cNvSpPr>
            <p:nvPr/>
          </p:nvSpPr>
          <p:spPr bwMode="auto">
            <a:xfrm>
              <a:off x="1038" y="2724"/>
              <a:ext cx="459" cy="8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83" name="Rectangle 478"/>
            <p:cNvSpPr>
              <a:spLocks noChangeArrowheads="1"/>
            </p:cNvSpPr>
            <p:nvPr/>
          </p:nvSpPr>
          <p:spPr bwMode="auto">
            <a:xfrm>
              <a:off x="1186" y="2722"/>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High</a:t>
              </a:r>
              <a:endParaRPr lang="en-US" altLang="en-US">
                <a:solidFill>
                  <a:prstClr val="black"/>
                </a:solidFill>
              </a:endParaRPr>
            </a:p>
          </p:txBody>
        </p:sp>
        <p:sp>
          <p:nvSpPr>
            <p:cNvPr id="84" name="Rectangle 479"/>
            <p:cNvSpPr>
              <a:spLocks noChangeArrowheads="1"/>
            </p:cNvSpPr>
            <p:nvPr/>
          </p:nvSpPr>
          <p:spPr bwMode="auto">
            <a:xfrm>
              <a:off x="1347" y="2722"/>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85" name="Rectangle 480"/>
            <p:cNvSpPr>
              <a:spLocks noChangeArrowheads="1"/>
            </p:cNvSpPr>
            <p:nvPr/>
          </p:nvSpPr>
          <p:spPr bwMode="auto">
            <a:xfrm>
              <a:off x="1545" y="2591"/>
              <a:ext cx="526" cy="4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86" name="Rectangle 481"/>
            <p:cNvSpPr>
              <a:spLocks noChangeArrowheads="1"/>
            </p:cNvSpPr>
            <p:nvPr/>
          </p:nvSpPr>
          <p:spPr bwMode="auto">
            <a:xfrm>
              <a:off x="1545" y="2636"/>
              <a:ext cx="46" cy="174"/>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87" name="Rectangle 482"/>
            <p:cNvSpPr>
              <a:spLocks noChangeArrowheads="1"/>
            </p:cNvSpPr>
            <p:nvPr/>
          </p:nvSpPr>
          <p:spPr bwMode="auto">
            <a:xfrm>
              <a:off x="2025" y="2636"/>
              <a:ext cx="46" cy="174"/>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88" name="Rectangle 483"/>
            <p:cNvSpPr>
              <a:spLocks noChangeArrowheads="1"/>
            </p:cNvSpPr>
            <p:nvPr/>
          </p:nvSpPr>
          <p:spPr bwMode="auto">
            <a:xfrm>
              <a:off x="1545" y="2810"/>
              <a:ext cx="526" cy="4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89" name="Rectangle 484"/>
            <p:cNvSpPr>
              <a:spLocks noChangeArrowheads="1"/>
            </p:cNvSpPr>
            <p:nvPr/>
          </p:nvSpPr>
          <p:spPr bwMode="auto">
            <a:xfrm>
              <a:off x="1591" y="2636"/>
              <a:ext cx="434" cy="88"/>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90" name="Rectangle 485"/>
            <p:cNvSpPr>
              <a:spLocks noChangeArrowheads="1"/>
            </p:cNvSpPr>
            <p:nvPr/>
          </p:nvSpPr>
          <p:spPr bwMode="auto">
            <a:xfrm>
              <a:off x="1726" y="2634"/>
              <a:ext cx="21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Very</a:t>
              </a:r>
              <a:endParaRPr lang="en-US" altLang="en-US">
                <a:solidFill>
                  <a:prstClr val="black"/>
                </a:solidFill>
              </a:endParaRPr>
            </a:p>
          </p:txBody>
        </p:sp>
        <p:sp>
          <p:nvSpPr>
            <p:cNvPr id="91" name="Rectangle 486"/>
            <p:cNvSpPr>
              <a:spLocks noChangeArrowheads="1"/>
            </p:cNvSpPr>
            <p:nvPr/>
          </p:nvSpPr>
          <p:spPr bwMode="auto">
            <a:xfrm>
              <a:off x="1889" y="2634"/>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92" name="Rectangle 487"/>
            <p:cNvSpPr>
              <a:spLocks noChangeArrowheads="1"/>
            </p:cNvSpPr>
            <p:nvPr/>
          </p:nvSpPr>
          <p:spPr bwMode="auto">
            <a:xfrm>
              <a:off x="1591" y="2724"/>
              <a:ext cx="434" cy="86"/>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93" name="Rectangle 488"/>
            <p:cNvSpPr>
              <a:spLocks noChangeArrowheads="1"/>
            </p:cNvSpPr>
            <p:nvPr/>
          </p:nvSpPr>
          <p:spPr bwMode="auto">
            <a:xfrm>
              <a:off x="1728" y="2722"/>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High</a:t>
              </a:r>
              <a:endParaRPr lang="en-US" altLang="en-US">
                <a:solidFill>
                  <a:prstClr val="black"/>
                </a:solidFill>
              </a:endParaRPr>
            </a:p>
          </p:txBody>
        </p:sp>
        <p:sp>
          <p:nvSpPr>
            <p:cNvPr id="94" name="Rectangle 489"/>
            <p:cNvSpPr>
              <a:spLocks noChangeArrowheads="1"/>
            </p:cNvSpPr>
            <p:nvPr/>
          </p:nvSpPr>
          <p:spPr bwMode="auto">
            <a:xfrm>
              <a:off x="1889" y="2722"/>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95" name="Rectangle 490"/>
            <p:cNvSpPr>
              <a:spLocks noChangeArrowheads="1"/>
            </p:cNvSpPr>
            <p:nvPr/>
          </p:nvSpPr>
          <p:spPr bwMode="auto">
            <a:xfrm>
              <a:off x="2325" y="2589"/>
              <a:ext cx="32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greater </a:t>
              </a:r>
              <a:endParaRPr lang="en-US" altLang="en-US">
                <a:solidFill>
                  <a:prstClr val="black"/>
                </a:solidFill>
              </a:endParaRPr>
            </a:p>
          </p:txBody>
        </p:sp>
        <p:sp>
          <p:nvSpPr>
            <p:cNvPr id="96" name="Rectangle 491"/>
            <p:cNvSpPr>
              <a:spLocks noChangeArrowheads="1"/>
            </p:cNvSpPr>
            <p:nvPr/>
          </p:nvSpPr>
          <p:spPr bwMode="auto">
            <a:xfrm>
              <a:off x="2602" y="2589"/>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97" name="Rectangle 492"/>
            <p:cNvSpPr>
              <a:spLocks noChangeArrowheads="1"/>
            </p:cNvSpPr>
            <p:nvPr/>
          </p:nvSpPr>
          <p:spPr bwMode="auto">
            <a:xfrm>
              <a:off x="2373" y="2677"/>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98" name="Rectangle 493"/>
            <p:cNvSpPr>
              <a:spLocks noChangeArrowheads="1"/>
            </p:cNvSpPr>
            <p:nvPr/>
          </p:nvSpPr>
          <p:spPr bwMode="auto">
            <a:xfrm>
              <a:off x="2554" y="267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99" name="Rectangle 494"/>
            <p:cNvSpPr>
              <a:spLocks noChangeArrowheads="1"/>
            </p:cNvSpPr>
            <p:nvPr/>
          </p:nvSpPr>
          <p:spPr bwMode="auto">
            <a:xfrm>
              <a:off x="2244" y="2765"/>
              <a:ext cx="47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50% change</a:t>
              </a:r>
              <a:endParaRPr lang="en-US" altLang="en-US">
                <a:solidFill>
                  <a:prstClr val="black"/>
                </a:solidFill>
              </a:endParaRPr>
            </a:p>
          </p:txBody>
        </p:sp>
        <p:sp>
          <p:nvSpPr>
            <p:cNvPr id="100" name="Rectangle 495"/>
            <p:cNvSpPr>
              <a:spLocks noChangeArrowheads="1"/>
            </p:cNvSpPr>
            <p:nvPr/>
          </p:nvSpPr>
          <p:spPr bwMode="auto">
            <a:xfrm>
              <a:off x="2667" y="2765"/>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01" name="Rectangle 496"/>
            <p:cNvSpPr>
              <a:spLocks noChangeArrowheads="1"/>
            </p:cNvSpPr>
            <p:nvPr/>
          </p:nvSpPr>
          <p:spPr bwMode="auto">
            <a:xfrm>
              <a:off x="3078" y="2589"/>
              <a:ext cx="3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greater</a:t>
              </a:r>
              <a:endParaRPr lang="en-US" altLang="en-US">
                <a:solidFill>
                  <a:prstClr val="black"/>
                </a:solidFill>
              </a:endParaRPr>
            </a:p>
          </p:txBody>
        </p:sp>
        <p:sp>
          <p:nvSpPr>
            <p:cNvPr id="102" name="Rectangle 497"/>
            <p:cNvSpPr>
              <a:spLocks noChangeArrowheads="1"/>
            </p:cNvSpPr>
            <p:nvPr/>
          </p:nvSpPr>
          <p:spPr bwMode="auto">
            <a:xfrm>
              <a:off x="3337" y="2589"/>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03" name="Rectangle 498"/>
            <p:cNvSpPr>
              <a:spLocks noChangeArrowheads="1"/>
            </p:cNvSpPr>
            <p:nvPr/>
          </p:nvSpPr>
          <p:spPr bwMode="auto">
            <a:xfrm>
              <a:off x="3126" y="2677"/>
              <a:ext cx="20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a:t>
              </a:r>
              <a:endParaRPr lang="en-US" altLang="en-US">
                <a:solidFill>
                  <a:prstClr val="black"/>
                </a:solidFill>
              </a:endParaRPr>
            </a:p>
          </p:txBody>
        </p:sp>
        <p:sp>
          <p:nvSpPr>
            <p:cNvPr id="104" name="Rectangle 499"/>
            <p:cNvSpPr>
              <a:spLocks noChangeArrowheads="1"/>
            </p:cNvSpPr>
            <p:nvPr/>
          </p:nvSpPr>
          <p:spPr bwMode="auto">
            <a:xfrm>
              <a:off x="3289" y="267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05" name="Rectangle 500"/>
            <p:cNvSpPr>
              <a:spLocks noChangeArrowheads="1"/>
            </p:cNvSpPr>
            <p:nvPr/>
          </p:nvSpPr>
          <p:spPr bwMode="auto">
            <a:xfrm>
              <a:off x="3032" y="2765"/>
              <a:ext cx="401"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$100m pa</a:t>
              </a:r>
              <a:endParaRPr lang="en-US" altLang="en-US">
                <a:solidFill>
                  <a:prstClr val="black"/>
                </a:solidFill>
              </a:endParaRPr>
            </a:p>
          </p:txBody>
        </p:sp>
        <p:sp>
          <p:nvSpPr>
            <p:cNvPr id="106" name="Rectangle 501"/>
            <p:cNvSpPr>
              <a:spLocks noChangeArrowheads="1"/>
            </p:cNvSpPr>
            <p:nvPr/>
          </p:nvSpPr>
          <p:spPr bwMode="auto">
            <a:xfrm>
              <a:off x="3385" y="2765"/>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07" name="Rectangle 502"/>
            <p:cNvSpPr>
              <a:spLocks noChangeArrowheads="1"/>
            </p:cNvSpPr>
            <p:nvPr/>
          </p:nvSpPr>
          <p:spPr bwMode="auto">
            <a:xfrm>
              <a:off x="3906" y="2589"/>
              <a:ext cx="32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greater </a:t>
              </a:r>
              <a:endParaRPr lang="en-US" altLang="en-US">
                <a:solidFill>
                  <a:prstClr val="black"/>
                </a:solidFill>
              </a:endParaRPr>
            </a:p>
          </p:txBody>
        </p:sp>
        <p:sp>
          <p:nvSpPr>
            <p:cNvPr id="108" name="Rectangle 503"/>
            <p:cNvSpPr>
              <a:spLocks noChangeArrowheads="1"/>
            </p:cNvSpPr>
            <p:nvPr/>
          </p:nvSpPr>
          <p:spPr bwMode="auto">
            <a:xfrm>
              <a:off x="4184" y="2589"/>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09" name="Rectangle 504"/>
            <p:cNvSpPr>
              <a:spLocks noChangeArrowheads="1"/>
            </p:cNvSpPr>
            <p:nvPr/>
          </p:nvSpPr>
          <p:spPr bwMode="auto">
            <a:xfrm>
              <a:off x="3954" y="2677"/>
              <a:ext cx="229"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than </a:t>
              </a:r>
              <a:endParaRPr lang="en-US" altLang="en-US">
                <a:solidFill>
                  <a:prstClr val="black"/>
                </a:solidFill>
              </a:endParaRPr>
            </a:p>
          </p:txBody>
        </p:sp>
        <p:sp>
          <p:nvSpPr>
            <p:cNvPr id="110" name="Rectangle 505"/>
            <p:cNvSpPr>
              <a:spLocks noChangeArrowheads="1"/>
            </p:cNvSpPr>
            <p:nvPr/>
          </p:nvSpPr>
          <p:spPr bwMode="auto">
            <a:xfrm>
              <a:off x="4136" y="2677"/>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11" name="Rectangle 506"/>
            <p:cNvSpPr>
              <a:spLocks noChangeArrowheads="1"/>
            </p:cNvSpPr>
            <p:nvPr/>
          </p:nvSpPr>
          <p:spPr bwMode="auto">
            <a:xfrm>
              <a:off x="3881" y="2765"/>
              <a:ext cx="35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$10m pa</a:t>
              </a:r>
              <a:endParaRPr lang="en-US" altLang="en-US">
                <a:solidFill>
                  <a:prstClr val="black"/>
                </a:solidFill>
              </a:endParaRPr>
            </a:p>
          </p:txBody>
        </p:sp>
        <p:sp>
          <p:nvSpPr>
            <p:cNvPr id="112" name="Rectangle 507"/>
            <p:cNvSpPr>
              <a:spLocks noChangeArrowheads="1"/>
            </p:cNvSpPr>
            <p:nvPr/>
          </p:nvSpPr>
          <p:spPr bwMode="auto">
            <a:xfrm>
              <a:off x="4190" y="2765"/>
              <a:ext cx="67"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900">
                  <a:solidFill>
                    <a:srgbClr val="000000"/>
                  </a:solidFill>
                  <a:latin typeface="Calibri" pitchFamily="34" charset="0"/>
                </a:rPr>
                <a:t> </a:t>
              </a:r>
              <a:endParaRPr lang="en-US" altLang="en-US">
                <a:solidFill>
                  <a:prstClr val="black"/>
                </a:solidFill>
              </a:endParaRPr>
            </a:p>
          </p:txBody>
        </p:sp>
        <p:sp>
          <p:nvSpPr>
            <p:cNvPr id="113" name="Rectangle 508"/>
            <p:cNvSpPr>
              <a:spLocks noChangeArrowheads="1"/>
            </p:cNvSpPr>
            <p:nvPr/>
          </p:nvSpPr>
          <p:spPr bwMode="auto">
            <a:xfrm>
              <a:off x="990" y="2587"/>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14" name="Line 509"/>
            <p:cNvSpPr>
              <a:spLocks noChangeShapeType="1"/>
            </p:cNvSpPr>
            <p:nvPr/>
          </p:nvSpPr>
          <p:spPr bwMode="auto">
            <a:xfrm>
              <a:off x="990" y="2587"/>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15" name="Line 510"/>
            <p:cNvSpPr>
              <a:spLocks noChangeShapeType="1"/>
            </p:cNvSpPr>
            <p:nvPr/>
          </p:nvSpPr>
          <p:spPr bwMode="auto">
            <a:xfrm>
              <a:off x="990" y="2587"/>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16" name="Rectangle 511"/>
            <p:cNvSpPr>
              <a:spLocks noChangeArrowheads="1"/>
            </p:cNvSpPr>
            <p:nvPr/>
          </p:nvSpPr>
          <p:spPr bwMode="auto">
            <a:xfrm>
              <a:off x="994" y="2587"/>
              <a:ext cx="547"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17" name="Line 512"/>
            <p:cNvSpPr>
              <a:spLocks noChangeShapeType="1"/>
            </p:cNvSpPr>
            <p:nvPr/>
          </p:nvSpPr>
          <p:spPr bwMode="auto">
            <a:xfrm>
              <a:off x="994" y="2587"/>
              <a:ext cx="54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18" name="Rectangle 513"/>
            <p:cNvSpPr>
              <a:spLocks noChangeArrowheads="1"/>
            </p:cNvSpPr>
            <p:nvPr/>
          </p:nvSpPr>
          <p:spPr bwMode="auto">
            <a:xfrm>
              <a:off x="1541" y="2587"/>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19" name="Line 514"/>
            <p:cNvSpPr>
              <a:spLocks noChangeShapeType="1"/>
            </p:cNvSpPr>
            <p:nvPr/>
          </p:nvSpPr>
          <p:spPr bwMode="auto">
            <a:xfrm>
              <a:off x="1541" y="2587"/>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0" name="Line 515"/>
            <p:cNvSpPr>
              <a:spLocks noChangeShapeType="1"/>
            </p:cNvSpPr>
            <p:nvPr/>
          </p:nvSpPr>
          <p:spPr bwMode="auto">
            <a:xfrm>
              <a:off x="1541" y="2587"/>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1" name="Rectangle 516"/>
            <p:cNvSpPr>
              <a:spLocks noChangeArrowheads="1"/>
            </p:cNvSpPr>
            <p:nvPr/>
          </p:nvSpPr>
          <p:spPr bwMode="auto">
            <a:xfrm>
              <a:off x="1545" y="2587"/>
              <a:ext cx="526"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2" name="Line 517"/>
            <p:cNvSpPr>
              <a:spLocks noChangeShapeType="1"/>
            </p:cNvSpPr>
            <p:nvPr/>
          </p:nvSpPr>
          <p:spPr bwMode="auto">
            <a:xfrm>
              <a:off x="1545" y="2587"/>
              <a:ext cx="52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3" name="Rectangle 518"/>
            <p:cNvSpPr>
              <a:spLocks noChangeArrowheads="1"/>
            </p:cNvSpPr>
            <p:nvPr/>
          </p:nvSpPr>
          <p:spPr bwMode="auto">
            <a:xfrm>
              <a:off x="2071" y="2587"/>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4" name="Line 519"/>
            <p:cNvSpPr>
              <a:spLocks noChangeShapeType="1"/>
            </p:cNvSpPr>
            <p:nvPr/>
          </p:nvSpPr>
          <p:spPr bwMode="auto">
            <a:xfrm>
              <a:off x="2071" y="2587"/>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5" name="Line 520"/>
            <p:cNvSpPr>
              <a:spLocks noChangeShapeType="1"/>
            </p:cNvSpPr>
            <p:nvPr/>
          </p:nvSpPr>
          <p:spPr bwMode="auto">
            <a:xfrm>
              <a:off x="2071" y="2587"/>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6" name="Rectangle 521"/>
            <p:cNvSpPr>
              <a:spLocks noChangeArrowheads="1"/>
            </p:cNvSpPr>
            <p:nvPr/>
          </p:nvSpPr>
          <p:spPr bwMode="auto">
            <a:xfrm>
              <a:off x="2075" y="2587"/>
              <a:ext cx="755"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7" name="Line 522"/>
            <p:cNvSpPr>
              <a:spLocks noChangeShapeType="1"/>
            </p:cNvSpPr>
            <p:nvPr/>
          </p:nvSpPr>
          <p:spPr bwMode="auto">
            <a:xfrm>
              <a:off x="2075" y="2587"/>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8" name="Rectangle 523"/>
            <p:cNvSpPr>
              <a:spLocks noChangeArrowheads="1"/>
            </p:cNvSpPr>
            <p:nvPr/>
          </p:nvSpPr>
          <p:spPr bwMode="auto">
            <a:xfrm>
              <a:off x="2830" y="2587"/>
              <a:ext cx="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29" name="Line 524"/>
            <p:cNvSpPr>
              <a:spLocks noChangeShapeType="1"/>
            </p:cNvSpPr>
            <p:nvPr/>
          </p:nvSpPr>
          <p:spPr bwMode="auto">
            <a:xfrm>
              <a:off x="2830" y="2587"/>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0" name="Rectangle 525"/>
            <p:cNvSpPr>
              <a:spLocks noChangeArrowheads="1"/>
            </p:cNvSpPr>
            <p:nvPr/>
          </p:nvSpPr>
          <p:spPr bwMode="auto">
            <a:xfrm>
              <a:off x="2849" y="2587"/>
              <a:ext cx="7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1" name="Line 526"/>
            <p:cNvSpPr>
              <a:spLocks noChangeShapeType="1"/>
            </p:cNvSpPr>
            <p:nvPr/>
          </p:nvSpPr>
          <p:spPr bwMode="auto">
            <a:xfrm>
              <a:off x="2849" y="2587"/>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2" name="Rectangle 527"/>
            <p:cNvSpPr>
              <a:spLocks noChangeArrowheads="1"/>
            </p:cNvSpPr>
            <p:nvPr/>
          </p:nvSpPr>
          <p:spPr bwMode="auto">
            <a:xfrm>
              <a:off x="3568" y="2587"/>
              <a:ext cx="19"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3" name="Line 528"/>
            <p:cNvSpPr>
              <a:spLocks noChangeShapeType="1"/>
            </p:cNvSpPr>
            <p:nvPr/>
          </p:nvSpPr>
          <p:spPr bwMode="auto">
            <a:xfrm>
              <a:off x="3568" y="2587"/>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4" name="Rectangle 529"/>
            <p:cNvSpPr>
              <a:spLocks noChangeArrowheads="1"/>
            </p:cNvSpPr>
            <p:nvPr/>
          </p:nvSpPr>
          <p:spPr bwMode="auto">
            <a:xfrm>
              <a:off x="3587" y="2587"/>
              <a:ext cx="90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5" name="Line 530"/>
            <p:cNvSpPr>
              <a:spLocks noChangeShapeType="1"/>
            </p:cNvSpPr>
            <p:nvPr/>
          </p:nvSpPr>
          <p:spPr bwMode="auto">
            <a:xfrm>
              <a:off x="3587" y="2587"/>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6" name="Rectangle 531"/>
            <p:cNvSpPr>
              <a:spLocks noChangeArrowheads="1"/>
            </p:cNvSpPr>
            <p:nvPr/>
          </p:nvSpPr>
          <p:spPr bwMode="auto">
            <a:xfrm>
              <a:off x="4490" y="2587"/>
              <a:ext cx="4"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7" name="Line 532"/>
            <p:cNvSpPr>
              <a:spLocks noChangeShapeType="1"/>
            </p:cNvSpPr>
            <p:nvPr/>
          </p:nvSpPr>
          <p:spPr bwMode="auto">
            <a:xfrm>
              <a:off x="4490" y="2587"/>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8" name="Line 533"/>
            <p:cNvSpPr>
              <a:spLocks noChangeShapeType="1"/>
            </p:cNvSpPr>
            <p:nvPr/>
          </p:nvSpPr>
          <p:spPr bwMode="auto">
            <a:xfrm>
              <a:off x="4490" y="2587"/>
              <a:ext cx="0" cy="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39" name="Rectangle 534"/>
            <p:cNvSpPr>
              <a:spLocks noChangeArrowheads="1"/>
            </p:cNvSpPr>
            <p:nvPr/>
          </p:nvSpPr>
          <p:spPr bwMode="auto">
            <a:xfrm>
              <a:off x="990" y="2591"/>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0" name="Line 535"/>
            <p:cNvSpPr>
              <a:spLocks noChangeShapeType="1"/>
            </p:cNvSpPr>
            <p:nvPr/>
          </p:nvSpPr>
          <p:spPr bwMode="auto">
            <a:xfrm>
              <a:off x="990" y="2591"/>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1" name="Rectangle 536"/>
            <p:cNvSpPr>
              <a:spLocks noChangeArrowheads="1"/>
            </p:cNvSpPr>
            <p:nvPr/>
          </p:nvSpPr>
          <p:spPr bwMode="auto">
            <a:xfrm>
              <a:off x="990" y="285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2" name="Line 537"/>
            <p:cNvSpPr>
              <a:spLocks noChangeShapeType="1"/>
            </p:cNvSpPr>
            <p:nvPr/>
          </p:nvSpPr>
          <p:spPr bwMode="auto">
            <a:xfrm>
              <a:off x="990" y="285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3" name="Line 538"/>
            <p:cNvSpPr>
              <a:spLocks noChangeShapeType="1"/>
            </p:cNvSpPr>
            <p:nvPr/>
          </p:nvSpPr>
          <p:spPr bwMode="auto">
            <a:xfrm>
              <a:off x="990" y="285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4" name="Rectangle 539"/>
            <p:cNvSpPr>
              <a:spLocks noChangeArrowheads="1"/>
            </p:cNvSpPr>
            <p:nvPr/>
          </p:nvSpPr>
          <p:spPr bwMode="auto">
            <a:xfrm>
              <a:off x="990" y="285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5" name="Line 540"/>
            <p:cNvSpPr>
              <a:spLocks noChangeShapeType="1"/>
            </p:cNvSpPr>
            <p:nvPr/>
          </p:nvSpPr>
          <p:spPr bwMode="auto">
            <a:xfrm>
              <a:off x="990" y="285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6" name="Line 541"/>
            <p:cNvSpPr>
              <a:spLocks noChangeShapeType="1"/>
            </p:cNvSpPr>
            <p:nvPr/>
          </p:nvSpPr>
          <p:spPr bwMode="auto">
            <a:xfrm>
              <a:off x="990" y="285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7" name="Rectangle 542"/>
            <p:cNvSpPr>
              <a:spLocks noChangeArrowheads="1"/>
            </p:cNvSpPr>
            <p:nvPr/>
          </p:nvSpPr>
          <p:spPr bwMode="auto">
            <a:xfrm>
              <a:off x="994" y="2855"/>
              <a:ext cx="547"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8" name="Line 543"/>
            <p:cNvSpPr>
              <a:spLocks noChangeShapeType="1"/>
            </p:cNvSpPr>
            <p:nvPr/>
          </p:nvSpPr>
          <p:spPr bwMode="auto">
            <a:xfrm>
              <a:off x="994" y="2855"/>
              <a:ext cx="54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49" name="Rectangle 544"/>
            <p:cNvSpPr>
              <a:spLocks noChangeArrowheads="1"/>
            </p:cNvSpPr>
            <p:nvPr/>
          </p:nvSpPr>
          <p:spPr bwMode="auto">
            <a:xfrm>
              <a:off x="1541" y="2591"/>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0" name="Line 545"/>
            <p:cNvSpPr>
              <a:spLocks noChangeShapeType="1"/>
            </p:cNvSpPr>
            <p:nvPr/>
          </p:nvSpPr>
          <p:spPr bwMode="auto">
            <a:xfrm>
              <a:off x="1541" y="2591"/>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1" name="Rectangle 546"/>
            <p:cNvSpPr>
              <a:spLocks noChangeArrowheads="1"/>
            </p:cNvSpPr>
            <p:nvPr/>
          </p:nvSpPr>
          <p:spPr bwMode="auto">
            <a:xfrm>
              <a:off x="1541" y="285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2" name="Line 547"/>
            <p:cNvSpPr>
              <a:spLocks noChangeShapeType="1"/>
            </p:cNvSpPr>
            <p:nvPr/>
          </p:nvSpPr>
          <p:spPr bwMode="auto">
            <a:xfrm>
              <a:off x="1541" y="285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3" name="Line 548"/>
            <p:cNvSpPr>
              <a:spLocks noChangeShapeType="1"/>
            </p:cNvSpPr>
            <p:nvPr/>
          </p:nvSpPr>
          <p:spPr bwMode="auto">
            <a:xfrm>
              <a:off x="1541" y="285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4" name="Rectangle 549"/>
            <p:cNvSpPr>
              <a:spLocks noChangeArrowheads="1"/>
            </p:cNvSpPr>
            <p:nvPr/>
          </p:nvSpPr>
          <p:spPr bwMode="auto">
            <a:xfrm>
              <a:off x="1545" y="2855"/>
              <a:ext cx="526"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5" name="Line 550"/>
            <p:cNvSpPr>
              <a:spLocks noChangeShapeType="1"/>
            </p:cNvSpPr>
            <p:nvPr/>
          </p:nvSpPr>
          <p:spPr bwMode="auto">
            <a:xfrm>
              <a:off x="1545" y="2855"/>
              <a:ext cx="52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6" name="Rectangle 551"/>
            <p:cNvSpPr>
              <a:spLocks noChangeArrowheads="1"/>
            </p:cNvSpPr>
            <p:nvPr/>
          </p:nvSpPr>
          <p:spPr bwMode="auto">
            <a:xfrm>
              <a:off x="2071" y="2591"/>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7" name="Line 552"/>
            <p:cNvSpPr>
              <a:spLocks noChangeShapeType="1"/>
            </p:cNvSpPr>
            <p:nvPr/>
          </p:nvSpPr>
          <p:spPr bwMode="auto">
            <a:xfrm>
              <a:off x="2071" y="2591"/>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8" name="Rectangle 553"/>
            <p:cNvSpPr>
              <a:spLocks noChangeArrowheads="1"/>
            </p:cNvSpPr>
            <p:nvPr/>
          </p:nvSpPr>
          <p:spPr bwMode="auto">
            <a:xfrm>
              <a:off x="2071" y="285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59" name="Line 554"/>
            <p:cNvSpPr>
              <a:spLocks noChangeShapeType="1"/>
            </p:cNvSpPr>
            <p:nvPr/>
          </p:nvSpPr>
          <p:spPr bwMode="auto">
            <a:xfrm>
              <a:off x="2071" y="285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0" name="Line 555"/>
            <p:cNvSpPr>
              <a:spLocks noChangeShapeType="1"/>
            </p:cNvSpPr>
            <p:nvPr/>
          </p:nvSpPr>
          <p:spPr bwMode="auto">
            <a:xfrm>
              <a:off x="2071" y="285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1" name="Rectangle 556"/>
            <p:cNvSpPr>
              <a:spLocks noChangeArrowheads="1"/>
            </p:cNvSpPr>
            <p:nvPr/>
          </p:nvSpPr>
          <p:spPr bwMode="auto">
            <a:xfrm>
              <a:off x="2075" y="2855"/>
              <a:ext cx="755"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2" name="Line 557"/>
            <p:cNvSpPr>
              <a:spLocks noChangeShapeType="1"/>
            </p:cNvSpPr>
            <p:nvPr/>
          </p:nvSpPr>
          <p:spPr bwMode="auto">
            <a:xfrm>
              <a:off x="2075" y="2855"/>
              <a:ext cx="75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3" name="Rectangle 558"/>
            <p:cNvSpPr>
              <a:spLocks noChangeArrowheads="1"/>
            </p:cNvSpPr>
            <p:nvPr/>
          </p:nvSpPr>
          <p:spPr bwMode="auto">
            <a:xfrm>
              <a:off x="2830" y="2591"/>
              <a:ext cx="19"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4" name="Line 559"/>
            <p:cNvSpPr>
              <a:spLocks noChangeShapeType="1"/>
            </p:cNvSpPr>
            <p:nvPr/>
          </p:nvSpPr>
          <p:spPr bwMode="auto">
            <a:xfrm>
              <a:off x="2830" y="2591"/>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5" name="Rectangle 560"/>
            <p:cNvSpPr>
              <a:spLocks noChangeArrowheads="1"/>
            </p:cNvSpPr>
            <p:nvPr/>
          </p:nvSpPr>
          <p:spPr bwMode="auto">
            <a:xfrm>
              <a:off x="2830" y="2855"/>
              <a:ext cx="19"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6" name="Line 561"/>
            <p:cNvSpPr>
              <a:spLocks noChangeShapeType="1"/>
            </p:cNvSpPr>
            <p:nvPr/>
          </p:nvSpPr>
          <p:spPr bwMode="auto">
            <a:xfrm>
              <a:off x="2830" y="2855"/>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7" name="Line 562"/>
            <p:cNvSpPr>
              <a:spLocks noChangeShapeType="1"/>
            </p:cNvSpPr>
            <p:nvPr/>
          </p:nvSpPr>
          <p:spPr bwMode="auto">
            <a:xfrm>
              <a:off x="2830" y="2855"/>
              <a:ext cx="0" cy="1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8" name="Rectangle 563"/>
            <p:cNvSpPr>
              <a:spLocks noChangeArrowheads="1"/>
            </p:cNvSpPr>
            <p:nvPr/>
          </p:nvSpPr>
          <p:spPr bwMode="auto">
            <a:xfrm>
              <a:off x="2830" y="2855"/>
              <a:ext cx="19"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69" name="Line 564"/>
            <p:cNvSpPr>
              <a:spLocks noChangeShapeType="1"/>
            </p:cNvSpPr>
            <p:nvPr/>
          </p:nvSpPr>
          <p:spPr bwMode="auto">
            <a:xfrm>
              <a:off x="2830" y="2855"/>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0" name="Line 565"/>
            <p:cNvSpPr>
              <a:spLocks noChangeShapeType="1"/>
            </p:cNvSpPr>
            <p:nvPr/>
          </p:nvSpPr>
          <p:spPr bwMode="auto">
            <a:xfrm>
              <a:off x="2830" y="2855"/>
              <a:ext cx="0" cy="1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1" name="Rectangle 566"/>
            <p:cNvSpPr>
              <a:spLocks noChangeArrowheads="1"/>
            </p:cNvSpPr>
            <p:nvPr/>
          </p:nvSpPr>
          <p:spPr bwMode="auto">
            <a:xfrm>
              <a:off x="2849" y="2855"/>
              <a:ext cx="719"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2" name="Line 567"/>
            <p:cNvSpPr>
              <a:spLocks noChangeShapeType="1"/>
            </p:cNvSpPr>
            <p:nvPr/>
          </p:nvSpPr>
          <p:spPr bwMode="auto">
            <a:xfrm>
              <a:off x="2849" y="2855"/>
              <a:ext cx="7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3" name="Rectangle 568"/>
            <p:cNvSpPr>
              <a:spLocks noChangeArrowheads="1"/>
            </p:cNvSpPr>
            <p:nvPr/>
          </p:nvSpPr>
          <p:spPr bwMode="auto">
            <a:xfrm>
              <a:off x="3568" y="2591"/>
              <a:ext cx="19"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4" name="Line 569"/>
            <p:cNvSpPr>
              <a:spLocks noChangeShapeType="1"/>
            </p:cNvSpPr>
            <p:nvPr/>
          </p:nvSpPr>
          <p:spPr bwMode="auto">
            <a:xfrm>
              <a:off x="3568" y="2591"/>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5" name="Rectangle 570"/>
            <p:cNvSpPr>
              <a:spLocks noChangeArrowheads="1"/>
            </p:cNvSpPr>
            <p:nvPr/>
          </p:nvSpPr>
          <p:spPr bwMode="auto">
            <a:xfrm>
              <a:off x="3568" y="2855"/>
              <a:ext cx="19"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6" name="Line 571"/>
            <p:cNvSpPr>
              <a:spLocks noChangeShapeType="1"/>
            </p:cNvSpPr>
            <p:nvPr/>
          </p:nvSpPr>
          <p:spPr bwMode="auto">
            <a:xfrm>
              <a:off x="3568" y="2855"/>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7" name="Line 572"/>
            <p:cNvSpPr>
              <a:spLocks noChangeShapeType="1"/>
            </p:cNvSpPr>
            <p:nvPr/>
          </p:nvSpPr>
          <p:spPr bwMode="auto">
            <a:xfrm>
              <a:off x="3568" y="2855"/>
              <a:ext cx="0" cy="1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8" name="Rectangle 573"/>
            <p:cNvSpPr>
              <a:spLocks noChangeArrowheads="1"/>
            </p:cNvSpPr>
            <p:nvPr/>
          </p:nvSpPr>
          <p:spPr bwMode="auto">
            <a:xfrm>
              <a:off x="3568" y="2855"/>
              <a:ext cx="19"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79" name="Line 574"/>
            <p:cNvSpPr>
              <a:spLocks noChangeShapeType="1"/>
            </p:cNvSpPr>
            <p:nvPr/>
          </p:nvSpPr>
          <p:spPr bwMode="auto">
            <a:xfrm>
              <a:off x="3568" y="2855"/>
              <a:ext cx="1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0" name="Line 575"/>
            <p:cNvSpPr>
              <a:spLocks noChangeShapeType="1"/>
            </p:cNvSpPr>
            <p:nvPr/>
          </p:nvSpPr>
          <p:spPr bwMode="auto">
            <a:xfrm>
              <a:off x="3568" y="2855"/>
              <a:ext cx="0" cy="1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1" name="Rectangle 576"/>
            <p:cNvSpPr>
              <a:spLocks noChangeArrowheads="1"/>
            </p:cNvSpPr>
            <p:nvPr/>
          </p:nvSpPr>
          <p:spPr bwMode="auto">
            <a:xfrm>
              <a:off x="3587" y="2855"/>
              <a:ext cx="903"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2" name="Line 577"/>
            <p:cNvSpPr>
              <a:spLocks noChangeShapeType="1"/>
            </p:cNvSpPr>
            <p:nvPr/>
          </p:nvSpPr>
          <p:spPr bwMode="auto">
            <a:xfrm>
              <a:off x="3587" y="2855"/>
              <a:ext cx="90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3" name="Rectangle 578"/>
            <p:cNvSpPr>
              <a:spLocks noChangeArrowheads="1"/>
            </p:cNvSpPr>
            <p:nvPr/>
          </p:nvSpPr>
          <p:spPr bwMode="auto">
            <a:xfrm>
              <a:off x="4490" y="2591"/>
              <a:ext cx="4" cy="26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4" name="Line 579"/>
            <p:cNvSpPr>
              <a:spLocks noChangeShapeType="1"/>
            </p:cNvSpPr>
            <p:nvPr/>
          </p:nvSpPr>
          <p:spPr bwMode="auto">
            <a:xfrm>
              <a:off x="4490" y="2591"/>
              <a:ext cx="0" cy="26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5" name="Rectangle 580"/>
            <p:cNvSpPr>
              <a:spLocks noChangeArrowheads="1"/>
            </p:cNvSpPr>
            <p:nvPr/>
          </p:nvSpPr>
          <p:spPr bwMode="auto">
            <a:xfrm>
              <a:off x="4490" y="285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6" name="Line 581"/>
            <p:cNvSpPr>
              <a:spLocks noChangeShapeType="1"/>
            </p:cNvSpPr>
            <p:nvPr/>
          </p:nvSpPr>
          <p:spPr bwMode="auto">
            <a:xfrm>
              <a:off x="4490" y="285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7" name="Line 582"/>
            <p:cNvSpPr>
              <a:spLocks noChangeShapeType="1"/>
            </p:cNvSpPr>
            <p:nvPr/>
          </p:nvSpPr>
          <p:spPr bwMode="auto">
            <a:xfrm>
              <a:off x="4490" y="285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8" name="Rectangle 583"/>
            <p:cNvSpPr>
              <a:spLocks noChangeArrowheads="1"/>
            </p:cNvSpPr>
            <p:nvPr/>
          </p:nvSpPr>
          <p:spPr bwMode="auto">
            <a:xfrm>
              <a:off x="4490" y="2855"/>
              <a:ext cx="4" cy="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89" name="Line 584"/>
            <p:cNvSpPr>
              <a:spLocks noChangeShapeType="1"/>
            </p:cNvSpPr>
            <p:nvPr/>
          </p:nvSpPr>
          <p:spPr bwMode="auto">
            <a:xfrm>
              <a:off x="4490" y="2855"/>
              <a:ext cx="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90" name="Line 585"/>
            <p:cNvSpPr>
              <a:spLocks noChangeShapeType="1"/>
            </p:cNvSpPr>
            <p:nvPr/>
          </p:nvSpPr>
          <p:spPr bwMode="auto">
            <a:xfrm>
              <a:off x="4490" y="2855"/>
              <a:ext cx="0" cy="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NZ">
                <a:solidFill>
                  <a:prstClr val="black"/>
                </a:solidFill>
              </a:endParaRPr>
            </a:p>
          </p:txBody>
        </p:sp>
        <p:sp>
          <p:nvSpPr>
            <p:cNvPr id="191" name="Rectangle 586"/>
            <p:cNvSpPr>
              <a:spLocks noChangeArrowheads="1"/>
            </p:cNvSpPr>
            <p:nvPr/>
          </p:nvSpPr>
          <p:spPr bwMode="auto">
            <a:xfrm>
              <a:off x="992" y="2870"/>
              <a:ext cx="73" cy="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r>
                <a:rPr lang="en-US" altLang="en-US" sz="1000">
                  <a:solidFill>
                    <a:srgbClr val="000000"/>
                  </a:solidFill>
                  <a:latin typeface="Calibri" pitchFamily="34" charset="0"/>
                </a:rPr>
                <a:t> </a:t>
              </a:r>
              <a:endParaRPr lang="en-US" altLang="en-US">
                <a:solidFill>
                  <a:prstClr val="black"/>
                </a:solidFill>
              </a:endParaRPr>
            </a:p>
          </p:txBody>
        </p:sp>
      </p:grpSp>
    </p:spTree>
    <p:extLst>
      <p:ext uri="{BB962C8B-B14F-4D97-AF65-F5344CB8AC3E}">
        <p14:creationId xmlns:p14="http://schemas.microsoft.com/office/powerpoint/2010/main" val="296055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107504" y="836712"/>
            <a:ext cx="892899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07503" y="116632"/>
            <a:ext cx="8856985" cy="646331"/>
          </a:xfrm>
          <a:prstGeom prst="rect">
            <a:avLst/>
          </a:prstGeom>
          <a:noFill/>
        </p:spPr>
        <p:txBody>
          <a:bodyPr wrap="square" rtlCol="0">
            <a:spAutoFit/>
          </a:bodyPr>
          <a:lstStyle/>
          <a:p>
            <a:r>
              <a:rPr lang="en-NZ" b="1" dirty="0">
                <a:solidFill>
                  <a:prstClr val="black"/>
                </a:solidFill>
              </a:rPr>
              <a:t>TITLE</a:t>
            </a:r>
          </a:p>
          <a:p>
            <a:r>
              <a:rPr lang="en-NZ" b="1" dirty="0">
                <a:solidFill>
                  <a:prstClr val="black"/>
                </a:solidFill>
              </a:rPr>
              <a:t> </a:t>
            </a:r>
            <a:r>
              <a:rPr lang="en-NZ" sz="1400" b="1" dirty="0">
                <a:solidFill>
                  <a:prstClr val="black"/>
                </a:solidFill>
              </a:rPr>
              <a:t>Cost Impact Assessment </a:t>
            </a:r>
            <a:endParaRPr lang="en-NZ" sz="1400" i="1" dirty="0">
              <a:solidFill>
                <a:prstClr val="black"/>
              </a:solidFill>
            </a:endParaRPr>
          </a:p>
        </p:txBody>
      </p:sp>
      <p:sp>
        <p:nvSpPr>
          <p:cNvPr id="9" name="TextBox 8"/>
          <p:cNvSpPr txBox="1"/>
          <p:nvPr/>
        </p:nvSpPr>
        <p:spPr>
          <a:xfrm>
            <a:off x="7524328" y="46365"/>
            <a:ext cx="1584176" cy="523220"/>
          </a:xfrm>
          <a:prstGeom prst="rect">
            <a:avLst/>
          </a:prstGeom>
          <a:noFill/>
        </p:spPr>
        <p:txBody>
          <a:bodyPr wrap="square" rtlCol="0">
            <a:spAutoFit/>
          </a:bodyPr>
          <a:lstStyle/>
          <a:p>
            <a:pPr algn="ctr"/>
            <a:r>
              <a:rPr lang="en-NZ" sz="1400" b="1" dirty="0">
                <a:solidFill>
                  <a:srgbClr val="FF0000"/>
                </a:solidFill>
              </a:rPr>
              <a:t>Draft for Discussion </a:t>
            </a:r>
          </a:p>
        </p:txBody>
      </p:sp>
      <p:sp>
        <p:nvSpPr>
          <p:cNvPr id="10" name="Rectangle 9"/>
          <p:cNvSpPr/>
          <p:nvPr/>
        </p:nvSpPr>
        <p:spPr>
          <a:xfrm>
            <a:off x="213360" y="980728"/>
            <a:ext cx="8686800" cy="307777"/>
          </a:xfrm>
          <a:prstGeom prst="rect">
            <a:avLst/>
          </a:prstGeom>
          <a:solidFill>
            <a:srgbClr val="FFFFFF">
              <a:lumMod val="85000"/>
            </a:srgbClr>
          </a:solidFill>
        </p:spPr>
        <p:txBody>
          <a:bodyPr wrap="square">
            <a:spAutoFit/>
          </a:bodyPr>
          <a:lstStyle/>
          <a:p>
            <a:pPr marL="88900" eaLnBrk="0" fontAlgn="base" hangingPunct="0">
              <a:spcBef>
                <a:spcPct val="0"/>
              </a:spcBef>
              <a:spcAft>
                <a:spcPts val="600"/>
              </a:spcAft>
              <a:defRPr/>
            </a:pPr>
            <a:r>
              <a:rPr lang="en-NZ" sz="1400" kern="0" dirty="0">
                <a:solidFill>
                  <a:srgbClr val="000000"/>
                </a:solidFill>
                <a:latin typeface="Calibri" pitchFamily="34" charset="0"/>
                <a:cs typeface="Calibri" pitchFamily="34" charset="0"/>
              </a:rPr>
              <a:t>Guidance: A KDD’s cost impacts could be a one-off programme costs and there may also be on-going BAU costs</a:t>
            </a:r>
            <a:r>
              <a:rPr lang="en-NZ" sz="1300" kern="0" dirty="0">
                <a:solidFill>
                  <a:srgbClr val="000000"/>
                </a:solidFill>
                <a:latin typeface="Calibri" pitchFamily="34" charset="0"/>
                <a:cs typeface="Calibri" pitchFamily="34" charset="0"/>
              </a:rPr>
              <a:t>. </a:t>
            </a:r>
          </a:p>
        </p:txBody>
      </p:sp>
      <p:sp>
        <p:nvSpPr>
          <p:cNvPr id="12" name="Rectangle 11"/>
          <p:cNvSpPr/>
          <p:nvPr/>
        </p:nvSpPr>
        <p:spPr>
          <a:xfrm>
            <a:off x="320963" y="4869160"/>
            <a:ext cx="8686800" cy="1169551"/>
          </a:xfrm>
          <a:prstGeom prst="rect">
            <a:avLst/>
          </a:prstGeom>
        </p:spPr>
        <p:txBody>
          <a:bodyPr wrap="square">
            <a:spAutoFit/>
          </a:bodyPr>
          <a:lstStyle/>
          <a:p>
            <a:pPr marL="171450" indent="-171450" fontAlgn="base">
              <a:spcBef>
                <a:spcPct val="0"/>
              </a:spcBef>
              <a:spcAft>
                <a:spcPct val="0"/>
              </a:spcAft>
              <a:buFont typeface="Arial" pitchFamily="34" charset="0"/>
              <a:buChar char="•"/>
            </a:pPr>
            <a:r>
              <a:rPr lang="en-NZ" sz="1400" dirty="0">
                <a:solidFill>
                  <a:srgbClr val="000000"/>
                </a:solidFill>
                <a:latin typeface="Calibri" pitchFamily="34" charset="0"/>
                <a:cs typeface="Calibri" pitchFamily="34" charset="0"/>
              </a:rPr>
              <a:t>The use of standard definitions to assess impacts on costs will support the high-level KDD options analysis</a:t>
            </a:r>
          </a:p>
          <a:p>
            <a:pPr marL="171450" indent="-171450" fontAlgn="base">
              <a:spcBef>
                <a:spcPct val="0"/>
              </a:spcBef>
              <a:spcAft>
                <a:spcPct val="0"/>
              </a:spcAft>
              <a:buFont typeface="Arial" pitchFamily="34" charset="0"/>
              <a:buChar char="•"/>
            </a:pPr>
            <a:r>
              <a:rPr lang="en-NZ" sz="1400" dirty="0">
                <a:solidFill>
                  <a:srgbClr val="000000"/>
                </a:solidFill>
                <a:latin typeface="Calibri" pitchFamily="34" charset="0"/>
                <a:cs typeface="Calibri" pitchFamily="34" charset="0"/>
              </a:rPr>
              <a:t>Depending on the scope of the options in the KDD, cost impacts could be one-off programme cost, an on-going cost to the business and/or a combination of these categories.</a:t>
            </a:r>
          </a:p>
          <a:p>
            <a:pPr marL="171450" indent="-171450" fontAlgn="base">
              <a:spcBef>
                <a:spcPct val="0"/>
              </a:spcBef>
              <a:spcAft>
                <a:spcPct val="0"/>
              </a:spcAft>
              <a:buFont typeface="Arial" pitchFamily="34" charset="0"/>
              <a:buChar char="•"/>
            </a:pPr>
            <a:r>
              <a:rPr lang="en-NZ" sz="1400" b="1" dirty="0">
                <a:solidFill>
                  <a:srgbClr val="000000"/>
                </a:solidFill>
                <a:latin typeface="Calibri" pitchFamily="34" charset="0"/>
                <a:cs typeface="Calibri" pitchFamily="34" charset="0"/>
              </a:rPr>
              <a:t>Where the KDD has  both a one-off and an </a:t>
            </a:r>
            <a:r>
              <a:rPr lang="en-NZ" sz="1400" b="1" dirty="0" err="1">
                <a:solidFill>
                  <a:srgbClr val="000000"/>
                </a:solidFill>
                <a:latin typeface="Calibri" pitchFamily="34" charset="0"/>
                <a:cs typeface="Calibri" pitchFamily="34" charset="0"/>
              </a:rPr>
              <a:t>ongoing</a:t>
            </a:r>
            <a:r>
              <a:rPr lang="en-NZ" sz="1400" b="1" dirty="0">
                <a:solidFill>
                  <a:srgbClr val="000000"/>
                </a:solidFill>
                <a:latin typeface="Calibri" pitchFamily="34" charset="0"/>
                <a:cs typeface="Calibri" pitchFamily="34" charset="0"/>
              </a:rPr>
              <a:t> cost impact, the KDD should reflect the highest rating. </a:t>
            </a:r>
          </a:p>
          <a:p>
            <a:pPr marL="171450" indent="-171450" fontAlgn="base">
              <a:spcBef>
                <a:spcPct val="0"/>
              </a:spcBef>
              <a:spcAft>
                <a:spcPct val="0"/>
              </a:spcAft>
              <a:buFont typeface="Arial" pitchFamily="34" charset="0"/>
              <a:buChar char="•"/>
            </a:pPr>
            <a:r>
              <a:rPr lang="en-NZ" sz="1400" dirty="0">
                <a:solidFill>
                  <a:srgbClr val="000000"/>
                </a:solidFill>
                <a:latin typeface="Calibri" pitchFamily="34" charset="0"/>
                <a:cs typeface="Calibri" pitchFamily="34" charset="0"/>
              </a:rPr>
              <a:t>If you require help with the assessment please contact the business case team.</a:t>
            </a:r>
          </a:p>
        </p:txBody>
      </p:sp>
      <p:graphicFrame>
        <p:nvGraphicFramePr>
          <p:cNvPr id="11" name="Table 10"/>
          <p:cNvGraphicFramePr>
            <a:graphicFrameLocks noGrp="1"/>
          </p:cNvGraphicFramePr>
          <p:nvPr>
            <p:extLst>
              <p:ext uri="{D42A27DB-BD31-4B8C-83A1-F6EECF244321}">
                <p14:modId xmlns:p14="http://schemas.microsoft.com/office/powerpoint/2010/main" val="4196354609"/>
              </p:ext>
            </p:extLst>
          </p:nvPr>
        </p:nvGraphicFramePr>
        <p:xfrm>
          <a:off x="1403648" y="1484784"/>
          <a:ext cx="4895964" cy="3031109"/>
        </p:xfrm>
        <a:graphic>
          <a:graphicData uri="http://schemas.openxmlformats.org/drawingml/2006/table">
            <a:tbl>
              <a:tblPr firstRow="1" firstCol="1" bandRow="1"/>
              <a:tblGrid>
                <a:gridCol w="869950">
                  <a:extLst>
                    <a:ext uri="{9D8B030D-6E8A-4147-A177-3AD203B41FA5}">
                      <a16:colId xmlns:a16="http://schemas.microsoft.com/office/drawing/2014/main" val="20000"/>
                    </a:ext>
                  </a:extLst>
                </a:gridCol>
                <a:gridCol w="1932940">
                  <a:extLst>
                    <a:ext uri="{9D8B030D-6E8A-4147-A177-3AD203B41FA5}">
                      <a16:colId xmlns:a16="http://schemas.microsoft.com/office/drawing/2014/main" val="20001"/>
                    </a:ext>
                  </a:extLst>
                </a:gridCol>
                <a:gridCol w="2093074">
                  <a:extLst>
                    <a:ext uri="{9D8B030D-6E8A-4147-A177-3AD203B41FA5}">
                      <a16:colId xmlns:a16="http://schemas.microsoft.com/office/drawing/2014/main" val="20002"/>
                    </a:ext>
                  </a:extLst>
                </a:gridCol>
              </a:tblGrid>
              <a:tr h="0">
                <a:tc rowSpan="2">
                  <a:txBody>
                    <a:bodyPr/>
                    <a:lstStyle/>
                    <a:p>
                      <a:pPr algn="ctr">
                        <a:lnSpc>
                          <a:spcPct val="115000"/>
                        </a:lnSpc>
                        <a:spcAft>
                          <a:spcPts val="0"/>
                        </a:spcAft>
                      </a:pPr>
                      <a:r>
                        <a:rPr lang="en-NZ" sz="1000" b="1" dirty="0">
                          <a:effectLst/>
                          <a:latin typeface="Calibri"/>
                          <a:ea typeface="Calibri"/>
                          <a:cs typeface="Times New Roman"/>
                        </a:rPr>
                        <a:t>Impact</a:t>
                      </a:r>
                      <a:endParaRPr lang="en-NZ"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n-NZ" sz="1000" b="1">
                          <a:effectLst/>
                          <a:latin typeface="Calibri"/>
                          <a:ea typeface="Calibri"/>
                          <a:cs typeface="Times New Roman"/>
                        </a:rPr>
                        <a:t>One-off programme implementation cost</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n-NZ" sz="1000" b="1" dirty="0">
                          <a:effectLst/>
                          <a:latin typeface="Calibri"/>
                          <a:ea typeface="Calibri"/>
                          <a:cs typeface="Times New Roman"/>
                        </a:rPr>
                        <a:t>On-going cost to IR</a:t>
                      </a:r>
                      <a:endParaRPr lang="en-NZ"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0">
                <a:tc vMerge="1">
                  <a:txBody>
                    <a:bodyPr/>
                    <a:lstStyle/>
                    <a:p>
                      <a:endParaRPr lang="en-NZ"/>
                    </a:p>
                  </a:txBody>
                  <a:tcPr/>
                </a:tc>
                <a:tc>
                  <a:txBody>
                    <a:bodyPr/>
                    <a:lstStyle/>
                    <a:p>
                      <a:pPr algn="ctr">
                        <a:lnSpc>
                          <a:spcPct val="115000"/>
                        </a:lnSpc>
                        <a:spcAft>
                          <a:spcPts val="0"/>
                        </a:spcAft>
                      </a:pPr>
                      <a:r>
                        <a:rPr lang="en-NZ" sz="900" i="1">
                          <a:effectLst/>
                          <a:latin typeface="Calibri"/>
                          <a:ea typeface="Calibri"/>
                          <a:cs typeface="Times New Roman"/>
                        </a:rPr>
                        <a:t>“costs incurred by the programme to deliver outputs, services i.e. commissioning datacentre”</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n-NZ" sz="900" i="1">
                          <a:effectLst/>
                          <a:latin typeface="Calibri"/>
                          <a:ea typeface="Calibri"/>
                          <a:cs typeface="Times New Roman"/>
                        </a:rPr>
                        <a:t>“ permanent on-going costs borne by IR per annum[p.a.] i.e. software licenses”</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1"/>
                  </a:ext>
                </a:extLst>
              </a:tr>
              <a:tr h="0">
                <a:tc>
                  <a:txBody>
                    <a:bodyPr/>
                    <a:lstStyle/>
                    <a:p>
                      <a:pPr algn="ctr">
                        <a:lnSpc>
                          <a:spcPct val="115000"/>
                        </a:lnSpc>
                        <a:spcAft>
                          <a:spcPts val="0"/>
                        </a:spcAft>
                      </a:pPr>
                      <a:r>
                        <a:rPr lang="en-NZ" sz="1000">
                          <a:effectLst/>
                          <a:latin typeface="Calibri"/>
                          <a:ea typeface="Calibri"/>
                          <a:cs typeface="Times New Roman"/>
                        </a:rPr>
                        <a:t>Nil</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n-NZ" sz="1000">
                          <a:effectLst/>
                          <a:latin typeface="Calibri"/>
                          <a:ea typeface="Calibri"/>
                          <a:cs typeface="Times New Roman"/>
                        </a:rPr>
                        <a:t>n/a</a:t>
                      </a:r>
                      <a:endParaRPr lang="en-NZ"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NZ" sz="1000">
                          <a:effectLst/>
                          <a:latin typeface="Calibri"/>
                          <a:ea typeface="Calibri"/>
                          <a:cs typeface="Times New Roman"/>
                        </a:rPr>
                        <a:t>n/a</a:t>
                      </a:r>
                      <a:endParaRPr lang="en-NZ"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a:lnSpc>
                          <a:spcPct val="115000"/>
                        </a:lnSpc>
                        <a:spcAft>
                          <a:spcPts val="0"/>
                        </a:spcAft>
                      </a:pPr>
                      <a:r>
                        <a:rPr lang="en-NZ" sz="1000">
                          <a:effectLst/>
                          <a:highlight>
                            <a:srgbClr val="FFFF00"/>
                          </a:highlight>
                          <a:latin typeface="Calibri"/>
                          <a:ea typeface="Calibri"/>
                          <a:cs typeface="Times New Roman"/>
                        </a:rPr>
                        <a:t>Low</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n-NZ" sz="1000">
                          <a:effectLst/>
                          <a:latin typeface="Calibri"/>
                          <a:ea typeface="Calibri"/>
                          <a:cs typeface="Times New Roman"/>
                        </a:rPr>
                        <a:t>less</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than</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$1m</a:t>
                      </a:r>
                      <a:endParaRPr lang="en-NZ"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NZ" sz="1000">
                          <a:effectLst/>
                          <a:latin typeface="Calibri"/>
                          <a:ea typeface="Calibri"/>
                          <a:cs typeface="Times New Roman"/>
                        </a:rPr>
                        <a:t>less</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than</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$100k p.a.</a:t>
                      </a:r>
                      <a:endParaRPr lang="en-NZ"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lnSpc>
                          <a:spcPct val="115000"/>
                        </a:lnSpc>
                        <a:spcAft>
                          <a:spcPts val="0"/>
                        </a:spcAft>
                      </a:pPr>
                      <a:r>
                        <a:rPr lang="en-NZ" sz="1000">
                          <a:effectLst/>
                          <a:latin typeface="Calibri"/>
                          <a:ea typeface="Calibri"/>
                          <a:cs typeface="Times New Roman"/>
                        </a:rPr>
                        <a:t>Medium</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gn="ctr">
                        <a:lnSpc>
                          <a:spcPct val="115000"/>
                        </a:lnSpc>
                        <a:spcAft>
                          <a:spcPts val="0"/>
                        </a:spcAft>
                      </a:pPr>
                      <a:r>
                        <a:rPr lang="en-NZ" sz="1000" dirty="0">
                          <a:effectLst/>
                          <a:latin typeface="Calibri"/>
                          <a:ea typeface="Calibri"/>
                          <a:cs typeface="Times New Roman"/>
                        </a:rPr>
                        <a:t>greater</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than</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$1m</a:t>
                      </a:r>
                      <a:endParaRPr lang="en-N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NZ" sz="1000">
                          <a:effectLst/>
                          <a:latin typeface="Calibri"/>
                          <a:ea typeface="Calibri"/>
                          <a:cs typeface="Times New Roman"/>
                        </a:rPr>
                        <a:t>greater</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than</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$100k p.a.</a:t>
                      </a:r>
                      <a:endParaRPr lang="en-NZ"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ctr">
                        <a:lnSpc>
                          <a:spcPct val="115000"/>
                        </a:lnSpc>
                        <a:spcAft>
                          <a:spcPts val="0"/>
                        </a:spcAft>
                      </a:pPr>
                      <a:r>
                        <a:rPr lang="en-NZ" sz="1000">
                          <a:effectLst/>
                          <a:latin typeface="Calibri"/>
                          <a:ea typeface="Calibri"/>
                          <a:cs typeface="Times New Roman"/>
                        </a:rPr>
                        <a:t>High</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9594"/>
                    </a:solidFill>
                  </a:tcPr>
                </a:tc>
                <a:tc>
                  <a:txBody>
                    <a:bodyPr/>
                    <a:lstStyle/>
                    <a:p>
                      <a:pPr algn="ctr">
                        <a:lnSpc>
                          <a:spcPct val="115000"/>
                        </a:lnSpc>
                        <a:spcAft>
                          <a:spcPts val="0"/>
                        </a:spcAft>
                      </a:pPr>
                      <a:r>
                        <a:rPr lang="en-NZ" sz="1000" dirty="0">
                          <a:effectLst/>
                          <a:latin typeface="Calibri"/>
                          <a:ea typeface="Calibri"/>
                          <a:cs typeface="Times New Roman"/>
                        </a:rPr>
                        <a:t>greater</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than</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$5m</a:t>
                      </a:r>
                      <a:endParaRPr lang="en-N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NZ" sz="1000">
                          <a:effectLst/>
                          <a:latin typeface="Calibri"/>
                          <a:ea typeface="Calibri"/>
                          <a:cs typeface="Times New Roman"/>
                        </a:rPr>
                        <a:t>greater</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than</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$1m p.a.</a:t>
                      </a:r>
                      <a:endParaRPr lang="en-NZ"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lgn="ctr">
                        <a:lnSpc>
                          <a:spcPct val="115000"/>
                        </a:lnSpc>
                        <a:spcAft>
                          <a:spcPts val="0"/>
                        </a:spcAft>
                      </a:pPr>
                      <a:r>
                        <a:rPr lang="en-NZ" sz="1000">
                          <a:effectLst/>
                          <a:latin typeface="Calibri"/>
                          <a:ea typeface="Calibri"/>
                          <a:cs typeface="Times New Roman"/>
                        </a:rPr>
                        <a:t>Very </a:t>
                      </a:r>
                      <a:endParaRPr lang="en-NZ" sz="1100">
                        <a:effectLst/>
                        <a:latin typeface="Calibri"/>
                        <a:ea typeface="Calibri"/>
                        <a:cs typeface="Times New Roman"/>
                      </a:endParaRPr>
                    </a:p>
                    <a:p>
                      <a:pPr algn="ctr">
                        <a:lnSpc>
                          <a:spcPct val="115000"/>
                        </a:lnSpc>
                        <a:spcAft>
                          <a:spcPts val="0"/>
                        </a:spcAft>
                      </a:pPr>
                      <a:r>
                        <a:rPr lang="en-NZ" sz="1000">
                          <a:effectLst/>
                          <a:latin typeface="Calibri"/>
                          <a:ea typeface="Calibri"/>
                          <a:cs typeface="Times New Roman"/>
                        </a:rPr>
                        <a:t>high</a:t>
                      </a:r>
                      <a:endParaRPr lang="en-NZ"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en-NZ" sz="1000" dirty="0">
                          <a:effectLst/>
                          <a:latin typeface="Calibri"/>
                          <a:ea typeface="Calibri"/>
                          <a:cs typeface="Times New Roman"/>
                        </a:rPr>
                        <a:t>greater</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than</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$10m</a:t>
                      </a:r>
                      <a:endParaRPr lang="en-N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NZ" sz="1000" dirty="0">
                          <a:effectLst/>
                          <a:latin typeface="Calibri"/>
                          <a:ea typeface="Calibri"/>
                          <a:cs typeface="Times New Roman"/>
                        </a:rPr>
                        <a:t>greater</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than</a:t>
                      </a:r>
                      <a:endParaRPr lang="en-NZ" sz="1100" dirty="0">
                        <a:effectLst/>
                        <a:latin typeface="Calibri"/>
                        <a:ea typeface="Calibri"/>
                        <a:cs typeface="Times New Roman"/>
                      </a:endParaRPr>
                    </a:p>
                    <a:p>
                      <a:pPr algn="ctr">
                        <a:lnSpc>
                          <a:spcPct val="115000"/>
                        </a:lnSpc>
                        <a:spcAft>
                          <a:spcPts val="0"/>
                        </a:spcAft>
                      </a:pPr>
                      <a:r>
                        <a:rPr lang="en-NZ" sz="1000" dirty="0">
                          <a:effectLst/>
                          <a:latin typeface="Calibri"/>
                          <a:ea typeface="Calibri"/>
                          <a:cs typeface="Times New Roman"/>
                        </a:rPr>
                        <a:t>$10m p.a.</a:t>
                      </a:r>
                      <a:endParaRPr lang="en-NZ" sz="11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8797584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Status xmlns="http://schemas.microsoft.com/sharepoint/v3/fields">Final/Approved</_Status>
    <Activity xmlns="6e0a4e06-3416-4843-87bc-db9fade7c212">Key Design Decisions</Activity>
    <Narrative xmlns="6e0a4e06-3416-4843-87bc-db9fade7c212" xsi:nil="true"/>
    <Key_x0020_Words xmlns="6e0a4e06-3416-4843-87bc-db9fade7c212" xsi:nil="true"/>
    <TaxCatchAll xmlns="6e0a4e06-3416-4843-87bc-db9fade7c212">
      <Value>5</Value>
      <Value>106</Value>
      <Value>43</Value>
    </TaxCatchAll>
    <lcf76f155ced4ddcb4097134ff3c332f xmlns="8d24048a-ddaa-4f97-8a45-04ca0e6cf987" xsi:nil="true"/>
    <SOF_x0020_ID xmlns="8d24048a-ddaa-4f97-8a45-04ca0e6cf987" xsi:nil="true"/>
    <i3e64e7c49364c9c91bcce0c8e79909a xmlns="6e0a4e06-3416-4843-87bc-db9fade7c212">
      <Terms xmlns="http://schemas.microsoft.com/office/infopath/2007/PartnerControls">
        <TermInfo xmlns="http://schemas.microsoft.com/office/infopath/2007/PartnerControls">
          <TermName xmlns="http://schemas.microsoft.com/office/infopath/2007/PartnerControls">All Programme Services</TermName>
          <TermId xmlns="http://schemas.microsoft.com/office/infopath/2007/PartnerControls">5cd8d0f5-c784-4a02-aece-b9e4773d9649</TermId>
        </TermInfo>
      </Terms>
    </i3e64e7c49364c9c91bcce0c8e79909a>
    <Manager xmlns="8d24048a-ddaa-4f97-8a45-04ca0e6cf987">
      <UserInfo>
        <DisplayName/>
        <AccountId xsi:nil="true"/>
        <AccountType/>
      </UserInfo>
    </Manager>
    <dad99fc4804b49d2969a1d50dac60781 xmlns="6e0a4e06-3416-4843-87bc-db9fade7c212">
      <Terms xmlns="http://schemas.microsoft.com/office/infopath/2007/PartnerControls">
        <TermInfo xmlns="http://schemas.microsoft.com/office/infopath/2007/PartnerControls">
          <TermName xmlns="http://schemas.microsoft.com/office/infopath/2007/PartnerControls">Release 4</TermName>
          <TermId xmlns="http://schemas.microsoft.com/office/infopath/2007/PartnerControls">1d0d878c-63b2-4cbc-b5cf-8c7450dd5a21</TermId>
        </TermInfo>
      </Terms>
    </dad99fc4804b49d2969a1d50dac60781>
    <a29a7f361d53422f94d5f9ee41f2e157 xmlns="6e0a4e06-3416-4843-87bc-db9fade7c212">
      <Terms xmlns="http://schemas.microsoft.com/office/infopath/2007/PartnerControls">
        <TermInfo xmlns="http://schemas.microsoft.com/office/infopath/2007/PartnerControls">
          <TermName xmlns="http://schemas.microsoft.com/office/infopath/2007/PartnerControls">Programme Management Office [PMO]</TermName>
          <TermId xmlns="http://schemas.microsoft.com/office/infopath/2007/PartnerControls">81bbe0ab-c4e9-4379-aeed-02b96ced036f</TermId>
        </TermInfo>
      </Terms>
    </a29a7f361d53422f94d5f9ee41f2e157>
  </documentManagement>
</p:properties>
</file>

<file path=customXml/item2.xml><?xml version="1.0" encoding="utf-8"?>
<ct:contentTypeSchema xmlns:ct="http://schemas.microsoft.com/office/2006/metadata/contentType" xmlns:ma="http://schemas.microsoft.com/office/2006/metadata/properties/metaAttributes" ct:_="" ma:_="" ma:contentTypeName="PowerPoint" ma:contentTypeID="0x010100C6513BF81D14A04A9F795E530B18BE19160083C25F4745D834448BDDF7775424C1F0" ma:contentTypeVersion="316" ma:contentTypeDescription="" ma:contentTypeScope="" ma:versionID="ddd653881bd070b18e45b89becba30ef">
  <xsd:schema xmlns:xsd="http://www.w3.org/2001/XMLSchema" xmlns:xs="http://www.w3.org/2001/XMLSchema" xmlns:p="http://schemas.microsoft.com/office/2006/metadata/properties" xmlns:ns2="6e0a4e06-3416-4843-87bc-db9fade7c212" xmlns:ns3="http://schemas.microsoft.com/sharepoint/v3/fields" xmlns:ns4="8d24048a-ddaa-4f97-8a45-04ca0e6cf987" targetNamespace="http://schemas.microsoft.com/office/2006/metadata/properties" ma:root="true" ma:fieldsID="5699f85c1a9ab2a26c2db56e01038e10" ns2:_="" ns3:_="" ns4:_="">
    <xsd:import namespace="6e0a4e06-3416-4843-87bc-db9fade7c212"/>
    <xsd:import namespace="http://schemas.microsoft.com/sharepoint/v3/fields"/>
    <xsd:import namespace="8d24048a-ddaa-4f97-8a45-04ca0e6cf987"/>
    <xsd:element name="properties">
      <xsd:complexType>
        <xsd:sequence>
          <xsd:element name="documentManagement">
            <xsd:complexType>
              <xsd:all>
                <xsd:element ref="ns2:Key_x0020_Words" minOccurs="0"/>
                <xsd:element ref="ns3:_Status" minOccurs="0"/>
                <xsd:element ref="ns2:Narrative" minOccurs="0"/>
                <xsd:element ref="ns4:SOF_x0020_ID" minOccurs="0"/>
                <xsd:element ref="ns4:Manager" minOccurs="0"/>
                <xsd:element ref="ns2:Activity" minOccurs="0"/>
                <xsd:element ref="ns2:TaxCatchAllLabel" minOccurs="0"/>
                <xsd:element ref="ns2:TaxCatchAll" minOccurs="0"/>
                <xsd:element ref="ns2:a29a7f361d53422f94d5f9ee41f2e157" minOccurs="0"/>
                <xsd:element ref="ns2:dad99fc4804b49d2969a1d50dac60781" minOccurs="0"/>
                <xsd:element ref="ns2:i3e64e7c49364c9c91bcce0c8e79909a" minOccurs="0"/>
                <xsd:element ref="ns4: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0a4e06-3416-4843-87bc-db9fade7c212" elementFormDefault="qualified">
    <xsd:import namespace="http://schemas.microsoft.com/office/2006/documentManagement/types"/>
    <xsd:import namespace="http://schemas.microsoft.com/office/infopath/2007/PartnerControls"/>
    <xsd:element name="Key_x0020_Words" ma:index="1" nillable="true" ma:displayName="Key Words" ma:format="Dropdown" ma:internalName="Key_x0020_Words" ma:readOnly="false">
      <xsd:simpleType>
        <xsd:union memberTypes="dms:Text">
          <xsd:simpleType>
            <xsd:restriction base="dms:Choice">
              <xsd:enumeration value="Not yet defined"/>
            </xsd:restriction>
          </xsd:simpleType>
        </xsd:union>
      </xsd:simpleType>
    </xsd:element>
    <xsd:element name="Narrative" ma:index="5" nillable="true" ma:displayName="Narrative" ma:internalName="Narrative" ma:readOnly="false">
      <xsd:simpleType>
        <xsd:restriction base="dms:Note">
          <xsd:maxLength value="255"/>
        </xsd:restriction>
      </xsd:simpleType>
    </xsd:element>
    <xsd:element name="Activity" ma:index="11" nillable="true" ma:displayName="Activity" ma:internalName="Activity" ma:readOnly="false">
      <xsd:simpleType>
        <xsd:restriction base="dms:Text">
          <xsd:maxLength value="255"/>
        </xsd:restriction>
      </xsd:simpleType>
    </xsd:element>
    <xsd:element name="TaxCatchAllLabel" ma:index="16" nillable="true" ma:displayName="Taxonomy Catch All Column1" ma:hidden="true" ma:list="{0e45c973-e384-4133-9dfb-1b3aef3232d8}" ma:internalName="TaxCatchAllLabel" ma:readOnly="true" ma:showField="CatchAllDataLabel" ma:web="6e0a4e06-3416-4843-87bc-db9fade7c212">
      <xsd:complexType>
        <xsd:complexContent>
          <xsd:extension base="dms:MultiChoiceLookup">
            <xsd:sequence>
              <xsd:element name="Value" type="dms:Lookup" maxOccurs="unbounded" minOccurs="0" nillable="true"/>
            </xsd:sequence>
          </xsd:extension>
        </xsd:complexContent>
      </xsd:complexType>
    </xsd:element>
    <xsd:element name="TaxCatchAll" ma:index="17" nillable="true" ma:displayName="Taxonomy Catch All Column" ma:hidden="true" ma:list="{0e45c973-e384-4133-9dfb-1b3aef3232d8}" ma:internalName="TaxCatchAll" ma:readOnly="false" ma:showField="CatchAllData" ma:web="6e0a4e06-3416-4843-87bc-db9fade7c212">
      <xsd:complexType>
        <xsd:complexContent>
          <xsd:extension base="dms:MultiChoiceLookup">
            <xsd:sequence>
              <xsd:element name="Value" type="dms:Lookup" maxOccurs="unbounded" minOccurs="0" nillable="true"/>
            </xsd:sequence>
          </xsd:extension>
        </xsd:complexContent>
      </xsd:complexType>
    </xsd:element>
    <xsd:element name="a29a7f361d53422f94d5f9ee41f2e157" ma:index="18" nillable="true" ma:taxonomy="true" ma:internalName="a29a7f361d53422f94d5f9ee41f2e157" ma:taxonomyFieldName="BT_x0020_Workstream" ma:displayName="BT Workstream" ma:readOnly="false" ma:default="-1;#Programme Management Office [PMO]|81bbe0ab-c4e9-4379-aeed-02b96ced036f" ma:fieldId="{a29a7f36-1d53-422f-94d5-f9ee41f2e157}" ma:sspId="5927ce2a-d703-4d88-aeb0-762fc977e677" ma:termSetId="f1dfb2a4-a361-419a-b918-c878adfecf4e" ma:anchorId="00000000-0000-0000-0000-000000000000" ma:open="false" ma:isKeyword="false">
      <xsd:complexType>
        <xsd:sequence>
          <xsd:element ref="pc:Terms" minOccurs="0" maxOccurs="1"/>
        </xsd:sequence>
      </xsd:complexType>
    </xsd:element>
    <xsd:element name="dad99fc4804b49d2969a1d50dac60781" ma:index="20" nillable="true" ma:taxonomy="true" ma:internalName="dad99fc4804b49d2969a1d50dac60781" ma:taxonomyFieldName="Release" ma:displayName="Release" ma:readOnly="false" ma:default="106;#Release 4|1d0d878c-63b2-4cbc-b5cf-8c7450dd5a21" ma:fieldId="{dad99fc4-804b-49d2-969a-1d50dac60781}" ma:sspId="5927ce2a-d703-4d88-aeb0-762fc977e677" ma:termSetId="2eddadf8-b067-45c7-8eca-44f5e08e2a88" ma:anchorId="00000000-0000-0000-0000-000000000000" ma:open="false" ma:isKeyword="false">
      <xsd:complexType>
        <xsd:sequence>
          <xsd:element ref="pc:Terms" minOccurs="0" maxOccurs="1"/>
        </xsd:sequence>
      </xsd:complexType>
    </xsd:element>
    <xsd:element name="i3e64e7c49364c9c91bcce0c8e79909a" ma:index="23" nillable="true" ma:taxonomy="true" ma:internalName="i3e64e7c49364c9c91bcce0c8e79909a" ma:taxonomyFieldName="Programme" ma:displayName="Sub Programme" ma:readOnly="false" ma:default="5;#All Programme Services|5cd8d0f5-c784-4a02-aece-b9e4773d9649" ma:fieldId="{23e64e7c-4936-4c9c-91bc-ce0c8e79909a}" ma:sspId="5927ce2a-d703-4d88-aeb0-762fc977e677" ma:termSetId="a560dc19-90ea-45c5-bbe1-990e80893912"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2" nillable="true" ma:displayName="Status" ma:format="Dropdown" ma:internalName="_Status" ma:readOnly="false">
      <xsd:simpleType>
        <xsd:restriction base="dms:Choice">
          <xsd:enumeration value="Work in Progress"/>
          <xsd:enumeration value="Submitted to PMO for QA"/>
          <xsd:enumeration value="In draft"/>
          <xsd:enumeration value="Endorsed"/>
          <xsd:enumeration value="Final/Approved"/>
          <xsd:enumeration value="Archived"/>
        </xsd:restriction>
      </xsd:simpleType>
    </xsd:element>
  </xsd:schema>
  <xsd:schema xmlns:xsd="http://www.w3.org/2001/XMLSchema" xmlns:xs="http://www.w3.org/2001/XMLSchema" xmlns:dms="http://schemas.microsoft.com/office/2006/documentManagement/types" xmlns:pc="http://schemas.microsoft.com/office/infopath/2007/PartnerControls" targetNamespace="8d24048a-ddaa-4f97-8a45-04ca0e6cf987" elementFormDefault="qualified">
    <xsd:import namespace="http://schemas.microsoft.com/office/2006/documentManagement/types"/>
    <xsd:import namespace="http://schemas.microsoft.com/office/infopath/2007/PartnerControls"/>
    <xsd:element name="SOF_x0020_ID" ma:index="7" nillable="true" ma:displayName="SOF ID" ma:internalName="SOF_x0020_ID" ma:readOnly="false">
      <xsd:simpleType>
        <xsd:restriction base="dms:Text">
          <xsd:maxLength value="255"/>
        </xsd:restriction>
      </xsd:simpleType>
    </xsd:element>
    <xsd:element name="Manager" ma:index="8" nillable="true" ma:displayName="Manager" ma:list="UserInfo" ma:SharePointGroup="0" ma:internalName="Manag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4" nillable="true" ma:displayName="Image Tags_0" ma:hidden="true" ma:internalName="lcf76f155ced4ddcb4097134ff3c332f">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085CFA-6A5A-443F-BD04-4080322F62C4}">
  <ds:schemaRefs>
    <ds:schemaRef ds:uri="http://schemas.microsoft.com/office/2006/documentManagement/types"/>
    <ds:schemaRef ds:uri="http://schemas.microsoft.com/office/infopath/2007/PartnerControls"/>
    <ds:schemaRef ds:uri="8d24048a-ddaa-4f97-8a45-04ca0e6cf987"/>
    <ds:schemaRef ds:uri="http://purl.org/dc/elements/1.1/"/>
    <ds:schemaRef ds:uri="http://schemas.microsoft.com/office/2006/metadata/properties"/>
    <ds:schemaRef ds:uri="6e0a4e06-3416-4843-87bc-db9fade7c212"/>
    <ds:schemaRef ds:uri="http://purl.org/dc/terms/"/>
    <ds:schemaRef ds:uri="http://schemas.openxmlformats.org/package/2006/metadata/core-properties"/>
    <ds:schemaRef ds:uri="http://schemas.microsoft.com/sharepoint/v3/fields"/>
    <ds:schemaRef ds:uri="http://www.w3.org/XML/1998/namespace"/>
    <ds:schemaRef ds:uri="http://purl.org/dc/dcmitype/"/>
  </ds:schemaRefs>
</ds:datastoreItem>
</file>

<file path=customXml/itemProps2.xml><?xml version="1.0" encoding="utf-8"?>
<ds:datastoreItem xmlns:ds="http://schemas.openxmlformats.org/officeDocument/2006/customXml" ds:itemID="{BC3A37E8-628C-4C32-9DF3-48CBB6B0B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0a4e06-3416-4843-87bc-db9fade7c212"/>
    <ds:schemaRef ds:uri="http://schemas.microsoft.com/sharepoint/v3/fields"/>
    <ds:schemaRef ds:uri="8d24048a-ddaa-4f97-8a45-04ca0e6cf9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736A59-49DE-438B-9E79-1DB8591961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293</TotalTime>
  <Words>2142</Words>
  <Application>Microsoft Office PowerPoint</Application>
  <PresentationFormat>On-screen Show (4:3)</PresentationFormat>
  <Paragraphs>468</Paragraphs>
  <Slides>13</Slides>
  <Notes>4</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Blank</vt:lpstr>
      <vt:lpstr>Design Decision: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Inland Revenue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 BT Key Design Documents Template</dc:title>
  <dc:subject/>
  <dc:creator/>
  <cp:lastModifiedBy>Liz Brown</cp:lastModifiedBy>
  <cp:revision>25</cp:revision>
  <cp:lastPrinted>2015-09-28T23:07:32Z</cp:lastPrinted>
  <dcterms:created xsi:type="dcterms:W3CDTF">2016-07-13T23:52:43Z</dcterms:created>
  <dcterms:modified xsi:type="dcterms:W3CDTF">2022-08-01T22:18:07Z</dcterms:modified>
  <cp:contentStatus>Endorsed</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0x010100C6513BF81D14A04A9F795E530B18BE19160083C25F4745D834448BDDF7775424C1F0</vt:lpwstr>
  </property>
  <property fmtid="{D5CDD505-2E9C-101B-9397-08002B2CF9AE}" pid="3" name="WorkflowChangePath">
    <vt:lpwstr>f2cf8938-14e1-4cd4-a83e-7cfbf6727004,2;f2cf8938-14e1-4cd4-a83e-7cfbf6727004,4;f2cf8938-14e1-4cd4-a83e-7cfbf6727004,6;f2cf8938-14e1-4cd4-a83e-7cfbf6727004,8;f2cf8938-14e1-4cd4-a83e-7cfbf6727004,10;f2cf8938-14e1-4cd4-a83e-7cfbf6727004,12;f2cf8938-14e1-4cd4-f2cf8938-14e1-4cd4-a83e-7cfbf6727004,22;</vt:lpwstr>
  </property>
  <property fmtid="{D5CDD505-2E9C-101B-9397-08002B2CF9AE}" pid="4" name="KDD Owning Workstream">
    <vt:lpwstr>Business Transformation (BT)</vt:lpwstr>
  </property>
  <property fmtid="{D5CDD505-2E9C-101B-9397-08002B2CF9AE}" pid="5" name="URL">
    <vt:lpwstr/>
  </property>
  <property fmtid="{D5CDD505-2E9C-101B-9397-08002B2CF9AE}" pid="6" name="From1">
    <vt:lpwstr/>
  </property>
  <property fmtid="{D5CDD505-2E9C-101B-9397-08002B2CF9AE}" pid="7" name="To">
    <vt:lpwstr/>
  </property>
  <property fmtid="{D5CDD505-2E9C-101B-9397-08002B2CF9AE}" pid="8" name="Workstream">
    <vt:lpwstr>Business Transformation</vt:lpwstr>
  </property>
  <property fmtid="{D5CDD505-2E9C-101B-9397-08002B2CF9AE}" pid="9" name="Function">
    <vt:lpwstr>Business Transformation</vt:lpwstr>
  </property>
  <property fmtid="{D5CDD505-2E9C-101B-9397-08002B2CF9AE}" pid="10" name="Phase">
    <vt:lpwstr>Stage 2 - Detailed Design</vt:lpwstr>
  </property>
  <property fmtid="{D5CDD505-2E9C-101B-9397-08002B2CF9AE}" pid="11" name="BT Workstream">
    <vt:lpwstr>43;#Programme Management Office [PMO]|81bbe0ab-c4e9-4379-aeed-02b96ced036f</vt:lpwstr>
  </property>
  <property fmtid="{D5CDD505-2E9C-101B-9397-08002B2CF9AE}" pid="12" name="Release">
    <vt:lpwstr>106;#Release 4|1d0d878c-63b2-4cbc-b5cf-8c7450dd5a21</vt:lpwstr>
  </property>
  <property fmtid="{D5CDD505-2E9C-101B-9397-08002B2CF9AE}" pid="13" name="Programme">
    <vt:lpwstr>5;#All Programme Services|5cd8d0f5-c784-4a02-aece-b9e4773d9649</vt:lpwstr>
  </property>
  <property fmtid="{D5CDD505-2E9C-101B-9397-08002B2CF9AE}" pid="14" name="MSIP_Label_64f9a836-ebe9-47d4-a5f2-4f849d9a8815_Enabled">
    <vt:lpwstr>true</vt:lpwstr>
  </property>
  <property fmtid="{D5CDD505-2E9C-101B-9397-08002B2CF9AE}" pid="15" name="MSIP_Label_64f9a836-ebe9-47d4-a5f2-4f849d9a8815_SetDate">
    <vt:lpwstr>2022-07-29T00:21:23Z</vt:lpwstr>
  </property>
  <property fmtid="{D5CDD505-2E9C-101B-9397-08002B2CF9AE}" pid="16" name="MSIP_Label_64f9a836-ebe9-47d4-a5f2-4f849d9a8815_Method">
    <vt:lpwstr>Privileged</vt:lpwstr>
  </property>
  <property fmtid="{D5CDD505-2E9C-101B-9397-08002B2CF9AE}" pid="17" name="MSIP_Label_64f9a836-ebe9-47d4-a5f2-4f849d9a8815_Name">
    <vt:lpwstr>64f9a836-ebe9-47d4-a5f2-4f849d9a8815</vt:lpwstr>
  </property>
  <property fmtid="{D5CDD505-2E9C-101B-9397-08002B2CF9AE}" pid="18" name="MSIP_Label_64f9a836-ebe9-47d4-a5f2-4f849d9a8815_SiteId">
    <vt:lpwstr>fb39e3e9-23a9-404e-93a2-b42a87d94f35</vt:lpwstr>
  </property>
  <property fmtid="{D5CDD505-2E9C-101B-9397-08002B2CF9AE}" pid="19" name="MSIP_Label_64f9a836-ebe9-47d4-a5f2-4f849d9a8815_ActionId">
    <vt:lpwstr>de8a3b10-fc92-4f68-b9d8-7a69ddcafec8</vt:lpwstr>
  </property>
  <property fmtid="{D5CDD505-2E9C-101B-9397-08002B2CF9AE}" pid="20" name="MSIP_Label_64f9a836-ebe9-47d4-a5f2-4f849d9a8815_ContentBits">
    <vt:lpwstr>1</vt:lpwstr>
  </property>
  <property fmtid="{D5CDD505-2E9C-101B-9397-08002B2CF9AE}" pid="21" name="MediaServiceImageTags">
    <vt:lpwstr/>
  </property>
</Properties>
</file>