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6" r:id="rId4"/>
    <p:sldMasterId id="2147483671" r:id="rId5"/>
    <p:sldMasterId id="2147483674" r:id="rId6"/>
    <p:sldMasterId id="2147483676" r:id="rId7"/>
  </p:sldMasterIdLst>
  <p:notesMasterIdLst>
    <p:notesMasterId r:id="rId21"/>
  </p:notesMasterIdLst>
  <p:sldIdLst>
    <p:sldId id="256" r:id="rId8"/>
    <p:sldId id="412" r:id="rId9"/>
    <p:sldId id="386" r:id="rId10"/>
    <p:sldId id="685" r:id="rId11"/>
    <p:sldId id="676" r:id="rId12"/>
    <p:sldId id="389" r:id="rId13"/>
    <p:sldId id="357" r:id="rId14"/>
    <p:sldId id="702" r:id="rId15"/>
    <p:sldId id="418" r:id="rId16"/>
    <p:sldId id="419" r:id="rId17"/>
    <p:sldId id="688" r:id="rId18"/>
    <p:sldId id="396" r:id="rId19"/>
    <p:sldId id="420" r:id="rId20"/>
  </p:sldIdLst>
  <p:sldSz cx="9906000" cy="6858000" type="A4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4F1207E-FD1E-4880-A84D-2A4799F08393}">
          <p14:sldIdLst>
            <p14:sldId id="256"/>
            <p14:sldId id="412"/>
            <p14:sldId id="386"/>
            <p14:sldId id="685"/>
            <p14:sldId id="676"/>
            <p14:sldId id="389"/>
            <p14:sldId id="357"/>
            <p14:sldId id="702"/>
            <p14:sldId id="418"/>
            <p14:sldId id="419"/>
            <p14:sldId id="688"/>
            <p14:sldId id="396"/>
            <p14:sldId id="4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869B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0C6D5A-7018-4137-AC21-C01064968416}" v="44" dt="2022-07-17T22:47:10.744"/>
    <p1510:client id="{FB1E4C50-3490-4557-A3F0-A40D926D2055}" v="3" dt="2022-07-17T23:49:49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44" autoAdjust="0"/>
    <p:restoredTop sz="96242" autoAdjust="0"/>
  </p:normalViewPr>
  <p:slideViewPr>
    <p:cSldViewPr>
      <p:cViewPr varScale="1">
        <p:scale>
          <a:sx n="118" d="100"/>
          <a:sy n="118" d="100"/>
        </p:scale>
        <p:origin x="1608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11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30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DF6B3-DBFB-4D58-BBD8-B594BC8B3A55}" type="datetimeFigureOut">
              <a:rPr lang="en-NZ" smtClean="0"/>
              <a:t>1/08/2022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34322-37AD-457F-A6A2-95F1B2CBF0F3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06170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3463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3B3BB8-71BC-4249-A226-027C0471E5CB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04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9430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3463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3B3BB8-71BC-4249-A226-027C0471E5CB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04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6281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7BFC5-0B7D-4F0C-8883-78024F7700E2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086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7BFC5-0B7D-4F0C-8883-78024F7700E2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75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7BFC5-0B7D-4F0C-8883-78024F7700E2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4799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7BFC5-0B7D-4F0C-8883-78024F7700E2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309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7BFC5-0B7D-4F0C-8883-78024F7700E2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309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7BFC5-0B7D-4F0C-8883-78024F7700E2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611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3463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3B3BB8-71BC-4249-A226-027C0471E5CB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04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8491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3463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3B3BB8-71BC-4249-A226-027C0471E5CB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04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4753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3463" cy="33543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0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3B3BB8-71BC-4249-A226-027C0471E5CB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04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N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243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7BFC5-0B7D-4F0C-8883-78024F7700E2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096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77BFC5-0B7D-4F0C-8883-78024F7700E2}" type="slidenum">
              <a:rPr kumimoji="0" lang="en-N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N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75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1450981"/>
            <a:ext cx="9906000" cy="5421313"/>
          </a:xfrm>
          <a:prstGeom prst="rect">
            <a:avLst/>
          </a:prstGeom>
          <a:solidFill>
            <a:srgbClr val="008B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009" tIns="45504" rIns="91009" bIns="45504" anchor="ctr"/>
          <a:lstStyle/>
          <a:p>
            <a:endParaRPr lang="en-NZ" sz="1800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2586"/>
            <a:ext cx="84201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NZ" noProof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en-NZ" noProof="0" dirty="0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0" y="1422400"/>
            <a:ext cx="9906000" cy="14288"/>
          </a:xfrm>
          <a:prstGeom prst="line">
            <a:avLst/>
          </a:prstGeom>
          <a:noFill/>
          <a:ln w="152400">
            <a:solidFill>
              <a:srgbClr val="4C57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09" tIns="45504" rIns="91009" bIns="45504"/>
          <a:lstStyle/>
          <a:p>
            <a:endParaRPr lang="en-NZ" sz="1800" dirty="0"/>
          </a:p>
        </p:txBody>
      </p:sp>
      <p:pic>
        <p:nvPicPr>
          <p:cNvPr id="28680" name="Picture 8" descr="IR logo teal 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03" y="385816"/>
            <a:ext cx="2498859" cy="66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16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81EFF1-8EB2-4E13-969D-B0F2FC0CB8AD}"/>
              </a:ext>
            </a:extLst>
          </p:cNvPr>
          <p:cNvSpPr txBox="1"/>
          <p:nvPr userDrawn="1"/>
        </p:nvSpPr>
        <p:spPr>
          <a:xfrm>
            <a:off x="6177136" y="6583362"/>
            <a:ext cx="2295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800" dirty="0">
                <a:latin typeface="Verdana" panose="020B0604030504040204" pitchFamily="34" charset="0"/>
                <a:ea typeface="Verdana" panose="020B0604030504040204" pitchFamily="34" charset="0"/>
              </a:rPr>
              <a:t>KEY: </a:t>
            </a:r>
            <a:r>
              <a:rPr lang="en-NZ" sz="800" dirty="0">
                <a:latin typeface="Wingdings 3" panose="05040102010807070707" pitchFamily="18" charset="2"/>
              </a:rPr>
              <a:t>p</a:t>
            </a:r>
            <a:r>
              <a:rPr lang="en-NZ" sz="800" dirty="0"/>
              <a:t>  Improved, </a:t>
            </a:r>
            <a:r>
              <a:rPr lang="en-NZ" sz="800" dirty="0">
                <a:latin typeface="Wingdings 3" panose="05040102010807070707" pitchFamily="18" charset="2"/>
              </a:rPr>
              <a:t>q</a:t>
            </a:r>
            <a:r>
              <a:rPr lang="en-NZ" sz="800" dirty="0"/>
              <a:t> Deteriorated, </a:t>
            </a:r>
            <a:r>
              <a:rPr lang="en-NZ" sz="800" dirty="0">
                <a:latin typeface="Wingdings 3" panose="05040102010807070707" pitchFamily="18" charset="2"/>
              </a:rPr>
              <a:t>1</a:t>
            </a:r>
            <a:r>
              <a:rPr lang="en-NZ" sz="800" dirty="0"/>
              <a:t>   As before</a:t>
            </a:r>
          </a:p>
        </p:txBody>
      </p:sp>
    </p:spTree>
    <p:extLst>
      <p:ext uri="{BB962C8B-B14F-4D97-AF65-F5344CB8AC3E}">
        <p14:creationId xmlns:p14="http://schemas.microsoft.com/office/powerpoint/2010/main" val="158160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D60E8D-A710-4670-90C0-DB562EBB5FD3}"/>
              </a:ext>
            </a:extLst>
          </p:cNvPr>
          <p:cNvSpPr txBox="1"/>
          <p:nvPr userDrawn="1"/>
        </p:nvSpPr>
        <p:spPr>
          <a:xfrm>
            <a:off x="6177136" y="6583362"/>
            <a:ext cx="2295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800" dirty="0">
                <a:latin typeface="Verdana" panose="020B0604030504040204" pitchFamily="34" charset="0"/>
                <a:ea typeface="Verdana" panose="020B0604030504040204" pitchFamily="34" charset="0"/>
              </a:rPr>
              <a:t>KEY: </a:t>
            </a:r>
            <a:r>
              <a:rPr lang="en-NZ" sz="800" dirty="0">
                <a:latin typeface="Wingdings 3" panose="05040102010807070707" pitchFamily="18" charset="2"/>
              </a:rPr>
              <a:t>p</a:t>
            </a:r>
            <a:r>
              <a:rPr lang="en-NZ" sz="800" dirty="0"/>
              <a:t>  Improved, </a:t>
            </a:r>
            <a:r>
              <a:rPr lang="en-NZ" sz="800" dirty="0">
                <a:latin typeface="Wingdings 3" panose="05040102010807070707" pitchFamily="18" charset="2"/>
              </a:rPr>
              <a:t>q</a:t>
            </a:r>
            <a:r>
              <a:rPr lang="en-NZ" sz="800" dirty="0"/>
              <a:t> Deteriorated, </a:t>
            </a:r>
            <a:r>
              <a:rPr lang="en-NZ" sz="800" dirty="0">
                <a:latin typeface="Wingdings 3" panose="05040102010807070707" pitchFamily="18" charset="2"/>
              </a:rPr>
              <a:t>1</a:t>
            </a:r>
            <a:r>
              <a:rPr lang="en-NZ" sz="800" dirty="0"/>
              <a:t>   As before</a:t>
            </a:r>
          </a:p>
        </p:txBody>
      </p:sp>
    </p:spTree>
    <p:extLst>
      <p:ext uri="{BB962C8B-B14F-4D97-AF65-F5344CB8AC3E}">
        <p14:creationId xmlns:p14="http://schemas.microsoft.com/office/powerpoint/2010/main" val="25697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17C607-5B83-4595-A4D8-87ED7B976B7E}"/>
              </a:ext>
            </a:extLst>
          </p:cNvPr>
          <p:cNvSpPr txBox="1"/>
          <p:nvPr userDrawn="1"/>
        </p:nvSpPr>
        <p:spPr>
          <a:xfrm>
            <a:off x="6177136" y="6583362"/>
            <a:ext cx="2295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800" dirty="0">
                <a:latin typeface="Verdana" panose="020B0604030504040204" pitchFamily="34" charset="0"/>
                <a:ea typeface="Verdana" panose="020B0604030504040204" pitchFamily="34" charset="0"/>
              </a:rPr>
              <a:t>KEY: </a:t>
            </a:r>
            <a:r>
              <a:rPr lang="en-NZ" sz="800" dirty="0">
                <a:latin typeface="Wingdings 3" panose="05040102010807070707" pitchFamily="18" charset="2"/>
              </a:rPr>
              <a:t>p</a:t>
            </a:r>
            <a:r>
              <a:rPr lang="en-NZ" sz="800" dirty="0"/>
              <a:t>  Improved, </a:t>
            </a:r>
            <a:r>
              <a:rPr lang="en-NZ" sz="800" dirty="0">
                <a:latin typeface="Wingdings 3" panose="05040102010807070707" pitchFamily="18" charset="2"/>
              </a:rPr>
              <a:t>q</a:t>
            </a:r>
            <a:r>
              <a:rPr lang="en-NZ" sz="800" dirty="0"/>
              <a:t> Deteriorated, </a:t>
            </a:r>
            <a:r>
              <a:rPr lang="en-NZ" sz="800" dirty="0">
                <a:latin typeface="Wingdings 3" panose="05040102010807070707" pitchFamily="18" charset="2"/>
              </a:rPr>
              <a:t>1</a:t>
            </a:r>
            <a:r>
              <a:rPr lang="en-NZ" sz="800" dirty="0"/>
              <a:t>   As before</a:t>
            </a:r>
          </a:p>
        </p:txBody>
      </p:sp>
    </p:spTree>
    <p:extLst>
      <p:ext uri="{BB962C8B-B14F-4D97-AF65-F5344CB8AC3E}">
        <p14:creationId xmlns:p14="http://schemas.microsoft.com/office/powerpoint/2010/main" val="346946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1450981"/>
            <a:ext cx="9906000" cy="5421313"/>
          </a:xfrm>
          <a:prstGeom prst="rect">
            <a:avLst/>
          </a:prstGeom>
          <a:solidFill>
            <a:srgbClr val="008B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009" tIns="45504" rIns="91009" bIns="45504" anchor="ctr"/>
          <a:lstStyle/>
          <a:p>
            <a:endParaRPr lang="en-NZ" sz="1800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2586"/>
            <a:ext cx="84201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NZ" noProof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NZ" noProof="0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0" y="1422400"/>
            <a:ext cx="9906000" cy="14288"/>
          </a:xfrm>
          <a:prstGeom prst="line">
            <a:avLst/>
          </a:prstGeom>
          <a:noFill/>
          <a:ln w="152400">
            <a:solidFill>
              <a:srgbClr val="4C57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09" tIns="45504" rIns="91009" bIns="45504"/>
          <a:lstStyle/>
          <a:p>
            <a:endParaRPr lang="en-NZ" sz="1800" dirty="0"/>
          </a:p>
        </p:txBody>
      </p:sp>
      <p:pic>
        <p:nvPicPr>
          <p:cNvPr id="28680" name="Picture 8" descr="IR logo teal 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03" y="385816"/>
            <a:ext cx="2498859" cy="66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5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17C607-5B83-4595-A4D8-87ED7B976B7E}"/>
              </a:ext>
            </a:extLst>
          </p:cNvPr>
          <p:cNvSpPr txBox="1"/>
          <p:nvPr userDrawn="1"/>
        </p:nvSpPr>
        <p:spPr>
          <a:xfrm>
            <a:off x="6177136" y="6583362"/>
            <a:ext cx="2295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800">
                <a:latin typeface="Verdana" panose="020B0604030504040204" pitchFamily="34" charset="0"/>
                <a:ea typeface="Verdana" panose="020B0604030504040204" pitchFamily="34" charset="0"/>
              </a:rPr>
              <a:t>KEY: </a:t>
            </a:r>
            <a:r>
              <a:rPr lang="en-NZ" sz="800">
                <a:latin typeface="Wingdings 3" panose="05040102010807070707" pitchFamily="18" charset="2"/>
              </a:rPr>
              <a:t>p</a:t>
            </a:r>
            <a:r>
              <a:rPr lang="en-NZ" sz="800"/>
              <a:t>  Improved, </a:t>
            </a:r>
            <a:r>
              <a:rPr lang="en-NZ" sz="800">
                <a:latin typeface="Wingdings 3" panose="05040102010807070707" pitchFamily="18" charset="2"/>
              </a:rPr>
              <a:t>q</a:t>
            </a:r>
            <a:r>
              <a:rPr lang="en-NZ" sz="800"/>
              <a:t> Deteriorated, </a:t>
            </a:r>
            <a:r>
              <a:rPr lang="en-NZ" sz="800">
                <a:latin typeface="Wingdings 3" panose="05040102010807070707" pitchFamily="18" charset="2"/>
              </a:rPr>
              <a:t>1</a:t>
            </a:r>
            <a:r>
              <a:rPr lang="en-NZ" sz="800"/>
              <a:t>   As before</a:t>
            </a:r>
          </a:p>
        </p:txBody>
      </p:sp>
    </p:spTree>
    <p:extLst>
      <p:ext uri="{BB962C8B-B14F-4D97-AF65-F5344CB8AC3E}">
        <p14:creationId xmlns:p14="http://schemas.microsoft.com/office/powerpoint/2010/main" val="3892158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17C607-5B83-4595-A4D8-87ED7B976B7E}"/>
              </a:ext>
            </a:extLst>
          </p:cNvPr>
          <p:cNvSpPr txBox="1"/>
          <p:nvPr userDrawn="1"/>
        </p:nvSpPr>
        <p:spPr>
          <a:xfrm>
            <a:off x="6177136" y="6583362"/>
            <a:ext cx="2295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800">
                <a:latin typeface="Verdana" panose="020B0604030504040204" pitchFamily="34" charset="0"/>
                <a:ea typeface="Verdana" panose="020B0604030504040204" pitchFamily="34" charset="0"/>
              </a:rPr>
              <a:t>KEY: </a:t>
            </a:r>
            <a:r>
              <a:rPr lang="en-NZ" sz="800">
                <a:latin typeface="Wingdings 3" panose="05040102010807070707" pitchFamily="18" charset="2"/>
              </a:rPr>
              <a:t>p</a:t>
            </a:r>
            <a:r>
              <a:rPr lang="en-NZ" sz="800"/>
              <a:t>  Improved, </a:t>
            </a:r>
            <a:r>
              <a:rPr lang="en-NZ" sz="800">
                <a:latin typeface="Wingdings 3" panose="05040102010807070707" pitchFamily="18" charset="2"/>
              </a:rPr>
              <a:t>q</a:t>
            </a:r>
            <a:r>
              <a:rPr lang="en-NZ" sz="800"/>
              <a:t> Deteriorated, </a:t>
            </a:r>
            <a:r>
              <a:rPr lang="en-NZ" sz="800">
                <a:latin typeface="Wingdings 3" panose="05040102010807070707" pitchFamily="18" charset="2"/>
              </a:rPr>
              <a:t>1</a:t>
            </a:r>
            <a:r>
              <a:rPr lang="en-NZ" sz="800"/>
              <a:t>   As before</a:t>
            </a:r>
          </a:p>
        </p:txBody>
      </p:sp>
    </p:spTree>
    <p:extLst>
      <p:ext uri="{BB962C8B-B14F-4D97-AF65-F5344CB8AC3E}">
        <p14:creationId xmlns:p14="http://schemas.microsoft.com/office/powerpoint/2010/main" val="392016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1450981"/>
            <a:ext cx="9906000" cy="5421313"/>
          </a:xfrm>
          <a:prstGeom prst="rect">
            <a:avLst/>
          </a:prstGeom>
          <a:solidFill>
            <a:srgbClr val="008B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009" tIns="45504" rIns="91009" bIns="45504" anchor="ctr"/>
          <a:lstStyle/>
          <a:p>
            <a:endParaRPr lang="en-NZ" sz="18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2586"/>
            <a:ext cx="84201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NZ" noProof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NZ" noProof="0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0" y="1422400"/>
            <a:ext cx="9906000" cy="14288"/>
          </a:xfrm>
          <a:prstGeom prst="line">
            <a:avLst/>
          </a:prstGeom>
          <a:noFill/>
          <a:ln w="152400">
            <a:solidFill>
              <a:srgbClr val="4C57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09" tIns="45504" rIns="91009" bIns="45504"/>
          <a:lstStyle/>
          <a:p>
            <a:endParaRPr lang="en-NZ" sz="1800"/>
          </a:p>
        </p:txBody>
      </p:sp>
      <p:pic>
        <p:nvPicPr>
          <p:cNvPr id="28680" name="Picture 8" descr="IR logo teal 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03" y="385816"/>
            <a:ext cx="2498859" cy="66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52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042" tIns="45520" rIns="91042" bIns="455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042" tIns="45520" rIns="91042" bIns="455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648557" y="6469709"/>
            <a:ext cx="587581" cy="199651"/>
          </a:xfrm>
          <a:prstGeom prst="rect">
            <a:avLst/>
          </a:prstGeom>
          <a:noFill/>
        </p:spPr>
        <p:txBody>
          <a:bodyPr wrap="square" lIns="91042" tIns="45520" rIns="91042" bIns="45520" rtlCol="0">
            <a:spAutoFit/>
          </a:bodyPr>
          <a:lstStyle/>
          <a:p>
            <a:pPr algn="ctr"/>
            <a:r>
              <a:rPr lang="en-NZ" sz="7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fld id="{4FFE061F-4F94-41D2-AF44-91BF8E82F45C}" type="slidenum">
              <a:rPr lang="en-NZ" sz="7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‹#›</a:t>
            </a:fld>
            <a:r>
              <a:rPr lang="en-NZ" sz="7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E59A8D-F396-4B41-8571-F28C7B93C1A9}"/>
              </a:ext>
            </a:extLst>
          </p:cNvPr>
          <p:cNvSpPr txBox="1"/>
          <p:nvPr userDrawn="1"/>
        </p:nvSpPr>
        <p:spPr>
          <a:xfrm>
            <a:off x="4662367" y="6613725"/>
            <a:ext cx="587581" cy="199651"/>
          </a:xfrm>
          <a:prstGeom prst="rect">
            <a:avLst/>
          </a:prstGeom>
          <a:noFill/>
        </p:spPr>
        <p:txBody>
          <a:bodyPr wrap="square" lIns="91042" tIns="45520" rIns="91042" bIns="45520" rtlCol="0">
            <a:spAutoFit/>
          </a:bodyPr>
          <a:lstStyle/>
          <a:p>
            <a:pPr algn="ctr"/>
            <a:r>
              <a:rPr lang="en-NZ" sz="7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fld id="{4FFE061F-4F94-41D2-AF44-91BF8E82F45C}" type="slidenum">
              <a:rPr lang="en-NZ" sz="7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‹#›</a:t>
            </a:fld>
            <a:r>
              <a:rPr lang="en-NZ" sz="7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</a:p>
        </p:txBody>
      </p:sp>
      <p:sp>
        <p:nvSpPr>
          <p:cNvPr id="5" name="MSIPCMContentMarking" descr="{&quot;HashCode&quot;:-1208233518,&quot;Placement&quot;:&quot;Header&quot;,&quot;Top&quot;:0.0,&quot;Left&quot;:301.713318,&quot;SlideWidth&quot;:780,&quot;SlideHeight&quot;:540}">
            <a:extLst>
              <a:ext uri="{FF2B5EF4-FFF2-40B4-BE49-F238E27FC236}">
                <a16:creationId xmlns:a16="http://schemas.microsoft.com/office/drawing/2014/main" id="{E2234456-AD72-4D34-83D6-6A5475252732}"/>
              </a:ext>
            </a:extLst>
          </p:cNvPr>
          <p:cNvSpPr txBox="1"/>
          <p:nvPr userDrawn="1"/>
        </p:nvSpPr>
        <p:spPr>
          <a:xfrm>
            <a:off x="3831759" y="0"/>
            <a:ext cx="2242482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NZ" sz="1000">
                <a:solidFill>
                  <a:srgbClr val="000000"/>
                </a:solidFill>
                <a:latin typeface="Calibri" panose="020F0502020204030204" pitchFamily="34" charset="0"/>
              </a:rPr>
              <a:t>[IN CONFIDENCE RELEASE EXTERNAL]</a:t>
            </a:r>
          </a:p>
        </p:txBody>
      </p:sp>
    </p:spTree>
    <p:extLst>
      <p:ext uri="{BB962C8B-B14F-4D97-AF65-F5344CB8AC3E}">
        <p14:creationId xmlns:p14="http://schemas.microsoft.com/office/powerpoint/2010/main" val="322994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67" r:id="rId3"/>
  </p:sldLayoutIdLst>
  <p:hf hdr="0" ftr="0" dt="0"/>
  <p:txStyles>
    <p:titleStyle>
      <a:lvl1pPr algn="ctr" defTabSz="9104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1415" indent="-341415" algn="l" defTabSz="91044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39735" indent="-284519" algn="l" defTabSz="91044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38062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593278" indent="-227612" algn="l" defTabSz="91044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48500" indent="-227612" algn="l" defTabSz="91044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03726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8947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4173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9392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221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44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666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890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611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1336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655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1781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042" tIns="45520" rIns="91042" bIns="455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042" tIns="45520" rIns="91042" bIns="455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TextBox 5"/>
          <p:cNvSpPr txBox="1"/>
          <p:nvPr userDrawn="1"/>
        </p:nvSpPr>
        <p:spPr>
          <a:xfrm>
            <a:off x="4648557" y="6469709"/>
            <a:ext cx="587581" cy="199651"/>
          </a:xfrm>
          <a:prstGeom prst="rect">
            <a:avLst/>
          </a:prstGeom>
          <a:noFill/>
        </p:spPr>
        <p:txBody>
          <a:bodyPr wrap="square" lIns="91042" tIns="45520" rIns="91042" bIns="45520" rtlCol="0">
            <a:spAutoFit/>
          </a:bodyPr>
          <a:lstStyle/>
          <a:p>
            <a:pPr algn="ctr"/>
            <a:r>
              <a:rPr lang="en-NZ" sz="7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fld id="{4FFE061F-4F94-41D2-AF44-91BF8E82F45C}" type="slidenum">
              <a:rPr lang="en-NZ" sz="7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‹#›</a:t>
            </a:fld>
            <a:r>
              <a:rPr lang="en-NZ" sz="7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0337BB-FD41-4C85-8D41-B0FB31E49B47}"/>
              </a:ext>
            </a:extLst>
          </p:cNvPr>
          <p:cNvSpPr txBox="1"/>
          <p:nvPr userDrawn="1"/>
        </p:nvSpPr>
        <p:spPr>
          <a:xfrm>
            <a:off x="6177136" y="6583362"/>
            <a:ext cx="2295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800" dirty="0">
                <a:latin typeface="Verdana" panose="020B0604030504040204" pitchFamily="34" charset="0"/>
                <a:ea typeface="Verdana" panose="020B0604030504040204" pitchFamily="34" charset="0"/>
              </a:rPr>
              <a:t>KEY: </a:t>
            </a:r>
            <a:r>
              <a:rPr lang="en-NZ" sz="800" dirty="0">
                <a:latin typeface="Wingdings 3" panose="05040102010807070707" pitchFamily="18" charset="2"/>
              </a:rPr>
              <a:t>p</a:t>
            </a:r>
            <a:r>
              <a:rPr lang="en-NZ" sz="800" dirty="0"/>
              <a:t>  Improved, </a:t>
            </a:r>
            <a:r>
              <a:rPr lang="en-NZ" sz="800" dirty="0">
                <a:latin typeface="Wingdings 3" panose="05040102010807070707" pitchFamily="18" charset="2"/>
              </a:rPr>
              <a:t>q</a:t>
            </a:r>
            <a:r>
              <a:rPr lang="en-NZ" sz="800" dirty="0"/>
              <a:t> Deteriorated, </a:t>
            </a:r>
            <a:r>
              <a:rPr lang="en-NZ" sz="800" dirty="0">
                <a:latin typeface="Wingdings 3" panose="05040102010807070707" pitchFamily="18" charset="2"/>
              </a:rPr>
              <a:t>1</a:t>
            </a:r>
            <a:r>
              <a:rPr lang="en-NZ" sz="800" dirty="0"/>
              <a:t>   As before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85D21-E872-4AE9-A4E3-18CAE54B0283}"/>
              </a:ext>
            </a:extLst>
          </p:cNvPr>
          <p:cNvSpPr txBox="1"/>
          <p:nvPr userDrawn="1"/>
        </p:nvSpPr>
        <p:spPr>
          <a:xfrm>
            <a:off x="4659209" y="6613725"/>
            <a:ext cx="587581" cy="199651"/>
          </a:xfrm>
          <a:prstGeom prst="rect">
            <a:avLst/>
          </a:prstGeom>
          <a:noFill/>
        </p:spPr>
        <p:txBody>
          <a:bodyPr wrap="square" lIns="91042" tIns="45520" rIns="91042" bIns="45520" rtlCol="0">
            <a:spAutoFit/>
          </a:bodyPr>
          <a:lstStyle/>
          <a:p>
            <a:pPr algn="ctr"/>
            <a:r>
              <a:rPr lang="en-NZ" sz="7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fld id="{4FFE061F-4F94-41D2-AF44-91BF8E82F45C}" type="slidenum">
              <a:rPr lang="en-NZ" sz="7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‹#›</a:t>
            </a:fld>
            <a:r>
              <a:rPr lang="en-NZ" sz="7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</a:p>
        </p:txBody>
      </p:sp>
      <p:sp>
        <p:nvSpPr>
          <p:cNvPr id="4" name="MSIPCMContentMarking" descr="{&quot;HashCode&quot;:-1208233518,&quot;Placement&quot;:&quot;Header&quot;,&quot;Top&quot;:0.0,&quot;Left&quot;:301.713318,&quot;SlideWidth&quot;:780,&quot;SlideHeight&quot;:540}">
            <a:extLst>
              <a:ext uri="{FF2B5EF4-FFF2-40B4-BE49-F238E27FC236}">
                <a16:creationId xmlns:a16="http://schemas.microsoft.com/office/drawing/2014/main" id="{CA36E064-E8B9-49CA-A84C-D915F616EF6D}"/>
              </a:ext>
            </a:extLst>
          </p:cNvPr>
          <p:cNvSpPr txBox="1"/>
          <p:nvPr userDrawn="1"/>
        </p:nvSpPr>
        <p:spPr>
          <a:xfrm>
            <a:off x="3831759" y="0"/>
            <a:ext cx="2242482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NZ" sz="1000">
                <a:solidFill>
                  <a:srgbClr val="000000"/>
                </a:solidFill>
                <a:latin typeface="Calibri" panose="020F0502020204030204" pitchFamily="34" charset="0"/>
              </a:rPr>
              <a:t>[IN CONFIDENCE RELEASE EXTERNAL]</a:t>
            </a:r>
          </a:p>
        </p:txBody>
      </p:sp>
    </p:spTree>
    <p:extLst>
      <p:ext uri="{BB962C8B-B14F-4D97-AF65-F5344CB8AC3E}">
        <p14:creationId xmlns:p14="http://schemas.microsoft.com/office/powerpoint/2010/main" val="10821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hf hdr="0" ftr="0" dt="0"/>
  <p:txStyles>
    <p:titleStyle>
      <a:lvl1pPr algn="ctr" defTabSz="9104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1415" indent="-341415" algn="l" defTabSz="91044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39735" indent="-284519" algn="l" defTabSz="91044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38062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593278" indent="-227612" algn="l" defTabSz="91044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48500" indent="-227612" algn="l" defTabSz="91044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03726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8947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4173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9392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221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44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666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890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611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1336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655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1781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042" tIns="45520" rIns="91042" bIns="455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042" tIns="45520" rIns="91042" bIns="455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TextBox 5"/>
          <p:cNvSpPr txBox="1"/>
          <p:nvPr userDrawn="1"/>
        </p:nvSpPr>
        <p:spPr>
          <a:xfrm>
            <a:off x="4648557" y="6469709"/>
            <a:ext cx="587581" cy="199651"/>
          </a:xfrm>
          <a:prstGeom prst="rect">
            <a:avLst/>
          </a:prstGeom>
          <a:noFill/>
        </p:spPr>
        <p:txBody>
          <a:bodyPr wrap="square" lIns="91042" tIns="45520" rIns="91042" bIns="45520" rtlCol="0">
            <a:spAutoFit/>
          </a:bodyPr>
          <a:lstStyle/>
          <a:p>
            <a:pPr algn="ctr"/>
            <a:r>
              <a:rPr lang="en-NZ" sz="7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fld id="{4FFE061F-4F94-41D2-AF44-91BF8E82F45C}" type="slidenum">
              <a:rPr lang="en-NZ" sz="7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‹#›</a:t>
            </a:fld>
            <a:r>
              <a:rPr lang="en-NZ" sz="7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0337BB-FD41-4C85-8D41-B0FB31E49B47}"/>
              </a:ext>
            </a:extLst>
          </p:cNvPr>
          <p:cNvSpPr txBox="1"/>
          <p:nvPr userDrawn="1"/>
        </p:nvSpPr>
        <p:spPr>
          <a:xfrm>
            <a:off x="6177136" y="6583362"/>
            <a:ext cx="2295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800">
                <a:latin typeface="Verdana" panose="020B0604030504040204" pitchFamily="34" charset="0"/>
                <a:ea typeface="Verdana" panose="020B0604030504040204" pitchFamily="34" charset="0"/>
              </a:rPr>
              <a:t>KEY: </a:t>
            </a:r>
            <a:r>
              <a:rPr lang="en-NZ" sz="800">
                <a:latin typeface="Wingdings 3" panose="05040102010807070707" pitchFamily="18" charset="2"/>
              </a:rPr>
              <a:t>p</a:t>
            </a:r>
            <a:r>
              <a:rPr lang="en-NZ" sz="800"/>
              <a:t>  Improved, </a:t>
            </a:r>
            <a:r>
              <a:rPr lang="en-NZ" sz="800">
                <a:latin typeface="Wingdings 3" panose="05040102010807070707" pitchFamily="18" charset="2"/>
              </a:rPr>
              <a:t>q</a:t>
            </a:r>
            <a:r>
              <a:rPr lang="en-NZ" sz="800"/>
              <a:t> Deteriorated, </a:t>
            </a:r>
            <a:r>
              <a:rPr lang="en-NZ" sz="800">
                <a:latin typeface="Wingdings 3" panose="05040102010807070707" pitchFamily="18" charset="2"/>
              </a:rPr>
              <a:t>1</a:t>
            </a:r>
            <a:r>
              <a:rPr lang="en-NZ" sz="800"/>
              <a:t>   As before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B68036-383E-4178-9F60-5BBA28DEF8AE}"/>
              </a:ext>
            </a:extLst>
          </p:cNvPr>
          <p:cNvSpPr txBox="1"/>
          <p:nvPr userDrawn="1"/>
        </p:nvSpPr>
        <p:spPr>
          <a:xfrm>
            <a:off x="4659209" y="6613725"/>
            <a:ext cx="587581" cy="199651"/>
          </a:xfrm>
          <a:prstGeom prst="rect">
            <a:avLst/>
          </a:prstGeom>
          <a:noFill/>
        </p:spPr>
        <p:txBody>
          <a:bodyPr wrap="square" lIns="91042" tIns="45520" rIns="91042" bIns="45520" rtlCol="0">
            <a:spAutoFit/>
          </a:bodyPr>
          <a:lstStyle/>
          <a:p>
            <a:pPr algn="ctr"/>
            <a:r>
              <a:rPr lang="en-NZ" sz="7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fld id="{4FFE061F-4F94-41D2-AF44-91BF8E82F45C}" type="slidenum">
              <a:rPr lang="en-NZ" sz="7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‹#›</a:t>
            </a:fld>
            <a:r>
              <a:rPr lang="en-NZ" sz="7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</a:p>
        </p:txBody>
      </p:sp>
      <p:sp>
        <p:nvSpPr>
          <p:cNvPr id="4" name="MSIPCMContentMarking" descr="{&quot;HashCode&quot;:-1208233518,&quot;Placement&quot;:&quot;Header&quot;,&quot;Top&quot;:0.0,&quot;Left&quot;:301.713318,&quot;SlideWidth&quot;:780,&quot;SlideHeight&quot;:540}">
            <a:extLst>
              <a:ext uri="{FF2B5EF4-FFF2-40B4-BE49-F238E27FC236}">
                <a16:creationId xmlns:a16="http://schemas.microsoft.com/office/drawing/2014/main" id="{0CD68158-9A8A-4819-A6AF-514C2475AF23}"/>
              </a:ext>
            </a:extLst>
          </p:cNvPr>
          <p:cNvSpPr txBox="1"/>
          <p:nvPr userDrawn="1"/>
        </p:nvSpPr>
        <p:spPr>
          <a:xfrm>
            <a:off x="3831759" y="0"/>
            <a:ext cx="2242482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NZ" sz="1000">
                <a:solidFill>
                  <a:srgbClr val="000000"/>
                </a:solidFill>
                <a:latin typeface="Calibri" panose="020F0502020204030204" pitchFamily="34" charset="0"/>
              </a:rPr>
              <a:t>[IN CONFIDENCE RELEASE EXTERNAL]</a:t>
            </a:r>
          </a:p>
        </p:txBody>
      </p:sp>
    </p:spTree>
    <p:extLst>
      <p:ext uri="{BB962C8B-B14F-4D97-AF65-F5344CB8AC3E}">
        <p14:creationId xmlns:p14="http://schemas.microsoft.com/office/powerpoint/2010/main" val="263357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hdr="0" ftr="0" dt="0"/>
  <p:txStyles>
    <p:titleStyle>
      <a:lvl1pPr algn="ctr" defTabSz="9104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1415" indent="-341415" algn="l" defTabSz="91044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39735" indent="-284519" algn="l" defTabSz="91044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38062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593278" indent="-227612" algn="l" defTabSz="91044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48500" indent="-227612" algn="l" defTabSz="91044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03726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8947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4173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9392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221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44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666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890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611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1336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655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1781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042" tIns="45520" rIns="91042" bIns="455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042" tIns="45520" rIns="91042" bIns="455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TextBox 5"/>
          <p:cNvSpPr txBox="1"/>
          <p:nvPr userDrawn="1"/>
        </p:nvSpPr>
        <p:spPr>
          <a:xfrm>
            <a:off x="4648557" y="6469709"/>
            <a:ext cx="587581" cy="199651"/>
          </a:xfrm>
          <a:prstGeom prst="rect">
            <a:avLst/>
          </a:prstGeom>
          <a:noFill/>
        </p:spPr>
        <p:txBody>
          <a:bodyPr wrap="square" lIns="91042" tIns="45520" rIns="91042" bIns="45520" rtlCol="0">
            <a:spAutoFit/>
          </a:bodyPr>
          <a:lstStyle/>
          <a:p>
            <a:pPr algn="ctr"/>
            <a:r>
              <a:rPr lang="en-NZ" sz="7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fld id="{4FFE061F-4F94-41D2-AF44-91BF8E82F45C}" type="slidenum">
              <a:rPr lang="en-NZ" sz="7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‹#›</a:t>
            </a:fld>
            <a:r>
              <a:rPr lang="en-NZ" sz="7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0337BB-FD41-4C85-8D41-B0FB31E49B47}"/>
              </a:ext>
            </a:extLst>
          </p:cNvPr>
          <p:cNvSpPr txBox="1"/>
          <p:nvPr userDrawn="1"/>
        </p:nvSpPr>
        <p:spPr>
          <a:xfrm>
            <a:off x="6177136" y="6583362"/>
            <a:ext cx="22958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800">
                <a:latin typeface="Verdana" panose="020B0604030504040204" pitchFamily="34" charset="0"/>
                <a:ea typeface="Verdana" panose="020B0604030504040204" pitchFamily="34" charset="0"/>
              </a:rPr>
              <a:t>KEY: </a:t>
            </a:r>
            <a:r>
              <a:rPr lang="en-NZ" sz="800">
                <a:latin typeface="Wingdings 3" panose="05040102010807070707" pitchFamily="18" charset="2"/>
              </a:rPr>
              <a:t>p</a:t>
            </a:r>
            <a:r>
              <a:rPr lang="en-NZ" sz="800"/>
              <a:t>  Improved, </a:t>
            </a:r>
            <a:r>
              <a:rPr lang="en-NZ" sz="800">
                <a:latin typeface="Wingdings 3" panose="05040102010807070707" pitchFamily="18" charset="2"/>
              </a:rPr>
              <a:t>q</a:t>
            </a:r>
            <a:r>
              <a:rPr lang="en-NZ" sz="800"/>
              <a:t> Deteriorated, </a:t>
            </a:r>
            <a:r>
              <a:rPr lang="en-NZ" sz="800">
                <a:latin typeface="Wingdings 3" panose="05040102010807070707" pitchFamily="18" charset="2"/>
              </a:rPr>
              <a:t>1</a:t>
            </a:r>
            <a:r>
              <a:rPr lang="en-NZ" sz="800"/>
              <a:t>   As before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85D21-E872-4AE9-A4E3-18CAE54B0283}"/>
              </a:ext>
            </a:extLst>
          </p:cNvPr>
          <p:cNvSpPr txBox="1"/>
          <p:nvPr userDrawn="1"/>
        </p:nvSpPr>
        <p:spPr>
          <a:xfrm>
            <a:off x="4659209" y="6613725"/>
            <a:ext cx="587581" cy="199651"/>
          </a:xfrm>
          <a:prstGeom prst="rect">
            <a:avLst/>
          </a:prstGeom>
          <a:noFill/>
        </p:spPr>
        <p:txBody>
          <a:bodyPr wrap="square" lIns="91042" tIns="45520" rIns="91042" bIns="45520" rtlCol="0">
            <a:spAutoFit/>
          </a:bodyPr>
          <a:lstStyle/>
          <a:p>
            <a:pPr algn="ctr"/>
            <a:r>
              <a:rPr lang="en-NZ" sz="7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fld id="{4FFE061F-4F94-41D2-AF44-91BF8E82F45C}" type="slidenum">
              <a:rPr lang="en-NZ" sz="7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‹#›</a:t>
            </a:fld>
            <a:r>
              <a:rPr lang="en-NZ" sz="7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</a:t>
            </a:r>
          </a:p>
        </p:txBody>
      </p:sp>
      <p:sp>
        <p:nvSpPr>
          <p:cNvPr id="4" name="MSIPCMContentMarking" descr="{&quot;HashCode&quot;:-1208233518,&quot;Placement&quot;:&quot;Header&quot;,&quot;Top&quot;:0.0,&quot;Left&quot;:301.713318,&quot;SlideWidth&quot;:780,&quot;SlideHeight&quot;:540}">
            <a:extLst>
              <a:ext uri="{FF2B5EF4-FFF2-40B4-BE49-F238E27FC236}">
                <a16:creationId xmlns:a16="http://schemas.microsoft.com/office/drawing/2014/main" id="{498C102F-7D37-422B-BBDA-F175510904F5}"/>
              </a:ext>
            </a:extLst>
          </p:cNvPr>
          <p:cNvSpPr txBox="1"/>
          <p:nvPr userDrawn="1"/>
        </p:nvSpPr>
        <p:spPr>
          <a:xfrm>
            <a:off x="3831759" y="0"/>
            <a:ext cx="2242482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NZ" sz="1000">
                <a:solidFill>
                  <a:srgbClr val="000000"/>
                </a:solidFill>
                <a:latin typeface="Calibri" panose="020F0502020204030204" pitchFamily="34" charset="0"/>
              </a:rPr>
              <a:t>[IN CONFIDENCE RELEASE EXTERNAL]</a:t>
            </a:r>
          </a:p>
        </p:txBody>
      </p:sp>
    </p:spTree>
    <p:extLst>
      <p:ext uri="{BB962C8B-B14F-4D97-AF65-F5344CB8AC3E}">
        <p14:creationId xmlns:p14="http://schemas.microsoft.com/office/powerpoint/2010/main" val="160201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hdr="0" ftr="0" dt="0"/>
  <p:txStyles>
    <p:titleStyle>
      <a:lvl1pPr algn="ctr" defTabSz="91044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1415" indent="-341415" algn="l" defTabSz="91044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39735" indent="-284519" algn="l" defTabSz="91044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38062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593278" indent="-227612" algn="l" defTabSz="91044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48500" indent="-227612" algn="l" defTabSz="91044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03726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8947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4173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69392" indent="-227612" algn="l" defTabSz="91044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221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44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5666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0890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611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1336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6555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1781" algn="l" defTabSz="9104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Business Transformation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NZ" sz="3000" dirty="0"/>
              <a:t>Programme Status Update</a:t>
            </a:r>
          </a:p>
          <a:p>
            <a:r>
              <a:rPr lang="en-NZ" dirty="0"/>
              <a:t> </a:t>
            </a:r>
            <a:r>
              <a:rPr lang="en-NZ" sz="2000" dirty="0"/>
              <a:t>Reporting as at dd mm yyyy</a:t>
            </a:r>
          </a:p>
          <a:p>
            <a:endParaRPr lang="en-NZ" sz="2000" dirty="0"/>
          </a:p>
          <a:p>
            <a:r>
              <a:rPr lang="en-NZ" sz="2000" dirty="0"/>
              <a:t>V0.00</a:t>
            </a:r>
          </a:p>
        </p:txBody>
      </p:sp>
      <p:pic>
        <p:nvPicPr>
          <p:cNvPr id="6" name="Picture 5" descr="C:\Users\17gapa\AppData\Local\Temp\wz0524\IRD Business Transformation Logo\72dpi Jpeg\IRD Business Transformation Logo Small_72dpi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585" y="543207"/>
            <a:ext cx="2517140" cy="4978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3900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4313" y="1233334"/>
            <a:ext cx="5787794" cy="21236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NZ" sz="1600">
                <a:latin typeface="Verdana"/>
                <a:ea typeface="Verdana"/>
                <a:cs typeface="Times New Roman"/>
              </a:rPr>
              <a:t>Section 2: All of Programme Teams</a:t>
            </a:r>
          </a:p>
          <a:p>
            <a:endParaRPr lang="en-NZ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350645" lvl="3" indent="-356870">
              <a:buFont typeface="Arial" panose="020B0604020202020204" pitchFamily="34" charset="0"/>
              <a:buChar char="•"/>
            </a:pPr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Solution Architecture and Technical Design</a:t>
            </a:r>
            <a:endParaRPr lang="en-NZ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50645" lvl="3" indent="-356870">
              <a:buFont typeface="Arial" panose="020B0604020202020204" pitchFamily="34" charset="0"/>
              <a:buChar char="•"/>
            </a:pPr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Testing Services</a:t>
            </a:r>
            <a:endParaRPr lang="en-NZ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50645" lvl="3" indent="-356870">
              <a:buFont typeface="Arial" panose="020B0604020202020204" pitchFamily="34" charset="0"/>
              <a:buChar char="•"/>
            </a:pPr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Account Management</a:t>
            </a:r>
            <a:endParaRPr lang="en-NZ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50645" lvl="3" indent="-356870">
              <a:buFont typeface="Arial" panose="020B0604020202020204" pitchFamily="34" charset="0"/>
              <a:buChar char="•"/>
            </a:pPr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Policy</a:t>
            </a:r>
            <a:endParaRPr lang="en-NZ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50645" lvl="3" indent="-356870">
              <a:buFont typeface="Arial" panose="020B0604020202020204" pitchFamily="34" charset="0"/>
              <a:buChar char="•"/>
            </a:pPr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Benefits and Business Case</a:t>
            </a:r>
            <a:endParaRPr lang="en-NZ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50645" lvl="3" indent="-356870">
              <a:buFont typeface="Arial" panose="020B0604020202020204" pitchFamily="34" charset="0"/>
              <a:buChar char="•"/>
            </a:pPr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Commercial and Procurement</a:t>
            </a:r>
            <a:endParaRPr lang="en-NZ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350645" lvl="3" indent="-356870">
              <a:buFont typeface="Arial" panose="020B0604020202020204" pitchFamily="34" charset="0"/>
              <a:buChar char="•"/>
            </a:pPr>
            <a:r>
              <a:rPr lang="en-N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Programme Management Office</a:t>
            </a:r>
            <a:endParaRPr lang="en-NZ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NZ" sz="160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25A47B-8360-420D-8CF2-3050A010A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686656"/>
              </p:ext>
            </p:extLst>
          </p:nvPr>
        </p:nvGraphicFramePr>
        <p:xfrm>
          <a:off x="272480" y="246883"/>
          <a:ext cx="9305020" cy="792087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FA7A1B0-4E1C-4F02-94DC-44422C31F4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288" y="437118"/>
            <a:ext cx="1468465" cy="41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249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4E6D4F0-B1DA-40FA-A2C3-62256B363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332637"/>
              </p:ext>
            </p:extLst>
          </p:nvPr>
        </p:nvGraphicFramePr>
        <p:xfrm>
          <a:off x="282420" y="244684"/>
          <a:ext cx="9305020" cy="755098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098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Workstream Status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ACF98531-D5F7-47BF-9E73-5B364803F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320" y="433711"/>
            <a:ext cx="1345128" cy="37704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539C3D-1E64-4C00-ACE2-23A264271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656585"/>
              </p:ext>
            </p:extLst>
          </p:nvPr>
        </p:nvGraphicFramePr>
        <p:xfrm>
          <a:off x="300489" y="1056478"/>
          <a:ext cx="9305020" cy="5324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0111">
                  <a:extLst>
                    <a:ext uri="{9D8B030D-6E8A-4147-A177-3AD203B41FA5}">
                      <a16:colId xmlns:a16="http://schemas.microsoft.com/office/drawing/2014/main" val="2183118362"/>
                    </a:ext>
                  </a:extLst>
                </a:gridCol>
                <a:gridCol w="611170">
                  <a:extLst>
                    <a:ext uri="{9D8B030D-6E8A-4147-A177-3AD203B41FA5}">
                      <a16:colId xmlns:a16="http://schemas.microsoft.com/office/drawing/2014/main" val="3684904806"/>
                    </a:ext>
                  </a:extLst>
                </a:gridCol>
                <a:gridCol w="8003739">
                  <a:extLst>
                    <a:ext uri="{9D8B030D-6E8A-4147-A177-3AD203B41FA5}">
                      <a16:colId xmlns:a16="http://schemas.microsoft.com/office/drawing/2014/main" val="3957563678"/>
                    </a:ext>
                  </a:extLst>
                </a:gridCol>
              </a:tblGrid>
              <a:tr h="2452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u="none">
                          <a:solidFill>
                            <a:schemeClr val="bg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Current</a:t>
                      </a:r>
                    </a:p>
                  </a:txBody>
                  <a:tcPr marL="39211" marR="39211" marT="25400" marB="254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u="none">
                          <a:solidFill>
                            <a:schemeClr val="bg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Future</a:t>
                      </a:r>
                    </a:p>
                  </a:txBody>
                  <a:tcPr marL="39211" marR="39211" marT="25400" marB="254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Executive Summary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15669"/>
                  </a:ext>
                </a:extLst>
              </a:tr>
              <a:tr h="2526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kern="1200" dirty="0">
                          <a:solidFill>
                            <a:schemeClr val="tx1"/>
                          </a:solidFill>
                          <a:latin typeface="Wingdings 3"/>
                          <a:ea typeface="+mn-ea"/>
                          <a:cs typeface="+mn-cs"/>
                          <a:sym typeface="Wingdings 3"/>
                        </a:rPr>
                        <a:t>p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kern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WORKSTREAM NAME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327529"/>
                  </a:ext>
                </a:extLst>
              </a:tr>
              <a:tr h="1440000">
                <a:tc gridSpan="3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NZ" sz="85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Executive status summary, exceptions and go to green plans</a:t>
                      </a:r>
                    </a:p>
                  </a:txBody>
                  <a:tcPr marL="72000" marR="9906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lvl="0" indent="0" algn="l" defTabSz="914400" rtl="0" eaLnBrk="1" latinLnBrk="0" hangingPunct="1"/>
                      <a:endParaRPr lang="en-NZ" sz="800" kern="12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347262"/>
                  </a:ext>
                </a:extLst>
              </a:tr>
              <a:tr h="253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 kern="1200">
                          <a:solidFill>
                            <a:schemeClr val="tx1"/>
                          </a:solidFill>
                          <a:latin typeface="Wingdings 3"/>
                          <a:ea typeface="+mn-ea"/>
                          <a:cs typeface="+mn-cs"/>
                          <a:sym typeface="Wingdings 3"/>
                        </a:rPr>
                        <a:t>1</a:t>
                      </a:r>
                    </a:p>
                  </a:txBody>
                  <a:tcPr marL="39211" marR="39211" marT="25400" marB="254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 b="0" u="none" dirty="0">
                        <a:solidFill>
                          <a:schemeClr val="bg1"/>
                        </a:solidFill>
                        <a:effectLst/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39211" marR="39211" marT="25400" marB="254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kern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WORKSTREAM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362661"/>
                  </a:ext>
                </a:extLst>
              </a:tr>
              <a:tr h="1440000">
                <a:tc gridSpan="3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NZ" sz="85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Executive status summary, exceptions and go to green plans</a:t>
                      </a:r>
                    </a:p>
                    <a:p>
                      <a:pPr marL="0" marR="0" lvl="0" indent="0" algn="l" defTabSz="91044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39211" marT="25400" marB="254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NZ" sz="100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859665"/>
                  </a:ext>
                </a:extLst>
              </a:tr>
              <a:tr h="2534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kern="1200" dirty="0">
                          <a:solidFill>
                            <a:schemeClr val="tx1"/>
                          </a:solidFill>
                          <a:latin typeface="Wingdings 3"/>
                          <a:ea typeface="+mn-ea"/>
                          <a:cs typeface="+mn-cs"/>
                          <a:sym typeface="Wingdings 3"/>
                        </a:rPr>
                        <a:t>q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kern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WORKSTREAM NAME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8882921"/>
                  </a:ext>
                </a:extLst>
              </a:tr>
              <a:tr h="1440000">
                <a:tc gridSpan="3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NZ" sz="85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Executive status summary, exceptions and go to green plans</a:t>
                      </a:r>
                    </a:p>
                    <a:p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99060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366113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E9D9FAC-FA0A-44E5-80B9-3B2491CC6AED}"/>
              </a:ext>
            </a:extLst>
          </p:cNvPr>
          <p:cNvSpPr/>
          <p:nvPr/>
        </p:nvSpPr>
        <p:spPr>
          <a:xfrm>
            <a:off x="3872880" y="503485"/>
            <a:ext cx="1365947" cy="258526"/>
          </a:xfrm>
          <a:prstGeom prst="roundRect">
            <a:avLst/>
          </a:prstGeom>
          <a:solidFill>
            <a:srgbClr val="31869B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Previous SP: </a:t>
            </a:r>
            <a:r>
              <a:rPr lang="en-NZ" sz="8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#.#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%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9837FD0-32FC-4D42-AEB2-9FD2C0D7C76F}"/>
              </a:ext>
            </a:extLst>
          </p:cNvPr>
          <p:cNvSpPr/>
          <p:nvPr/>
        </p:nvSpPr>
        <p:spPr>
          <a:xfrm>
            <a:off x="5337782" y="503485"/>
            <a:ext cx="1365947" cy="258526"/>
          </a:xfrm>
          <a:prstGeom prst="roundRect">
            <a:avLst/>
          </a:prstGeom>
          <a:solidFill>
            <a:schemeClr val="bg1"/>
          </a:solidFill>
          <a:ln w="9525">
            <a:solidFill>
              <a:srgbClr val="318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Current SP: #.#% 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Wingdings 3" panose="05040102010807070707" pitchFamily="18" charset="2"/>
                <a:ea typeface="Verdana" panose="020B0604030504040204" pitchFamily="34" charset="0"/>
                <a:cs typeface="+mn-cs"/>
              </a:rPr>
              <a:t>p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Wingdings 3" panose="05040102010807070707" pitchFamily="18" charset="2"/>
              <a:ea typeface="Verdana" panose="020B0604030504040204" pitchFamily="34" charset="0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1FCA85-8E4F-4A43-94A3-B88A892DEE52}"/>
              </a:ext>
            </a:extLst>
          </p:cNvPr>
          <p:cNvSpPr txBox="1"/>
          <p:nvPr/>
        </p:nvSpPr>
        <p:spPr>
          <a:xfrm rot="20076244">
            <a:off x="4277979" y="1829741"/>
            <a:ext cx="102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solidFill>
                  <a:srgbClr val="FF0000"/>
                </a:solidFill>
                <a:latin typeface="Calibri"/>
              </a:rPr>
              <a:t>Option 1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2601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13290"/>
              </p:ext>
            </p:extLst>
          </p:nvPr>
        </p:nvGraphicFramePr>
        <p:xfrm>
          <a:off x="272480" y="283363"/>
          <a:ext cx="9305020" cy="792087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dd/mm/yyyy – dd/mm/yyyy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757906"/>
              </p:ext>
            </p:extLst>
          </p:nvPr>
        </p:nvGraphicFramePr>
        <p:xfrm>
          <a:off x="272480" y="1173553"/>
          <a:ext cx="9305025" cy="47757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5409">
                  <a:extLst>
                    <a:ext uri="{9D8B030D-6E8A-4147-A177-3AD203B41FA5}">
                      <a16:colId xmlns:a16="http://schemas.microsoft.com/office/drawing/2014/main" val="2044054279"/>
                    </a:ext>
                  </a:extLst>
                </a:gridCol>
                <a:gridCol w="727168">
                  <a:extLst>
                    <a:ext uri="{9D8B030D-6E8A-4147-A177-3AD203B41FA5}">
                      <a16:colId xmlns:a16="http://schemas.microsoft.com/office/drawing/2014/main" val="1474129509"/>
                    </a:ext>
                  </a:extLst>
                </a:gridCol>
                <a:gridCol w="727168">
                  <a:extLst>
                    <a:ext uri="{9D8B030D-6E8A-4147-A177-3AD203B41FA5}">
                      <a16:colId xmlns:a16="http://schemas.microsoft.com/office/drawing/2014/main" val="2141814561"/>
                    </a:ext>
                  </a:extLst>
                </a:gridCol>
                <a:gridCol w="727168">
                  <a:extLst>
                    <a:ext uri="{9D8B030D-6E8A-4147-A177-3AD203B41FA5}">
                      <a16:colId xmlns:a16="http://schemas.microsoft.com/office/drawing/2014/main" val="3953513612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1645621649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340283737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543499928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196057676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426616232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117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b="0" u="none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Sub-Programme / Workstream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Current Status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Future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Status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Schedule Perform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REPORTING KEYS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800" b="1" kern="1200" dirty="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Name</a:t>
                      </a:r>
                      <a:endParaRPr lang="en-NZ" sz="700" b="1" kern="1200" dirty="0">
                        <a:solidFill>
                          <a:srgbClr val="31869B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kern="1200" dirty="0">
                          <a:solidFill>
                            <a:schemeClr val="tx1"/>
                          </a:solidFill>
                          <a:latin typeface="Wingdings 3" panose="05040102010807070707" pitchFamily="18" charset="2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800" b="0" dirty="0">
                          <a:solidFill>
                            <a:schemeClr val="accent1"/>
                          </a:solidFill>
                          <a:effectLst/>
                          <a:latin typeface="Wingdings 3" panose="05040102010807070707" pitchFamily="18" charset="2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0.3%</a:t>
                      </a:r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Scope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Risk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Issues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Dependency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Schedule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Resources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Stakeholders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Delivery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0">
                <a:tc gridSpan="12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NZ" sz="85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Executive status summary, exceptions and go to green plans</a:t>
                      </a:r>
                    </a:p>
                    <a:p>
                      <a:pPr marL="0" lvl="0" algn="l" defTabSz="914400" rtl="0" eaLnBrk="1" latinLnBrk="0" hangingPunct="1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algn="l" defTabSz="914400" rtl="0" eaLnBrk="1" latinLnBrk="0" hangingPunct="1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45492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800" b="1" kern="1200" dirty="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Name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kern="1200" dirty="0">
                          <a:solidFill>
                            <a:schemeClr val="tx1"/>
                          </a:solidFill>
                          <a:latin typeface="Wingdings 3" panose="05040102010807070707" pitchFamily="18" charset="2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800" b="0" dirty="0">
                          <a:solidFill>
                            <a:srgbClr val="C00000"/>
                          </a:solidFill>
                          <a:effectLst/>
                          <a:latin typeface="Wingdings 3" panose="05040102010807070707" pitchFamily="18" charset="2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0.7%</a:t>
                      </a:r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Scope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Risk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Issues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Dependency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Schedule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Resources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Stakeholders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Delivery</a:t>
                      </a:r>
                    </a:p>
                    <a:p>
                      <a:pPr marL="0" lvl="0" indent="0" algn="ctr" defTabSz="914400" rtl="0" eaLnBrk="1" latinLnBrk="0" hangingPunct="1"/>
                      <a:endParaRPr lang="en-NZ" sz="6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560"/>
                  </a:ext>
                </a:extLst>
              </a:tr>
              <a:tr h="1800000">
                <a:tc gridSpan="12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NZ" sz="85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Executive status summary, exceptions and go to green plans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NZ" sz="8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36193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1AFA31E1-EBBA-499B-ABC8-7E2DAD3B7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696" y="464648"/>
            <a:ext cx="1468465" cy="411615"/>
          </a:xfrm>
          <a:prstGeom prst="rect">
            <a:avLst/>
          </a:prstGeom>
        </p:spPr>
      </p:pic>
      <p:sp>
        <p:nvSpPr>
          <p:cNvPr id="51" name="Oval 50">
            <a:extLst>
              <a:ext uri="{FF2B5EF4-FFF2-40B4-BE49-F238E27FC236}">
                <a16:creationId xmlns:a16="http://schemas.microsoft.com/office/drawing/2014/main" id="{ABD0F28B-91C5-4AEF-BDCF-D178A506D5A4}"/>
              </a:ext>
            </a:extLst>
          </p:cNvPr>
          <p:cNvSpPr/>
          <p:nvPr/>
        </p:nvSpPr>
        <p:spPr>
          <a:xfrm>
            <a:off x="7039704" y="481592"/>
            <a:ext cx="386810" cy="395627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21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rPr>
              <a:t>1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FF1B3FD-A40F-421E-AE6C-C8F7F4A9B63E}"/>
              </a:ext>
            </a:extLst>
          </p:cNvPr>
          <p:cNvSpPr/>
          <p:nvPr/>
        </p:nvSpPr>
        <p:spPr>
          <a:xfrm>
            <a:off x="3872880" y="541193"/>
            <a:ext cx="1365947" cy="258526"/>
          </a:xfrm>
          <a:prstGeom prst="roundRect">
            <a:avLst/>
          </a:prstGeom>
          <a:solidFill>
            <a:srgbClr val="31869B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Previous SP: #.#%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46DAB6D-C557-4BA8-B8CB-E64F9EC3CE21}"/>
              </a:ext>
            </a:extLst>
          </p:cNvPr>
          <p:cNvSpPr/>
          <p:nvPr/>
        </p:nvSpPr>
        <p:spPr>
          <a:xfrm>
            <a:off x="5337782" y="541193"/>
            <a:ext cx="1365947" cy="258526"/>
          </a:xfrm>
          <a:prstGeom prst="roundRect">
            <a:avLst/>
          </a:prstGeom>
          <a:solidFill>
            <a:schemeClr val="bg1"/>
          </a:solidFill>
          <a:ln w="9525">
            <a:solidFill>
              <a:srgbClr val="318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Current SP: </a:t>
            </a:r>
            <a:r>
              <a:rPr lang="en-NZ" sz="800" dirty="0">
                <a:solidFill>
                  <a:srgbClr val="31869B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#.#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% 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Wingdings 3" panose="05040102010807070707" pitchFamily="18" charset="2"/>
                <a:ea typeface="Verdana" panose="020B0604030504040204" pitchFamily="34" charset="0"/>
                <a:cs typeface="+mn-cs"/>
              </a:rPr>
              <a:t>p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Wingdings 3" panose="05040102010807070707" pitchFamily="18" charset="2"/>
              <a:ea typeface="Verdana" panose="020B0604030504040204" pitchFamily="34" charset="0"/>
              <a:cs typeface="+mn-cs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48BE735-2D04-4A79-9C17-DDA3BDB5594D}"/>
              </a:ext>
            </a:extLst>
          </p:cNvPr>
          <p:cNvGrpSpPr/>
          <p:nvPr/>
        </p:nvGrpSpPr>
        <p:grpSpPr>
          <a:xfrm>
            <a:off x="4005977" y="3874979"/>
            <a:ext cx="5339511" cy="198995"/>
            <a:chOff x="4005977" y="1569492"/>
            <a:chExt cx="5339511" cy="198995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FBF0DD65-5480-4CB2-9AEE-50B7FADA195C}"/>
                </a:ext>
              </a:extLst>
            </p:cNvPr>
            <p:cNvSpPr/>
            <p:nvPr/>
          </p:nvSpPr>
          <p:spPr>
            <a:xfrm>
              <a:off x="6172570" y="1581598"/>
              <a:ext cx="297199" cy="186889"/>
            </a:xfrm>
            <a:prstGeom prst="roundRect">
              <a:avLst/>
            </a:prstGeom>
            <a:solidFill>
              <a:schemeClr val="accent5"/>
            </a:solidFill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6DD9F2D-6D53-48F6-86C3-A47728A574D7}"/>
                </a:ext>
              </a:extLst>
            </p:cNvPr>
            <p:cNvSpPr/>
            <p:nvPr/>
          </p:nvSpPr>
          <p:spPr>
            <a:xfrm>
              <a:off x="4005977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8DE5B5D5-53EB-4424-8822-6A817AF6E829}"/>
                </a:ext>
              </a:extLst>
            </p:cNvPr>
            <p:cNvSpPr/>
            <p:nvPr/>
          </p:nvSpPr>
          <p:spPr>
            <a:xfrm>
              <a:off x="4740404" y="1581598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D76987EE-1FF6-4225-AB5B-564D266CE931}"/>
                </a:ext>
              </a:extLst>
            </p:cNvPr>
            <p:cNvSpPr/>
            <p:nvPr/>
          </p:nvSpPr>
          <p:spPr>
            <a:xfrm>
              <a:off x="5450558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F779BFED-D46D-4E61-A7B8-475B1F818FCD}"/>
                </a:ext>
              </a:extLst>
            </p:cNvPr>
            <p:cNvSpPr/>
            <p:nvPr/>
          </p:nvSpPr>
          <p:spPr>
            <a:xfrm>
              <a:off x="6861416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0BDD18FE-F229-4E54-B31B-B73D4C20BC7A}"/>
                </a:ext>
              </a:extLst>
            </p:cNvPr>
            <p:cNvSpPr/>
            <p:nvPr/>
          </p:nvSpPr>
          <p:spPr>
            <a:xfrm>
              <a:off x="7583428" y="1581598"/>
              <a:ext cx="297199" cy="186889"/>
            </a:xfrm>
            <a:prstGeom prst="round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CC1BD14-EE95-4765-891B-A2F958470A71}"/>
                </a:ext>
              </a:extLst>
            </p:cNvPr>
            <p:cNvSpPr/>
            <p:nvPr/>
          </p:nvSpPr>
          <p:spPr>
            <a:xfrm>
              <a:off x="8297780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D1DD4FD6-DF74-4765-AEB9-D100345742DC}"/>
                </a:ext>
              </a:extLst>
            </p:cNvPr>
            <p:cNvSpPr/>
            <p:nvPr/>
          </p:nvSpPr>
          <p:spPr>
            <a:xfrm>
              <a:off x="9048289" y="1569492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9FCCD5E-4131-495C-81DB-68A15C4E307C}"/>
              </a:ext>
            </a:extLst>
          </p:cNvPr>
          <p:cNvGrpSpPr/>
          <p:nvPr/>
        </p:nvGrpSpPr>
        <p:grpSpPr>
          <a:xfrm>
            <a:off x="4016655" y="1653739"/>
            <a:ext cx="5339511" cy="198995"/>
            <a:chOff x="4005977" y="1569492"/>
            <a:chExt cx="5339511" cy="198995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D6311020-F50E-425F-B61E-76BAB80D3AA1}"/>
                </a:ext>
              </a:extLst>
            </p:cNvPr>
            <p:cNvSpPr/>
            <p:nvPr/>
          </p:nvSpPr>
          <p:spPr>
            <a:xfrm>
              <a:off x="6172570" y="1581598"/>
              <a:ext cx="297199" cy="186889"/>
            </a:xfrm>
            <a:prstGeom prst="roundRect">
              <a:avLst/>
            </a:prstGeom>
            <a:solidFill>
              <a:schemeClr val="accent5"/>
            </a:solidFill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3CABABED-A916-45DD-B618-B5BB4E6CF44B}"/>
                </a:ext>
              </a:extLst>
            </p:cNvPr>
            <p:cNvSpPr/>
            <p:nvPr/>
          </p:nvSpPr>
          <p:spPr>
            <a:xfrm>
              <a:off x="4005977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A846ECBC-5765-4C26-86F3-C330D59BB818}"/>
                </a:ext>
              </a:extLst>
            </p:cNvPr>
            <p:cNvSpPr/>
            <p:nvPr/>
          </p:nvSpPr>
          <p:spPr>
            <a:xfrm>
              <a:off x="4740404" y="1581598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8BA052E2-4647-4FB4-B4E1-E093C4788F44}"/>
                </a:ext>
              </a:extLst>
            </p:cNvPr>
            <p:cNvSpPr/>
            <p:nvPr/>
          </p:nvSpPr>
          <p:spPr>
            <a:xfrm>
              <a:off x="5450558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3B4C570B-87EE-419A-8B81-3C3155080D19}"/>
                </a:ext>
              </a:extLst>
            </p:cNvPr>
            <p:cNvSpPr/>
            <p:nvPr/>
          </p:nvSpPr>
          <p:spPr>
            <a:xfrm>
              <a:off x="6861416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D416ACFF-3CBA-498F-870B-A0D231F6B0D6}"/>
                </a:ext>
              </a:extLst>
            </p:cNvPr>
            <p:cNvSpPr/>
            <p:nvPr/>
          </p:nvSpPr>
          <p:spPr>
            <a:xfrm>
              <a:off x="7583428" y="1581598"/>
              <a:ext cx="297199" cy="186889"/>
            </a:xfrm>
            <a:prstGeom prst="round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EEB6D586-752A-4E5A-97C6-23DBE7CD5AAB}"/>
                </a:ext>
              </a:extLst>
            </p:cNvPr>
            <p:cNvSpPr/>
            <p:nvPr/>
          </p:nvSpPr>
          <p:spPr>
            <a:xfrm>
              <a:off x="8297780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FB86830D-1EC0-453E-96AF-35238DCF2903}"/>
                </a:ext>
              </a:extLst>
            </p:cNvPr>
            <p:cNvSpPr/>
            <p:nvPr/>
          </p:nvSpPr>
          <p:spPr>
            <a:xfrm>
              <a:off x="9048289" y="1569492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139596C-31BD-441A-A82D-1A5929574B9B}"/>
              </a:ext>
            </a:extLst>
          </p:cNvPr>
          <p:cNvSpPr txBox="1"/>
          <p:nvPr/>
        </p:nvSpPr>
        <p:spPr>
          <a:xfrm rot="20076244">
            <a:off x="1310492" y="2549821"/>
            <a:ext cx="102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solidFill>
                  <a:srgbClr val="FF0000"/>
                </a:solidFill>
                <a:latin typeface="Calibri"/>
              </a:rPr>
              <a:t>Option 2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09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165283"/>
              </p:ext>
            </p:extLst>
          </p:nvPr>
        </p:nvGraphicFramePr>
        <p:xfrm>
          <a:off x="272480" y="300591"/>
          <a:ext cx="9305020" cy="792087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dd/mm/yyyy – dd/mm/yyyy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381146"/>
              </p:ext>
            </p:extLst>
          </p:nvPr>
        </p:nvGraphicFramePr>
        <p:xfrm>
          <a:off x="272480" y="1228489"/>
          <a:ext cx="9305025" cy="5656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5409">
                  <a:extLst>
                    <a:ext uri="{9D8B030D-6E8A-4147-A177-3AD203B41FA5}">
                      <a16:colId xmlns:a16="http://schemas.microsoft.com/office/drawing/2014/main" val="2044054279"/>
                    </a:ext>
                  </a:extLst>
                </a:gridCol>
                <a:gridCol w="727168">
                  <a:extLst>
                    <a:ext uri="{9D8B030D-6E8A-4147-A177-3AD203B41FA5}">
                      <a16:colId xmlns:a16="http://schemas.microsoft.com/office/drawing/2014/main" val="1474129509"/>
                    </a:ext>
                  </a:extLst>
                </a:gridCol>
                <a:gridCol w="727168">
                  <a:extLst>
                    <a:ext uri="{9D8B030D-6E8A-4147-A177-3AD203B41FA5}">
                      <a16:colId xmlns:a16="http://schemas.microsoft.com/office/drawing/2014/main" val="2141814561"/>
                    </a:ext>
                  </a:extLst>
                </a:gridCol>
                <a:gridCol w="727168">
                  <a:extLst>
                    <a:ext uri="{9D8B030D-6E8A-4147-A177-3AD203B41FA5}">
                      <a16:colId xmlns:a16="http://schemas.microsoft.com/office/drawing/2014/main" val="3953513612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1645621649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340283737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543499928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196057676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426616232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22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117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b="0" u="none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Sub-Programme / Workstream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Current Status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Future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Status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Schedule Perform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REPORTING KEYS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700" b="1" kern="1200" dirty="0">
                        <a:solidFill>
                          <a:srgbClr val="31869B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kern="1200" dirty="0">
                          <a:solidFill>
                            <a:schemeClr val="tx1"/>
                          </a:solidFill>
                          <a:latin typeface="Wingdings 3" panose="05040102010807070707" pitchFamily="18" charset="2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800" b="0" dirty="0">
                          <a:solidFill>
                            <a:schemeClr val="accent1"/>
                          </a:solidFill>
                          <a:effectLst/>
                          <a:latin typeface="Wingdings 3" panose="05040102010807070707" pitchFamily="18" charset="2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0.3%</a:t>
                      </a:r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Scope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Risk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Issues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Dependency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Schedule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Resources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Stakeholders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Delivery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2852">
                <a:tc gridSpan="12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NZ" sz="85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Executive status summary, exceptions and go to green plans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45492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b="1" kern="1200" dirty="0">
                        <a:solidFill>
                          <a:srgbClr val="31869B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00" kern="1200" dirty="0">
                          <a:solidFill>
                            <a:schemeClr val="tx1"/>
                          </a:solidFill>
                          <a:latin typeface="Wingdings 3" panose="05040102010807070707" pitchFamily="18" charset="2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800" b="0" dirty="0">
                          <a:solidFill>
                            <a:srgbClr val="C00000"/>
                          </a:solidFill>
                          <a:effectLst/>
                          <a:latin typeface="Wingdings 3" panose="05040102010807070707" pitchFamily="18" charset="2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0.7%</a:t>
                      </a:r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Scope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Risk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Issues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Dependency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Schedule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Resources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Stakeholders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Delivery</a:t>
                      </a:r>
                    </a:p>
                    <a:p>
                      <a:pPr marL="0" lvl="0" indent="0" algn="ctr" defTabSz="914400" rtl="0" eaLnBrk="1" latinLnBrk="0" hangingPunct="1"/>
                      <a:endParaRPr lang="en-NZ" sz="6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560"/>
                  </a:ext>
                </a:extLst>
              </a:tr>
              <a:tr h="902852">
                <a:tc gridSpan="12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NZ" sz="85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Executive status summary, exceptions and go to green plans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NZ" sz="8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36193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b="1" kern="1200" dirty="0">
                        <a:solidFill>
                          <a:srgbClr val="31869B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kern="1200" dirty="0">
                          <a:solidFill>
                            <a:schemeClr val="tx1"/>
                          </a:solidFill>
                          <a:latin typeface="Wingdings 3" panose="05040102010807070707" pitchFamily="18" charset="2"/>
                          <a:ea typeface="+mn-ea"/>
                          <a:cs typeface="+mn-cs"/>
                        </a:rPr>
                        <a:t>p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Wingdings 3" panose="05040102010807070707" pitchFamily="18" charset="2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2.9%</a:t>
                      </a:r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Scope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Risk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Issues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Dependency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Schedule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Resources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Stakeholders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Delivery</a:t>
                      </a:r>
                    </a:p>
                    <a:p>
                      <a:pPr marL="0" lvl="0" indent="0" algn="ctr" defTabSz="914400" rtl="0" eaLnBrk="1" latinLnBrk="0" hangingPunct="1"/>
                      <a:endParaRPr lang="en-NZ" sz="6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indent="0" algn="ctr" defTabSz="914400" rtl="0" eaLnBrk="1" latinLnBrk="0" hangingPunct="1"/>
                      <a:endParaRPr lang="en-NZ" sz="6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122962"/>
                  </a:ext>
                </a:extLst>
              </a:tr>
              <a:tr h="902852">
                <a:tc gridSpan="12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NZ" sz="85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Executive status summary, exceptions and go to green plans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NZ" sz="9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73978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b="1" kern="1200" dirty="0">
                        <a:solidFill>
                          <a:srgbClr val="31869B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00" kern="1200" dirty="0">
                          <a:solidFill>
                            <a:schemeClr val="tx1"/>
                          </a:solidFill>
                          <a:latin typeface="Wingdings 3" panose="05040102010807070707" pitchFamily="18" charset="2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b="0" dirty="0">
                          <a:effectLst/>
                          <a:latin typeface="Wingdings 3" panose="05040102010807070707" pitchFamily="18" charset="2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0.0%</a:t>
                      </a:r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Scope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Risk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Issues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Dependency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Schedule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Resources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Stakeholders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/>
                      <a:r>
                        <a:rPr lang="en-NZ" sz="6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Delivery</a:t>
                      </a:r>
                    </a:p>
                    <a:p>
                      <a:pPr marL="0" lvl="0" indent="0" algn="ctr" defTabSz="914400" rtl="0" eaLnBrk="1" latinLnBrk="0" hangingPunct="1"/>
                      <a:endParaRPr lang="en-NZ" sz="6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indent="0" algn="ctr" defTabSz="914400" rtl="0" eaLnBrk="1" latinLnBrk="0" hangingPunct="1"/>
                      <a:endParaRPr lang="en-NZ" sz="6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indent="0" algn="ctr" defTabSz="914400" rtl="0" eaLnBrk="1" latinLnBrk="0" hangingPunct="1"/>
                      <a:endParaRPr lang="en-NZ" sz="6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842862"/>
                  </a:ext>
                </a:extLst>
              </a:tr>
              <a:tr h="902852">
                <a:tc gridSpan="12">
                  <a:txBody>
                    <a:bodyPr/>
                    <a:lstStyle/>
                    <a:p>
                      <a:pPr marL="0" lvl="0" algn="l" defTabSz="914400" rtl="0" eaLnBrk="1" latinLnBrk="0" hangingPunct="1"/>
                      <a:r>
                        <a:rPr lang="en-NZ" sz="85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Executive status summary, exceptions and go to green plans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NZ" sz="8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39911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1AFA31E1-EBBA-499B-ABC8-7E2DAD3B7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590" y="476284"/>
            <a:ext cx="1468465" cy="411615"/>
          </a:xfrm>
          <a:prstGeom prst="rect">
            <a:avLst/>
          </a:prstGeom>
        </p:spPr>
      </p:pic>
      <p:sp>
        <p:nvSpPr>
          <p:cNvPr id="51" name="Oval 50">
            <a:extLst>
              <a:ext uri="{FF2B5EF4-FFF2-40B4-BE49-F238E27FC236}">
                <a16:creationId xmlns:a16="http://schemas.microsoft.com/office/drawing/2014/main" id="{ABD0F28B-91C5-4AEF-BDCF-D178A506D5A4}"/>
              </a:ext>
            </a:extLst>
          </p:cNvPr>
          <p:cNvSpPr/>
          <p:nvPr/>
        </p:nvSpPr>
        <p:spPr>
          <a:xfrm>
            <a:off x="7143904" y="476284"/>
            <a:ext cx="386810" cy="395627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21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rPr>
              <a:t>1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FF1B3FD-A40F-421E-AE6C-C8F7F4A9B63E}"/>
              </a:ext>
            </a:extLst>
          </p:cNvPr>
          <p:cNvSpPr/>
          <p:nvPr/>
        </p:nvSpPr>
        <p:spPr>
          <a:xfrm>
            <a:off x="3872880" y="503485"/>
            <a:ext cx="1365947" cy="258526"/>
          </a:xfrm>
          <a:prstGeom prst="roundRect">
            <a:avLst/>
          </a:prstGeom>
          <a:solidFill>
            <a:srgbClr val="31869B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Previous SP: </a:t>
            </a:r>
            <a:r>
              <a:rPr lang="en-NZ" sz="8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#.#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%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46DAB6D-C557-4BA8-B8CB-E64F9EC3CE21}"/>
              </a:ext>
            </a:extLst>
          </p:cNvPr>
          <p:cNvSpPr/>
          <p:nvPr/>
        </p:nvSpPr>
        <p:spPr>
          <a:xfrm>
            <a:off x="5337782" y="503485"/>
            <a:ext cx="1365947" cy="258526"/>
          </a:xfrm>
          <a:prstGeom prst="roundRect">
            <a:avLst/>
          </a:prstGeom>
          <a:solidFill>
            <a:schemeClr val="bg1"/>
          </a:solidFill>
          <a:ln w="9525">
            <a:solidFill>
              <a:srgbClr val="318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Current SP: #.#% 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Wingdings 3" panose="05040102010807070707" pitchFamily="18" charset="2"/>
                <a:ea typeface="Verdana" panose="020B0604030504040204" pitchFamily="34" charset="0"/>
                <a:cs typeface="+mn-cs"/>
              </a:rPr>
              <a:t>p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Wingdings 3" panose="05040102010807070707" pitchFamily="18" charset="2"/>
              <a:ea typeface="Verdana" panose="020B0604030504040204" pitchFamily="34" charset="0"/>
              <a:cs typeface="+mn-cs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6678E54F-1A4B-402B-9FC7-6D86F6D06AC7}"/>
              </a:ext>
            </a:extLst>
          </p:cNvPr>
          <p:cNvGrpSpPr/>
          <p:nvPr/>
        </p:nvGrpSpPr>
        <p:grpSpPr>
          <a:xfrm>
            <a:off x="4005977" y="4382564"/>
            <a:ext cx="5339511" cy="198995"/>
            <a:chOff x="4005977" y="1569492"/>
            <a:chExt cx="5339511" cy="198995"/>
          </a:xfrm>
        </p:grpSpPr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5A0E87EE-470D-4E18-8AF7-2E8D5BDCEF59}"/>
                </a:ext>
              </a:extLst>
            </p:cNvPr>
            <p:cNvSpPr/>
            <p:nvPr/>
          </p:nvSpPr>
          <p:spPr>
            <a:xfrm>
              <a:off x="6172570" y="1581598"/>
              <a:ext cx="297199" cy="186889"/>
            </a:xfrm>
            <a:prstGeom prst="roundRect">
              <a:avLst/>
            </a:prstGeom>
            <a:solidFill>
              <a:schemeClr val="accent5"/>
            </a:solidFill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117AE635-6C24-4488-909C-72B4E735CC27}"/>
                </a:ext>
              </a:extLst>
            </p:cNvPr>
            <p:cNvSpPr/>
            <p:nvPr/>
          </p:nvSpPr>
          <p:spPr>
            <a:xfrm>
              <a:off x="4005977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BB1ECF35-889B-4461-8342-E56984ACD137}"/>
                </a:ext>
              </a:extLst>
            </p:cNvPr>
            <p:cNvSpPr/>
            <p:nvPr/>
          </p:nvSpPr>
          <p:spPr>
            <a:xfrm>
              <a:off x="4740404" y="1581598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615933E6-B577-49E8-805B-8F800F867D56}"/>
                </a:ext>
              </a:extLst>
            </p:cNvPr>
            <p:cNvSpPr/>
            <p:nvPr/>
          </p:nvSpPr>
          <p:spPr>
            <a:xfrm>
              <a:off x="5450558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4D509C0A-C80D-4909-ADEB-D5B39F5E8DE0}"/>
                </a:ext>
              </a:extLst>
            </p:cNvPr>
            <p:cNvSpPr/>
            <p:nvPr/>
          </p:nvSpPr>
          <p:spPr>
            <a:xfrm>
              <a:off x="6861416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BFB02DB6-20F1-4329-85BF-2775409DA2E3}"/>
                </a:ext>
              </a:extLst>
            </p:cNvPr>
            <p:cNvSpPr/>
            <p:nvPr/>
          </p:nvSpPr>
          <p:spPr>
            <a:xfrm>
              <a:off x="7583428" y="1581598"/>
              <a:ext cx="297199" cy="186889"/>
            </a:xfrm>
            <a:prstGeom prst="round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088C6742-8802-4DE5-BDBD-0AF980CCE338}"/>
                </a:ext>
              </a:extLst>
            </p:cNvPr>
            <p:cNvSpPr/>
            <p:nvPr/>
          </p:nvSpPr>
          <p:spPr>
            <a:xfrm>
              <a:off x="8297780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36F93BF6-F8BA-42D7-82E3-9BC7EE64E1E5}"/>
                </a:ext>
              </a:extLst>
            </p:cNvPr>
            <p:cNvSpPr/>
            <p:nvPr/>
          </p:nvSpPr>
          <p:spPr>
            <a:xfrm>
              <a:off x="9048289" y="1569492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6A5D30CE-D86C-4348-9F63-A625275C0F65}"/>
              </a:ext>
            </a:extLst>
          </p:cNvPr>
          <p:cNvGrpSpPr/>
          <p:nvPr/>
        </p:nvGrpSpPr>
        <p:grpSpPr>
          <a:xfrm>
            <a:off x="3987544" y="5711202"/>
            <a:ext cx="5339511" cy="198995"/>
            <a:chOff x="4005977" y="1569492"/>
            <a:chExt cx="5339511" cy="198995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B7AA9C4D-9C20-4E61-94E5-82C60A649A97}"/>
                </a:ext>
              </a:extLst>
            </p:cNvPr>
            <p:cNvSpPr/>
            <p:nvPr/>
          </p:nvSpPr>
          <p:spPr>
            <a:xfrm>
              <a:off x="6172570" y="1581598"/>
              <a:ext cx="297199" cy="186889"/>
            </a:xfrm>
            <a:prstGeom prst="roundRect">
              <a:avLst/>
            </a:prstGeom>
            <a:solidFill>
              <a:schemeClr val="accent5"/>
            </a:solidFill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FAC3363C-120C-4099-B58F-146403A53A1B}"/>
                </a:ext>
              </a:extLst>
            </p:cNvPr>
            <p:cNvSpPr/>
            <p:nvPr/>
          </p:nvSpPr>
          <p:spPr>
            <a:xfrm>
              <a:off x="4005977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06636582-A750-4B4D-9380-23A3BE6C6D59}"/>
                </a:ext>
              </a:extLst>
            </p:cNvPr>
            <p:cNvSpPr/>
            <p:nvPr/>
          </p:nvSpPr>
          <p:spPr>
            <a:xfrm>
              <a:off x="4740404" y="1581598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6D63ECC2-01A7-4BAE-B4C9-71F086701C1E}"/>
                </a:ext>
              </a:extLst>
            </p:cNvPr>
            <p:cNvSpPr/>
            <p:nvPr/>
          </p:nvSpPr>
          <p:spPr>
            <a:xfrm>
              <a:off x="5450558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DA404A78-F2A2-4E87-B971-967BDDF5CCC5}"/>
                </a:ext>
              </a:extLst>
            </p:cNvPr>
            <p:cNvSpPr/>
            <p:nvPr/>
          </p:nvSpPr>
          <p:spPr>
            <a:xfrm>
              <a:off x="6861416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F3AA9D2E-DF27-46CE-AC9A-F4373AE7A0C3}"/>
                </a:ext>
              </a:extLst>
            </p:cNvPr>
            <p:cNvSpPr/>
            <p:nvPr/>
          </p:nvSpPr>
          <p:spPr>
            <a:xfrm>
              <a:off x="7583428" y="1581598"/>
              <a:ext cx="297199" cy="186889"/>
            </a:xfrm>
            <a:prstGeom prst="round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4ECEDB20-96EE-46D7-9BA6-6833112DCA34}"/>
                </a:ext>
              </a:extLst>
            </p:cNvPr>
            <p:cNvSpPr/>
            <p:nvPr/>
          </p:nvSpPr>
          <p:spPr>
            <a:xfrm>
              <a:off x="8297780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37F4B991-A4A7-433F-8B0C-14C110C95FC2}"/>
                </a:ext>
              </a:extLst>
            </p:cNvPr>
            <p:cNvSpPr/>
            <p:nvPr/>
          </p:nvSpPr>
          <p:spPr>
            <a:xfrm>
              <a:off x="9048289" y="1569492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48BE735-2D04-4A79-9C17-DDA3BDB5594D}"/>
              </a:ext>
            </a:extLst>
          </p:cNvPr>
          <p:cNvGrpSpPr/>
          <p:nvPr/>
        </p:nvGrpSpPr>
        <p:grpSpPr>
          <a:xfrm>
            <a:off x="4016655" y="3037020"/>
            <a:ext cx="5339511" cy="198995"/>
            <a:chOff x="4005977" y="1569492"/>
            <a:chExt cx="5339511" cy="198995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FBF0DD65-5480-4CB2-9AEE-50B7FADA195C}"/>
                </a:ext>
              </a:extLst>
            </p:cNvPr>
            <p:cNvSpPr/>
            <p:nvPr/>
          </p:nvSpPr>
          <p:spPr>
            <a:xfrm>
              <a:off x="6172570" y="1581598"/>
              <a:ext cx="297199" cy="186889"/>
            </a:xfrm>
            <a:prstGeom prst="roundRect">
              <a:avLst/>
            </a:prstGeom>
            <a:solidFill>
              <a:schemeClr val="accent5"/>
            </a:solidFill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6DD9F2D-6D53-48F6-86C3-A47728A574D7}"/>
                </a:ext>
              </a:extLst>
            </p:cNvPr>
            <p:cNvSpPr/>
            <p:nvPr/>
          </p:nvSpPr>
          <p:spPr>
            <a:xfrm>
              <a:off x="4005977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8DE5B5D5-53EB-4424-8822-6A817AF6E829}"/>
                </a:ext>
              </a:extLst>
            </p:cNvPr>
            <p:cNvSpPr/>
            <p:nvPr/>
          </p:nvSpPr>
          <p:spPr>
            <a:xfrm>
              <a:off x="4740404" y="1581598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D76987EE-1FF6-4225-AB5B-564D266CE931}"/>
                </a:ext>
              </a:extLst>
            </p:cNvPr>
            <p:cNvSpPr/>
            <p:nvPr/>
          </p:nvSpPr>
          <p:spPr>
            <a:xfrm>
              <a:off x="5450558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F779BFED-D46D-4E61-A7B8-475B1F818FCD}"/>
                </a:ext>
              </a:extLst>
            </p:cNvPr>
            <p:cNvSpPr/>
            <p:nvPr/>
          </p:nvSpPr>
          <p:spPr>
            <a:xfrm>
              <a:off x="6861416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0BDD18FE-F229-4E54-B31B-B73D4C20BC7A}"/>
                </a:ext>
              </a:extLst>
            </p:cNvPr>
            <p:cNvSpPr/>
            <p:nvPr/>
          </p:nvSpPr>
          <p:spPr>
            <a:xfrm>
              <a:off x="7583428" y="1581598"/>
              <a:ext cx="297199" cy="186889"/>
            </a:xfrm>
            <a:prstGeom prst="round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CC1BD14-EE95-4765-891B-A2F958470A71}"/>
                </a:ext>
              </a:extLst>
            </p:cNvPr>
            <p:cNvSpPr/>
            <p:nvPr/>
          </p:nvSpPr>
          <p:spPr>
            <a:xfrm>
              <a:off x="8297780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D1DD4FD6-DF74-4765-AEB9-D100345742DC}"/>
                </a:ext>
              </a:extLst>
            </p:cNvPr>
            <p:cNvSpPr/>
            <p:nvPr/>
          </p:nvSpPr>
          <p:spPr>
            <a:xfrm>
              <a:off x="9048289" y="1569492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9FCCD5E-4131-495C-81DB-68A15C4E307C}"/>
              </a:ext>
            </a:extLst>
          </p:cNvPr>
          <p:cNvGrpSpPr/>
          <p:nvPr/>
        </p:nvGrpSpPr>
        <p:grpSpPr>
          <a:xfrm>
            <a:off x="4016655" y="1702087"/>
            <a:ext cx="5339511" cy="198995"/>
            <a:chOff x="4005977" y="1569492"/>
            <a:chExt cx="5339511" cy="198995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D6311020-F50E-425F-B61E-76BAB80D3AA1}"/>
                </a:ext>
              </a:extLst>
            </p:cNvPr>
            <p:cNvSpPr/>
            <p:nvPr/>
          </p:nvSpPr>
          <p:spPr>
            <a:xfrm>
              <a:off x="6172570" y="1581598"/>
              <a:ext cx="297199" cy="186889"/>
            </a:xfrm>
            <a:prstGeom prst="roundRect">
              <a:avLst/>
            </a:prstGeom>
            <a:solidFill>
              <a:schemeClr val="accent5"/>
            </a:solidFill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3CABABED-A916-45DD-B618-B5BB4E6CF44B}"/>
                </a:ext>
              </a:extLst>
            </p:cNvPr>
            <p:cNvSpPr/>
            <p:nvPr/>
          </p:nvSpPr>
          <p:spPr>
            <a:xfrm>
              <a:off x="4005977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A846ECBC-5765-4C26-86F3-C330D59BB818}"/>
                </a:ext>
              </a:extLst>
            </p:cNvPr>
            <p:cNvSpPr/>
            <p:nvPr/>
          </p:nvSpPr>
          <p:spPr>
            <a:xfrm>
              <a:off x="4740404" y="1581598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8BA052E2-4647-4FB4-B4E1-E093C4788F44}"/>
                </a:ext>
              </a:extLst>
            </p:cNvPr>
            <p:cNvSpPr/>
            <p:nvPr/>
          </p:nvSpPr>
          <p:spPr>
            <a:xfrm>
              <a:off x="5450558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3B4C570B-87EE-419A-8B81-3C3155080D19}"/>
                </a:ext>
              </a:extLst>
            </p:cNvPr>
            <p:cNvSpPr/>
            <p:nvPr/>
          </p:nvSpPr>
          <p:spPr>
            <a:xfrm>
              <a:off x="6861416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D416ACFF-3CBA-498F-870B-A0D231F6B0D6}"/>
                </a:ext>
              </a:extLst>
            </p:cNvPr>
            <p:cNvSpPr/>
            <p:nvPr/>
          </p:nvSpPr>
          <p:spPr>
            <a:xfrm>
              <a:off x="7583428" y="1581598"/>
              <a:ext cx="297199" cy="186889"/>
            </a:xfrm>
            <a:prstGeom prst="roundRect">
              <a:avLst/>
            </a:prstGeom>
            <a:solidFill>
              <a:schemeClr val="accent2"/>
            </a:solidFill>
            <a:ln w="63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q</a:t>
              </a:r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EEB6D586-752A-4E5A-97C6-23DBE7CD5AAB}"/>
                </a:ext>
              </a:extLst>
            </p:cNvPr>
            <p:cNvSpPr/>
            <p:nvPr/>
          </p:nvSpPr>
          <p:spPr>
            <a:xfrm>
              <a:off x="8297780" y="1581598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FB86830D-1EC0-453E-96AF-35238DCF2903}"/>
                </a:ext>
              </a:extLst>
            </p:cNvPr>
            <p:cNvSpPr/>
            <p:nvPr/>
          </p:nvSpPr>
          <p:spPr>
            <a:xfrm>
              <a:off x="9048289" y="1569492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1F61810A-A805-4C1E-B1DF-6E8B4B9EC0D7}"/>
              </a:ext>
            </a:extLst>
          </p:cNvPr>
          <p:cNvSpPr txBox="1"/>
          <p:nvPr/>
        </p:nvSpPr>
        <p:spPr>
          <a:xfrm rot="20076244">
            <a:off x="3512289" y="1991510"/>
            <a:ext cx="102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solidFill>
                  <a:srgbClr val="FF0000"/>
                </a:solidFill>
                <a:latin typeface="Calibri"/>
              </a:rPr>
              <a:t>Option 3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7032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936526"/>
              </p:ext>
            </p:extLst>
          </p:nvPr>
        </p:nvGraphicFramePr>
        <p:xfrm>
          <a:off x="272480" y="245518"/>
          <a:ext cx="9324000" cy="771214"/>
        </p:xfrm>
        <a:graphic>
          <a:graphicData uri="http://schemas.openxmlformats.org/drawingml/2006/table">
            <a:tbl>
              <a:tblPr firstRow="1" firstCol="1" bandRow="1"/>
              <a:tblGrid>
                <a:gridCol w="5752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1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1214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495318"/>
              </p:ext>
            </p:extLst>
          </p:nvPr>
        </p:nvGraphicFramePr>
        <p:xfrm>
          <a:off x="272480" y="1052736"/>
          <a:ext cx="9324001" cy="53654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0536">
                  <a:extLst>
                    <a:ext uri="{9D8B030D-6E8A-4147-A177-3AD203B41FA5}">
                      <a16:colId xmlns:a16="http://schemas.microsoft.com/office/drawing/2014/main" val="2044054279"/>
                    </a:ext>
                  </a:extLst>
                </a:gridCol>
                <a:gridCol w="644845">
                  <a:extLst>
                    <a:ext uri="{9D8B030D-6E8A-4147-A177-3AD203B41FA5}">
                      <a16:colId xmlns:a16="http://schemas.microsoft.com/office/drawing/2014/main" val="1474129509"/>
                    </a:ext>
                  </a:extLst>
                </a:gridCol>
                <a:gridCol w="644845">
                  <a:extLst>
                    <a:ext uri="{9D8B030D-6E8A-4147-A177-3AD203B41FA5}">
                      <a16:colId xmlns:a16="http://schemas.microsoft.com/office/drawing/2014/main" val="2141814561"/>
                    </a:ext>
                  </a:extLst>
                </a:gridCol>
                <a:gridCol w="644845">
                  <a:extLst>
                    <a:ext uri="{9D8B030D-6E8A-4147-A177-3AD203B41FA5}">
                      <a16:colId xmlns:a16="http://schemas.microsoft.com/office/drawing/2014/main" val="3953513612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1645621649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2340283737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2543499928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196057676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2426616232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2157586432"/>
                    </a:ext>
                  </a:extLst>
                </a:gridCol>
                <a:gridCol w="637893">
                  <a:extLst>
                    <a:ext uri="{9D8B030D-6E8A-4147-A177-3AD203B41FA5}">
                      <a16:colId xmlns:a16="http://schemas.microsoft.com/office/drawing/2014/main" val="1787930662"/>
                    </a:ext>
                  </a:extLst>
                </a:gridCol>
              </a:tblGrid>
              <a:tr h="320718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700" b="1" kern="1200">
                          <a:solidFill>
                            <a:srgbClr val="31869B"/>
                          </a:solidFill>
                          <a:latin typeface="Verdana"/>
                          <a:ea typeface="Verdana"/>
                          <a:cs typeface="+mn-cs"/>
                        </a:rPr>
                        <a:t>BT PROGRAMME</a:t>
                      </a:r>
                    </a:p>
                    <a:p>
                      <a:pPr marL="0" algn="ctr" defTabSz="914400" rtl="0" eaLnBrk="1" latinLnBrk="0" hangingPunct="1"/>
                      <a:r>
                        <a:rPr lang="en-NZ" sz="700" b="1" kern="1200">
                          <a:solidFill>
                            <a:srgbClr val="31869B"/>
                          </a:solidFill>
                          <a:latin typeface="Verdana"/>
                          <a:ea typeface="Verdana"/>
                          <a:cs typeface="+mn-cs"/>
                        </a:rPr>
                        <a:t>SUMMARY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50" baseline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Current Status</a:t>
                      </a:r>
                    </a:p>
                  </a:txBody>
                  <a:tcPr marL="99060" marR="9906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50" baseline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Future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50" baseline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Trend</a:t>
                      </a:r>
                    </a:p>
                  </a:txBody>
                  <a:tcPr marL="99060" marR="9906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50" baseline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Schedule Perform</a:t>
                      </a:r>
                    </a:p>
                  </a:txBody>
                  <a:tcPr marL="99060" marR="9906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75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Scope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50" kern="1200">
                          <a:solidFill>
                            <a:schemeClr val="bg1"/>
                          </a:solidFill>
                          <a:latin typeface="Verdana"/>
                          <a:ea typeface="Verdana"/>
                          <a:cs typeface="+mn-cs"/>
                        </a:rPr>
                        <a:t>Risk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5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Issues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60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Dependency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5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Schedule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5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Resources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65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Stakeholders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5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Partners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5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Benefits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5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Financials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300294"/>
                  </a:ext>
                </a:extLst>
              </a:tr>
              <a:tr h="236331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700" b="1" kern="1200">
                        <a:solidFill>
                          <a:srgbClr val="31869B"/>
                        </a:solidFill>
                        <a:latin typeface="Verdana"/>
                        <a:ea typeface="Verdana"/>
                        <a:cs typeface="+mn-cs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50" kern="1200">
                          <a:solidFill>
                            <a:schemeClr val="tx1"/>
                          </a:solidFill>
                          <a:latin typeface="Wingdings 3"/>
                          <a:ea typeface="+mn-ea"/>
                          <a:cs typeface="+mn-cs"/>
                          <a:sym typeface="Wingdings 3"/>
                        </a:rPr>
                        <a:t>1</a:t>
                      </a:r>
                    </a:p>
                  </a:txBody>
                  <a:tcPr marL="99060" marR="9906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50" kern="1200">
                          <a:solidFill>
                            <a:schemeClr val="tx1"/>
                          </a:solidFill>
                          <a:latin typeface="Wingdings 3"/>
                          <a:ea typeface="+mn-ea"/>
                          <a:cs typeface="+mn-cs"/>
                          <a:sym typeface="Wingdings 3"/>
                        </a:rPr>
                        <a:t>1</a:t>
                      </a:r>
                    </a:p>
                  </a:txBody>
                  <a:tcPr marL="99060" marR="9906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050" b="0">
                          <a:solidFill>
                            <a:schemeClr val="tx1"/>
                          </a:solidFill>
                          <a:effectLst/>
                          <a:latin typeface="Wingdings 3"/>
                          <a:ea typeface="Verdana"/>
                          <a:cs typeface="Verdana"/>
                          <a:sym typeface="Wingdings 3"/>
                        </a:rPr>
                        <a:t>p</a:t>
                      </a:r>
                    </a:p>
                  </a:txBody>
                  <a:tcPr marL="99060" marR="9906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 kern="1200">
                          <a:solidFill>
                            <a:schemeClr val="tx1"/>
                          </a:solidFill>
                          <a:latin typeface="Wingdings 3"/>
                          <a:ea typeface="Verdana"/>
                          <a:cs typeface="+mn-cs"/>
                          <a:sym typeface="Wingdings 3"/>
                        </a:rPr>
                        <a:t>1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>
                          <a:latin typeface="Wingdings 3"/>
                          <a:ea typeface="Verdana"/>
                          <a:sym typeface="Wingdings 3"/>
                        </a:rPr>
                        <a:t>1</a:t>
                      </a:r>
                      <a:endParaRPr lang="en-NZ" sz="1050" kern="1200">
                        <a:solidFill>
                          <a:schemeClr val="tx1"/>
                        </a:solidFill>
                        <a:latin typeface="Wingdings 3"/>
                        <a:ea typeface="Verdana"/>
                        <a:cs typeface="+mn-cs"/>
                        <a:sym typeface="Wingdings 3"/>
                      </a:endParaRP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>
                          <a:latin typeface="Wingdings 3"/>
                          <a:ea typeface="Verdana"/>
                          <a:sym typeface="Wingdings 3"/>
                        </a:rPr>
                        <a:t>1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>
                          <a:latin typeface="Wingdings 3"/>
                          <a:ea typeface="Verdana"/>
                          <a:sym typeface="Wingdings 3"/>
                        </a:rPr>
                        <a:t>1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>
                          <a:latin typeface="Wingdings 3"/>
                          <a:ea typeface="Verdana"/>
                          <a:sym typeface="Wingdings 3"/>
                        </a:rPr>
                        <a:t>1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>
                          <a:latin typeface="Wingdings 3"/>
                          <a:ea typeface="Verdana"/>
                          <a:sym typeface="Wingdings 3"/>
                        </a:rPr>
                        <a:t>p</a:t>
                      </a:r>
                      <a:endParaRPr lang="en-US" sz="1050"/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>
                          <a:latin typeface="Wingdings 3"/>
                          <a:ea typeface="Verdana"/>
                          <a:sym typeface="Wingdings 3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>
                          <a:latin typeface="Wingdings 3"/>
                          <a:ea typeface="Verdana"/>
                          <a:sym typeface="Wingdings 3"/>
                        </a:rPr>
                        <a:t>q</a:t>
                      </a:r>
                    </a:p>
                  </a:txBody>
                  <a:tcPr marL="72000" marR="72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>
                          <a:latin typeface="Wingdings 3"/>
                          <a:ea typeface="Verdana"/>
                          <a:sym typeface="Wingdings 3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50">
                          <a:latin typeface="Wingdings 3"/>
                          <a:ea typeface="Verdana"/>
                          <a:sym typeface="Wingdings 3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2772">
                <a:tc gridSpan="14">
                  <a:txBody>
                    <a:bodyPr/>
                    <a:lstStyle/>
                    <a:p>
                      <a:r>
                        <a:rPr lang="en-NZ" sz="800" b="1" kern="1200" dirty="0">
                          <a:solidFill>
                            <a:srgbClr val="31869B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Headline</a:t>
                      </a:r>
                      <a:endParaRPr lang="en-NZ" sz="800" b="1" i="0" u="none" strike="noStrike" kern="1200" noProof="0" dirty="0">
                        <a:solidFill>
                          <a:srgbClr val="31869B"/>
                        </a:solidFill>
                        <a:effectLst/>
                        <a:latin typeface="Verdana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Programme Level Executive Summary for PGC </a:t>
                      </a:r>
                    </a:p>
                  </a:txBody>
                  <a:tcPr marL="72000" marR="36000" marT="36000" marB="36000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NZ" sz="800" kern="120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 kern="120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NZ" sz="850" kern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>
                        <a:buClr>
                          <a:schemeClr val="accent3"/>
                        </a:buClr>
                        <a:buSzPct val="250000"/>
                        <a:buFont typeface="Arial" panose="020B0604020202020204" pitchFamily="34" charset="0"/>
                        <a:buNone/>
                      </a:pPr>
                      <a:endParaRPr lang="en-NZ" sz="800" kern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144000" marR="108000" marT="72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lvl="0" indent="0">
                        <a:buClr>
                          <a:schemeClr val="accent3"/>
                        </a:buClr>
                        <a:buSzPct val="250000"/>
                        <a:buFont typeface="Arial" panose="020B0604020202020204" pitchFamily="34" charset="0"/>
                        <a:buNone/>
                      </a:pPr>
                      <a:endParaRPr lang="en-NZ" sz="800" kern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144000" marR="108000" marT="72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45492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1AFA31E1-EBBA-499B-ABC8-7E2DAD3B7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906" y="453833"/>
            <a:ext cx="1365947" cy="382879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FE66B6A-27EB-41A4-876A-164E2A24A8C7}"/>
              </a:ext>
            </a:extLst>
          </p:cNvPr>
          <p:cNvSpPr/>
          <p:nvPr/>
        </p:nvSpPr>
        <p:spPr>
          <a:xfrm>
            <a:off x="3872880" y="451742"/>
            <a:ext cx="1365947" cy="258526"/>
          </a:xfrm>
          <a:prstGeom prst="roundRect">
            <a:avLst/>
          </a:prstGeom>
          <a:solidFill>
            <a:srgbClr val="31869B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Previous SP: #.#%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96C0AC4-4EC1-419A-AD5E-BDF86AE915CE}"/>
              </a:ext>
            </a:extLst>
          </p:cNvPr>
          <p:cNvSpPr/>
          <p:nvPr/>
        </p:nvSpPr>
        <p:spPr>
          <a:xfrm>
            <a:off x="5337782" y="451742"/>
            <a:ext cx="1365947" cy="258526"/>
          </a:xfrm>
          <a:prstGeom prst="roundRect">
            <a:avLst/>
          </a:prstGeom>
          <a:solidFill>
            <a:schemeClr val="bg1"/>
          </a:solidFill>
          <a:ln w="9525">
            <a:solidFill>
              <a:srgbClr val="318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Current SP: #.#% 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Wingdings 3" panose="05040102010807070707" pitchFamily="18" charset="2"/>
                <a:ea typeface="Verdana" panose="020B0604030504040204" pitchFamily="34" charset="0"/>
                <a:cs typeface="+mn-cs"/>
              </a:rPr>
              <a:t>p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srgbClr val="31869B"/>
              </a:solidFill>
              <a:effectLst/>
              <a:uLnTx/>
              <a:uFillTx/>
              <a:latin typeface="Wingdings 3" panose="05040102010807070707" pitchFamily="18" charset="2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39AE41-48A0-41D5-B82B-89AFDF43D6FC}"/>
              </a:ext>
            </a:extLst>
          </p:cNvPr>
          <p:cNvSpPr txBox="1"/>
          <p:nvPr/>
        </p:nvSpPr>
        <p:spPr>
          <a:xfrm rot="20076244">
            <a:off x="302381" y="2045764"/>
            <a:ext cx="102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solidFill>
                  <a:srgbClr val="FF0000"/>
                </a:solidFill>
                <a:latin typeface="Calibri"/>
              </a:rPr>
              <a:t>Option 1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9266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53440"/>
              </p:ext>
            </p:extLst>
          </p:nvPr>
        </p:nvGraphicFramePr>
        <p:xfrm>
          <a:off x="272480" y="307783"/>
          <a:ext cx="9305020" cy="792087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889187"/>
              </p:ext>
            </p:extLst>
          </p:nvPr>
        </p:nvGraphicFramePr>
        <p:xfrm>
          <a:off x="272478" y="1143321"/>
          <a:ext cx="9305021" cy="17816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6228">
                  <a:extLst>
                    <a:ext uri="{9D8B030D-6E8A-4147-A177-3AD203B41FA5}">
                      <a16:colId xmlns:a16="http://schemas.microsoft.com/office/drawing/2014/main" val="2044054279"/>
                    </a:ext>
                  </a:extLst>
                </a:gridCol>
                <a:gridCol w="744451">
                  <a:extLst>
                    <a:ext uri="{9D8B030D-6E8A-4147-A177-3AD203B41FA5}">
                      <a16:colId xmlns:a16="http://schemas.microsoft.com/office/drawing/2014/main" val="1474129509"/>
                    </a:ext>
                  </a:extLst>
                </a:gridCol>
                <a:gridCol w="744451">
                  <a:extLst>
                    <a:ext uri="{9D8B030D-6E8A-4147-A177-3AD203B41FA5}">
                      <a16:colId xmlns:a16="http://schemas.microsoft.com/office/drawing/2014/main" val="2141814561"/>
                    </a:ext>
                  </a:extLst>
                </a:gridCol>
                <a:gridCol w="744451">
                  <a:extLst>
                    <a:ext uri="{9D8B030D-6E8A-4147-A177-3AD203B41FA5}">
                      <a16:colId xmlns:a16="http://schemas.microsoft.com/office/drawing/2014/main" val="3953513612"/>
                    </a:ext>
                  </a:extLst>
                </a:gridCol>
                <a:gridCol w="739430">
                  <a:extLst>
                    <a:ext uri="{9D8B030D-6E8A-4147-A177-3AD203B41FA5}">
                      <a16:colId xmlns:a16="http://schemas.microsoft.com/office/drawing/2014/main" val="1645621649"/>
                    </a:ext>
                  </a:extLst>
                </a:gridCol>
                <a:gridCol w="739430">
                  <a:extLst>
                    <a:ext uri="{9D8B030D-6E8A-4147-A177-3AD203B41FA5}">
                      <a16:colId xmlns:a16="http://schemas.microsoft.com/office/drawing/2014/main" val="2340283737"/>
                    </a:ext>
                  </a:extLst>
                </a:gridCol>
                <a:gridCol w="739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9430">
                  <a:extLst>
                    <a:ext uri="{9D8B030D-6E8A-4147-A177-3AD203B41FA5}">
                      <a16:colId xmlns:a16="http://schemas.microsoft.com/office/drawing/2014/main" val="2543499928"/>
                    </a:ext>
                  </a:extLst>
                </a:gridCol>
                <a:gridCol w="739430">
                  <a:extLst>
                    <a:ext uri="{9D8B030D-6E8A-4147-A177-3AD203B41FA5}">
                      <a16:colId xmlns:a16="http://schemas.microsoft.com/office/drawing/2014/main" val="196057676"/>
                    </a:ext>
                  </a:extLst>
                </a:gridCol>
                <a:gridCol w="739430">
                  <a:extLst>
                    <a:ext uri="{9D8B030D-6E8A-4147-A177-3AD203B41FA5}">
                      <a16:colId xmlns:a16="http://schemas.microsoft.com/office/drawing/2014/main" val="2426616232"/>
                    </a:ext>
                  </a:extLst>
                </a:gridCol>
                <a:gridCol w="7394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94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893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u="none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Sub-Programme / Workstream</a:t>
                      </a:r>
                      <a:endParaRPr lang="en-NZ" sz="500" b="0" u="none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9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Current Status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9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Future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9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Status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8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Schedule Perform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9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Scope</a:t>
                      </a:r>
                      <a:endParaRPr lang="en-NZ" sz="2800" dirty="0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9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Risk</a:t>
                      </a:r>
                      <a:endParaRPr lang="en-NZ" sz="2400" dirty="0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9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Issues</a:t>
                      </a:r>
                      <a:endParaRPr lang="en-NZ" sz="2400" dirty="0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Dependencies</a:t>
                      </a:r>
                      <a:endParaRPr lang="en-NZ" sz="800" baseline="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/>
                      </a:endParaRP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Schedule</a:t>
                      </a:r>
                      <a:endParaRPr lang="en-NZ" sz="2000" dirty="0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Resources</a:t>
                      </a:r>
                      <a:endParaRPr lang="en-NZ" sz="2000" dirty="0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Stakeholder </a:t>
                      </a:r>
                      <a:r>
                        <a:rPr lang="en-NZ" sz="7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Engagement</a:t>
                      </a:r>
                      <a:endParaRPr lang="en-NZ" sz="2000" dirty="0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800" baseline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/>
                        </a:rPr>
                        <a:t>Delivery Partners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800" b="1" kern="1200" dirty="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BT Programme</a:t>
                      </a:r>
                      <a:endParaRPr lang="en-NZ" sz="700" b="1" kern="1200" dirty="0">
                        <a:solidFill>
                          <a:srgbClr val="31869B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kern="1200" dirty="0">
                          <a:solidFill>
                            <a:schemeClr val="tx1"/>
                          </a:solidFill>
                          <a:latin typeface="Wingdings 3" panose="05040102010807070707" pitchFamily="18" charset="2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100" kern="1200" dirty="0">
                          <a:solidFill>
                            <a:schemeClr val="tx1"/>
                          </a:solidFill>
                          <a:latin typeface="Wingdings 3" panose="05040102010807070707" pitchFamily="18" charset="2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b="0" dirty="0">
                          <a:effectLst/>
                          <a:latin typeface="Wingdings 3" panose="05040102010807070707" pitchFamily="18" charset="2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#.##%</a:t>
                      </a:r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9060" marR="9906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72000" marB="72000"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470">
                <a:tc gridSpan="12">
                  <a:txBody>
                    <a:bodyPr/>
                    <a:lstStyle/>
                    <a:p>
                      <a:r>
                        <a:rPr lang="en-NZ" sz="800" b="1" kern="1200" dirty="0">
                          <a:solidFill>
                            <a:srgbClr val="31869B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Headline</a:t>
                      </a:r>
                      <a:endParaRPr lang="en-NZ" sz="800" b="1" i="0" u="none" strike="noStrike" kern="1200" noProof="0" dirty="0">
                        <a:solidFill>
                          <a:srgbClr val="31869B"/>
                        </a:solidFill>
                        <a:effectLst/>
                        <a:latin typeface="Verdana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Programme Level Executive Summary for PGC </a:t>
                      </a:r>
                    </a:p>
                  </a:txBody>
                  <a:tcPr marL="72000" marR="72000" marT="36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dirty="0"/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8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NZ" sz="85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454924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1AFA31E1-EBBA-499B-ABC8-7E2DAD3B7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031" y="497105"/>
            <a:ext cx="1468465" cy="411615"/>
          </a:xfrm>
          <a:prstGeom prst="rect">
            <a:avLst/>
          </a:prstGeom>
        </p:spPr>
      </p:pic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6FF1B3FD-A40F-421E-AE6C-C8F7F4A9B63E}"/>
              </a:ext>
            </a:extLst>
          </p:cNvPr>
          <p:cNvSpPr/>
          <p:nvPr/>
        </p:nvSpPr>
        <p:spPr>
          <a:xfrm>
            <a:off x="3872880" y="497465"/>
            <a:ext cx="1365947" cy="258526"/>
          </a:xfrm>
          <a:prstGeom prst="roundRect">
            <a:avLst/>
          </a:prstGeom>
          <a:solidFill>
            <a:srgbClr val="31869B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Previous SP: #.#%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F46DAB6D-C557-4BA8-B8CB-E64F9EC3CE21}"/>
              </a:ext>
            </a:extLst>
          </p:cNvPr>
          <p:cNvSpPr/>
          <p:nvPr/>
        </p:nvSpPr>
        <p:spPr>
          <a:xfrm>
            <a:off x="5337782" y="497465"/>
            <a:ext cx="1365947" cy="258526"/>
          </a:xfrm>
          <a:prstGeom prst="roundRect">
            <a:avLst/>
          </a:prstGeom>
          <a:solidFill>
            <a:schemeClr val="bg1"/>
          </a:solidFill>
          <a:ln w="9525">
            <a:solidFill>
              <a:srgbClr val="318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Current SP: #.#% 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Wingdings 3" panose="05040102010807070707" pitchFamily="18" charset="2"/>
                <a:ea typeface="Verdana" panose="020B0604030504040204" pitchFamily="34" charset="0"/>
                <a:cs typeface="+mn-cs"/>
              </a:rPr>
              <a:t>p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Wingdings 3" panose="05040102010807070707" pitchFamily="18" charset="2"/>
              <a:ea typeface="Verdana" panose="020B0604030504040204" pitchFamily="34" charset="0"/>
              <a:cs typeface="+mn-c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41923D5-360F-4EF9-972B-D7A0F0BBE5E2}"/>
              </a:ext>
            </a:extLst>
          </p:cNvPr>
          <p:cNvGrpSpPr/>
          <p:nvPr/>
        </p:nvGrpSpPr>
        <p:grpSpPr>
          <a:xfrm>
            <a:off x="3783782" y="1700808"/>
            <a:ext cx="5668919" cy="186889"/>
            <a:chOff x="3783782" y="2522031"/>
            <a:chExt cx="5668919" cy="186889"/>
          </a:xfrm>
        </p:grpSpPr>
        <p:sp>
          <p:nvSpPr>
            <p:cNvPr id="195" name="Rectangle: Rounded Corners 194">
              <a:extLst>
                <a:ext uri="{FF2B5EF4-FFF2-40B4-BE49-F238E27FC236}">
                  <a16:creationId xmlns:a16="http://schemas.microsoft.com/office/drawing/2014/main" id="{486BA328-424A-4491-8594-A48637821DB2}"/>
                </a:ext>
              </a:extLst>
            </p:cNvPr>
            <p:cNvSpPr/>
            <p:nvPr/>
          </p:nvSpPr>
          <p:spPr>
            <a:xfrm>
              <a:off x="5950375" y="2522031"/>
              <a:ext cx="504056" cy="186889"/>
            </a:xfrm>
            <a:prstGeom prst="roundRect">
              <a:avLst/>
            </a:prstGeom>
            <a:solidFill>
              <a:schemeClr val="accent5"/>
            </a:solidFill>
            <a:ln w="63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r>
                <a:rPr lang="en-NZ" sz="1100" kern="1200" dirty="0">
                  <a:solidFill>
                    <a:schemeClr val="tx1"/>
                  </a:solidFill>
                  <a:latin typeface="Wingdings 3" panose="05040102010807070707" pitchFamily="18" charset="2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EC512308-6071-41EE-BE8B-7062FFCB7F0C}"/>
                </a:ext>
              </a:extLst>
            </p:cNvPr>
            <p:cNvSpPr/>
            <p:nvPr/>
          </p:nvSpPr>
          <p:spPr>
            <a:xfrm>
              <a:off x="3783782" y="2522031"/>
              <a:ext cx="504056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000" dirty="0">
                  <a:solidFill>
                    <a:schemeClr val="tx1"/>
                  </a:solidFill>
                  <a:latin typeface="Wingdings 3" panose="05040102010807070707" pitchFamily="18" charset="2"/>
                </a:rPr>
                <a:t>p</a:t>
              </a:r>
            </a:p>
          </p:txBody>
        </p:sp>
        <p:sp>
          <p:nvSpPr>
            <p:cNvPr id="197" name="Rectangle: Rounded Corners 196">
              <a:extLst>
                <a:ext uri="{FF2B5EF4-FFF2-40B4-BE49-F238E27FC236}">
                  <a16:creationId xmlns:a16="http://schemas.microsoft.com/office/drawing/2014/main" id="{40B772CB-89BA-4E8C-8F8E-318A8A630284}"/>
                </a:ext>
              </a:extLst>
            </p:cNvPr>
            <p:cNvSpPr/>
            <p:nvPr/>
          </p:nvSpPr>
          <p:spPr>
            <a:xfrm>
              <a:off x="4518209" y="2522031"/>
              <a:ext cx="504056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r>
                <a:rPr lang="en-NZ" sz="1100" kern="1200">
                  <a:solidFill>
                    <a:schemeClr val="tx1"/>
                  </a:solidFill>
                  <a:latin typeface="Wingdings 3" panose="05040102010807070707" pitchFamily="18" charset="2"/>
                  <a:ea typeface="+mn-ea"/>
                  <a:cs typeface="+mn-cs"/>
                </a:rPr>
                <a:t>1</a:t>
              </a:r>
              <a:endParaRPr lang="en-NZ" sz="1100" kern="1200" dirty="0">
                <a:solidFill>
                  <a:schemeClr val="tx1"/>
                </a:solidFill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198" name="Rectangle: Rounded Corners 197">
              <a:extLst>
                <a:ext uri="{FF2B5EF4-FFF2-40B4-BE49-F238E27FC236}">
                  <a16:creationId xmlns:a16="http://schemas.microsoft.com/office/drawing/2014/main" id="{2DBD55B2-E2E9-4AB7-9315-9BCA922FE89F}"/>
                </a:ext>
              </a:extLst>
            </p:cNvPr>
            <p:cNvSpPr/>
            <p:nvPr/>
          </p:nvSpPr>
          <p:spPr>
            <a:xfrm>
              <a:off x="5228363" y="2522031"/>
              <a:ext cx="504056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000" dirty="0">
                  <a:solidFill>
                    <a:schemeClr val="tx1"/>
                  </a:solidFill>
                  <a:latin typeface="Wingdings 3" panose="05040102010807070707" pitchFamily="18" charset="2"/>
                </a:rPr>
                <a:t>q</a:t>
              </a:r>
            </a:p>
          </p:txBody>
        </p:sp>
        <p:sp>
          <p:nvSpPr>
            <p:cNvPr id="199" name="Rectangle: Rounded Corners 198">
              <a:extLst>
                <a:ext uri="{FF2B5EF4-FFF2-40B4-BE49-F238E27FC236}">
                  <a16:creationId xmlns:a16="http://schemas.microsoft.com/office/drawing/2014/main" id="{111F066E-BC3F-49E2-89D3-F4F6CAE86A50}"/>
                </a:ext>
              </a:extLst>
            </p:cNvPr>
            <p:cNvSpPr/>
            <p:nvPr/>
          </p:nvSpPr>
          <p:spPr>
            <a:xfrm>
              <a:off x="6724064" y="2522031"/>
              <a:ext cx="504056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000" dirty="0">
                  <a:solidFill>
                    <a:schemeClr val="tx1"/>
                  </a:solidFill>
                  <a:latin typeface="Wingdings 3" panose="05040102010807070707" pitchFamily="18" charset="2"/>
                </a:rPr>
                <a:t>p</a:t>
              </a:r>
            </a:p>
          </p:txBody>
        </p:sp>
        <p:sp>
          <p:nvSpPr>
            <p:cNvPr id="200" name="Rectangle: Rounded Corners 199">
              <a:extLst>
                <a:ext uri="{FF2B5EF4-FFF2-40B4-BE49-F238E27FC236}">
                  <a16:creationId xmlns:a16="http://schemas.microsoft.com/office/drawing/2014/main" id="{B6F3ADFB-7D52-42C8-A419-FB041807839D}"/>
                </a:ext>
              </a:extLst>
            </p:cNvPr>
            <p:cNvSpPr/>
            <p:nvPr/>
          </p:nvSpPr>
          <p:spPr>
            <a:xfrm>
              <a:off x="7474357" y="2522031"/>
              <a:ext cx="504056" cy="186889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NZ" sz="1000" dirty="0">
                  <a:solidFill>
                    <a:schemeClr val="tx1"/>
                  </a:solidFill>
                  <a:latin typeface="Wingdings 3" panose="05040102010807070707" pitchFamily="18" charset="2"/>
                </a:rPr>
                <a:t>q</a:t>
              </a:r>
            </a:p>
          </p:txBody>
        </p:sp>
        <p:sp>
          <p:nvSpPr>
            <p:cNvPr id="201" name="Rectangle: Rounded Corners 200">
              <a:extLst>
                <a:ext uri="{FF2B5EF4-FFF2-40B4-BE49-F238E27FC236}">
                  <a16:creationId xmlns:a16="http://schemas.microsoft.com/office/drawing/2014/main" id="{C074B8EF-7FFF-4AC9-A8E0-19C90B37B1C4}"/>
                </a:ext>
              </a:extLst>
            </p:cNvPr>
            <p:cNvSpPr/>
            <p:nvPr/>
          </p:nvSpPr>
          <p:spPr>
            <a:xfrm>
              <a:off x="8179282" y="2522031"/>
              <a:ext cx="504056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r>
                <a:rPr lang="en-NZ" sz="1000" kern="1200">
                  <a:solidFill>
                    <a:schemeClr val="tx1"/>
                  </a:solidFill>
                  <a:latin typeface="Wingdings 3" panose="05040102010807070707" pitchFamily="18" charset="2"/>
                  <a:ea typeface="+mn-ea"/>
                  <a:cs typeface="+mn-cs"/>
                </a:rPr>
                <a:t>1</a:t>
              </a:r>
              <a:endParaRPr lang="en-NZ" sz="1000" kern="1200" dirty="0">
                <a:solidFill>
                  <a:schemeClr val="tx1"/>
                </a:solidFill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204" name="Rectangle: Rounded Corners 203">
              <a:extLst>
                <a:ext uri="{FF2B5EF4-FFF2-40B4-BE49-F238E27FC236}">
                  <a16:creationId xmlns:a16="http://schemas.microsoft.com/office/drawing/2014/main" id="{60BEE70B-3059-4170-B0E6-9132BB85880B}"/>
                </a:ext>
              </a:extLst>
            </p:cNvPr>
            <p:cNvSpPr/>
            <p:nvPr/>
          </p:nvSpPr>
          <p:spPr>
            <a:xfrm>
              <a:off x="8948645" y="2522031"/>
              <a:ext cx="504056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r>
                <a:rPr lang="en-NZ" sz="1000" kern="1200">
                  <a:solidFill>
                    <a:schemeClr val="tx1"/>
                  </a:solidFill>
                  <a:latin typeface="Wingdings 3" panose="05040102010807070707" pitchFamily="18" charset="2"/>
                  <a:ea typeface="+mn-ea"/>
                  <a:cs typeface="+mn-cs"/>
                </a:rPr>
                <a:t>1</a:t>
              </a:r>
              <a:endParaRPr lang="en-NZ" sz="1000" kern="1200" dirty="0">
                <a:solidFill>
                  <a:schemeClr val="tx1"/>
                </a:solidFill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3AF3E72A-651F-47BD-9B65-9C717BD59905}"/>
              </a:ext>
            </a:extLst>
          </p:cNvPr>
          <p:cNvSpPr/>
          <p:nvPr/>
        </p:nvSpPr>
        <p:spPr>
          <a:xfrm>
            <a:off x="7132975" y="497105"/>
            <a:ext cx="386810" cy="395627"/>
          </a:xfrm>
          <a:prstGeom prst="ellipse">
            <a:avLst/>
          </a:prstGeom>
          <a:solidFill>
            <a:schemeClr val="accent4"/>
          </a:solidFill>
          <a:ln w="95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21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rPr>
              <a:t>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0B8470-C129-4A28-861C-742CEECB9ABE}"/>
              </a:ext>
            </a:extLst>
          </p:cNvPr>
          <p:cNvSpPr txBox="1"/>
          <p:nvPr/>
        </p:nvSpPr>
        <p:spPr>
          <a:xfrm rot="20076244">
            <a:off x="327857" y="2242935"/>
            <a:ext cx="102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solidFill>
                  <a:srgbClr val="FF0000"/>
                </a:solidFill>
                <a:latin typeface="Calibri"/>
              </a:rPr>
              <a:t>Option 2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A5C0830-A1D9-4F19-8BEE-6BFF4077B0E0}"/>
              </a:ext>
            </a:extLst>
          </p:cNvPr>
          <p:cNvSpPr txBox="1"/>
          <p:nvPr/>
        </p:nvSpPr>
        <p:spPr>
          <a:xfrm>
            <a:off x="2477193" y="3244334"/>
            <a:ext cx="315567" cy="25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1800" dirty="0">
                <a:latin typeface="Wingdings 3" panose="05040102010807070707" pitchFamily="18" charset="2"/>
              </a:rPr>
              <a:t>1</a:t>
            </a:r>
            <a:r>
              <a:rPr lang="en-NZ" sz="1800" dirty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27930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4E6D4F0-B1DA-40FA-A2C3-62256B363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521077"/>
              </p:ext>
            </p:extLst>
          </p:nvPr>
        </p:nvGraphicFramePr>
        <p:xfrm>
          <a:off x="282420" y="217627"/>
          <a:ext cx="9305020" cy="755098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098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ACF98531-D5F7-47BF-9E73-5B364803F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320" y="402049"/>
            <a:ext cx="1345128" cy="377044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D083091D-CFD3-43F6-A875-603D8BD7C09D}"/>
              </a:ext>
            </a:extLst>
          </p:cNvPr>
          <p:cNvSpPr/>
          <p:nvPr/>
        </p:nvSpPr>
        <p:spPr>
          <a:xfrm>
            <a:off x="7075119" y="383466"/>
            <a:ext cx="386810" cy="395627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26000" rIns="108000" bIns="12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rPr>
              <a:t>1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5C46956-ED43-4258-8505-2A538D164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599026"/>
              </p:ext>
            </p:extLst>
          </p:nvPr>
        </p:nvGraphicFramePr>
        <p:xfrm>
          <a:off x="282420" y="1097445"/>
          <a:ext cx="9277431" cy="834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6981">
                  <a:extLst>
                    <a:ext uri="{9D8B030D-6E8A-4147-A177-3AD203B41FA5}">
                      <a16:colId xmlns:a16="http://schemas.microsoft.com/office/drawing/2014/main" val="1334068287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2949423973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3855972070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2034495883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984724746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609377694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466548768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1525757181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2957166382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379164802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1647141138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3709902256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901058626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1474978056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304833673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4020316467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1274162246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722929467"/>
                    </a:ext>
                  </a:extLst>
                </a:gridCol>
                <a:gridCol w="400025">
                  <a:extLst>
                    <a:ext uri="{9D8B030D-6E8A-4147-A177-3AD203B41FA5}">
                      <a16:colId xmlns:a16="http://schemas.microsoft.com/office/drawing/2014/main" val="1343564583"/>
                    </a:ext>
                  </a:extLst>
                </a:gridCol>
              </a:tblGrid>
              <a:tr h="252878">
                <a:tc>
                  <a:txBody>
                    <a:bodyPr/>
                    <a:lstStyle/>
                    <a:p>
                      <a:pPr algn="ctr"/>
                      <a:endParaRPr lang="en-NZ" sz="140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0445" rtl="0" eaLnBrk="1" latinLnBrk="0" hangingPunct="1"/>
                      <a:r>
                        <a:rPr lang="en-NZ" sz="500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  <a:endParaRPr kumimoji="0" lang="en-NZ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NZ" sz="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dd/mm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29816"/>
                  </a:ext>
                </a:extLst>
              </a:tr>
              <a:tr h="530008">
                <a:tc>
                  <a:txBody>
                    <a:bodyPr/>
                    <a:lstStyle/>
                    <a:p>
                      <a:pPr algn="l"/>
                      <a:r>
                        <a:rPr lang="en-NZ" sz="1400" b="1" dirty="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BT PROGRAMME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49238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524D00F-2653-443B-85E4-211EA565A4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713637"/>
              </p:ext>
            </p:extLst>
          </p:nvPr>
        </p:nvGraphicFramePr>
        <p:xfrm>
          <a:off x="280977" y="2046184"/>
          <a:ext cx="9278874" cy="43471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7200">
                  <a:extLst>
                    <a:ext uri="{9D8B030D-6E8A-4147-A177-3AD203B41FA5}">
                      <a16:colId xmlns:a16="http://schemas.microsoft.com/office/drawing/2014/main" val="2718905182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4222545277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703720113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618759863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920564978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285012588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3118521970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1652913185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1784599381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806305294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3298368581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3770726444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2803015340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327674650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4182217259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2220578742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380636509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995770411"/>
                    </a:ext>
                  </a:extLst>
                </a:gridCol>
                <a:gridCol w="400093">
                  <a:extLst>
                    <a:ext uri="{9D8B030D-6E8A-4147-A177-3AD203B41FA5}">
                      <a16:colId xmlns:a16="http://schemas.microsoft.com/office/drawing/2014/main" val="2611776342"/>
                    </a:ext>
                  </a:extLst>
                </a:gridCol>
              </a:tblGrid>
              <a:tr h="530008"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1" kern="120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1: START DELIVERY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438417"/>
                  </a:ext>
                </a:extLst>
              </a:tr>
              <a:tr h="530008">
                <a:tc>
                  <a:txBody>
                    <a:bodyPr/>
                    <a:lstStyle/>
                    <a:p>
                      <a:pPr marL="0" algn="l" defTabSz="910445" rtl="0" eaLnBrk="1" latinLnBrk="0" hangingPunct="1"/>
                      <a:r>
                        <a:rPr lang="en-NZ" sz="700" b="1" kern="120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2: TECHNOLOGY OPTIMISATION &amp; DECOMMISSIONING</a:t>
                      </a:r>
                    </a:p>
                    <a:p>
                      <a:pPr marL="0" algn="l" defTabSz="910445" rtl="0" eaLnBrk="1" latinLnBrk="0" hangingPunct="1"/>
                      <a:r>
                        <a:rPr lang="en-NZ" sz="7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TECHNOLOGY LANDSCAPE OPTIMISATION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632920"/>
                  </a:ext>
                </a:extLst>
              </a:tr>
              <a:tr h="530008"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b="1" kern="120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2: TECHNOLOGY OPTIMISATION &amp; DECOMMISSIONING</a:t>
                      </a:r>
                    </a:p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DECOMMISSIONING &amp; DATA ARCHIVING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746644"/>
                  </a:ext>
                </a:extLst>
              </a:tr>
              <a:tr h="542290"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b="1" kern="120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3: INTELLIGENCE LED</a:t>
                      </a:r>
                    </a:p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DATA AND INTELLIGENCE PLATFORM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9452035"/>
                  </a:ext>
                </a:extLst>
              </a:tr>
              <a:tr h="530008"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b="1" kern="120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3: INTELLIGENCE LED</a:t>
                      </a:r>
                    </a:p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IKM INFORMATION HUB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825222"/>
                  </a:ext>
                </a:extLst>
              </a:tr>
              <a:tr h="530008"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b="1" kern="120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3: INTELLIGENCE LED</a:t>
                      </a:r>
                    </a:p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IKM GUIDED HELP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101507"/>
                  </a:ext>
                </a:extLst>
              </a:tr>
              <a:tr h="530008">
                <a:tc>
                  <a:txBody>
                    <a:bodyPr/>
                    <a:lstStyle/>
                    <a:p>
                      <a:pPr marL="0" algn="l" defTabSz="910445" rtl="0" eaLnBrk="1" latinLnBrk="0" hangingPunct="1"/>
                      <a:r>
                        <a:rPr lang="en-NZ" sz="700" b="1" kern="1200" dirty="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4: ENTERPRISE SUPPORT SERVICES [ESS}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460060"/>
                  </a:ext>
                </a:extLst>
              </a:tr>
              <a:tr h="530008">
                <a:tc>
                  <a:txBody>
                    <a:bodyPr/>
                    <a:lstStyle/>
                    <a:p>
                      <a:pPr marL="0" algn="l" defTabSz="910445" rtl="0" eaLnBrk="1" latinLnBrk="0" hangingPunct="1"/>
                      <a:r>
                        <a:rPr lang="en-NZ" sz="700" b="1" kern="1200" dirty="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5: TRANSITION &amp; BUSINESS INTERGRATION [TLO]</a:t>
                      </a:r>
                    </a:p>
                    <a:p>
                      <a:pPr marL="0" algn="l" defTabSz="910445" rtl="0" eaLnBrk="1" latinLnBrk="0" hangingPunct="1"/>
                      <a:endParaRPr lang="en-NZ" sz="900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800" b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8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121871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667973E-611D-42EC-BCAA-9D5DE8EDE0CD}"/>
              </a:ext>
            </a:extLst>
          </p:cNvPr>
          <p:cNvSpPr/>
          <p:nvPr/>
        </p:nvSpPr>
        <p:spPr>
          <a:xfrm>
            <a:off x="3872880" y="451742"/>
            <a:ext cx="1365947" cy="258526"/>
          </a:xfrm>
          <a:prstGeom prst="roundRect">
            <a:avLst/>
          </a:prstGeom>
          <a:solidFill>
            <a:srgbClr val="31869B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Previous SP: #.#%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640D084-5BD8-4FDD-89DD-02CDCF671CAC}"/>
              </a:ext>
            </a:extLst>
          </p:cNvPr>
          <p:cNvSpPr/>
          <p:nvPr/>
        </p:nvSpPr>
        <p:spPr>
          <a:xfrm>
            <a:off x="5337782" y="451742"/>
            <a:ext cx="1365947" cy="258526"/>
          </a:xfrm>
          <a:prstGeom prst="roundRect">
            <a:avLst/>
          </a:prstGeom>
          <a:solidFill>
            <a:schemeClr val="bg1"/>
          </a:solidFill>
          <a:ln w="9525">
            <a:solidFill>
              <a:srgbClr val="318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Current SP: #.#% 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Wingdings 3" panose="05040102010807070707" pitchFamily="18" charset="2"/>
                <a:ea typeface="Verdana" panose="020B0604030504040204" pitchFamily="34" charset="0"/>
                <a:cs typeface="+mn-cs"/>
              </a:rPr>
              <a:t>p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srgbClr val="31869B"/>
              </a:solidFill>
              <a:effectLst/>
              <a:uLnTx/>
              <a:uFillTx/>
              <a:latin typeface="Wingdings 3" panose="05040102010807070707" pitchFamily="18" charset="2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360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AF70B76-6B81-4A8E-8110-A759A39AE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842492"/>
              </p:ext>
            </p:extLst>
          </p:nvPr>
        </p:nvGraphicFramePr>
        <p:xfrm>
          <a:off x="169291" y="260648"/>
          <a:ext cx="9633527" cy="792087"/>
        </p:xfrm>
        <a:graphic>
          <a:graphicData uri="http://schemas.openxmlformats.org/drawingml/2006/table">
            <a:tbl>
              <a:tblPr firstRow="1" firstCol="1" bandRow="1"/>
              <a:tblGrid>
                <a:gridCol w="5943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90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 – risk profile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C401111F-59E6-4D9C-A0AE-5DBF39333E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312" y="450883"/>
            <a:ext cx="1468465" cy="411615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A187781-DB70-4F2F-996B-9BE0CB6EA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105354"/>
              </p:ext>
            </p:extLst>
          </p:nvPr>
        </p:nvGraphicFramePr>
        <p:xfrm>
          <a:off x="169291" y="1071605"/>
          <a:ext cx="9625156" cy="1101006"/>
        </p:xfrm>
        <a:graphic>
          <a:graphicData uri="http://schemas.openxmlformats.org/drawingml/2006/table">
            <a:tbl>
              <a:tblPr firstRow="1" firstCol="1" bandRow="1"/>
              <a:tblGrid>
                <a:gridCol w="7130798">
                  <a:extLst>
                    <a:ext uri="{9D8B030D-6E8A-4147-A177-3AD203B41FA5}">
                      <a16:colId xmlns:a16="http://schemas.microsoft.com/office/drawing/2014/main" val="4064097984"/>
                    </a:ext>
                  </a:extLst>
                </a:gridCol>
                <a:gridCol w="854593">
                  <a:extLst>
                    <a:ext uri="{9D8B030D-6E8A-4147-A177-3AD203B41FA5}">
                      <a16:colId xmlns:a16="http://schemas.microsoft.com/office/drawing/2014/main" val="3793085150"/>
                    </a:ext>
                  </a:extLst>
                </a:gridCol>
                <a:gridCol w="808647">
                  <a:extLst>
                    <a:ext uri="{9D8B030D-6E8A-4147-A177-3AD203B41FA5}">
                      <a16:colId xmlns:a16="http://schemas.microsoft.com/office/drawing/2014/main" val="507146412"/>
                    </a:ext>
                  </a:extLst>
                </a:gridCol>
                <a:gridCol w="831118">
                  <a:extLst>
                    <a:ext uri="{9D8B030D-6E8A-4147-A177-3AD203B41FA5}">
                      <a16:colId xmlns:a16="http://schemas.microsoft.com/office/drawing/2014/main" val="3605814941"/>
                    </a:ext>
                  </a:extLst>
                </a:gridCol>
              </a:tblGrid>
              <a:tr h="656746">
                <a:tc gridSpan="4">
                  <a:txBody>
                    <a:bodyPr/>
                    <a:lstStyle/>
                    <a:p>
                      <a:pPr marL="0" marR="0" lvl="0" indent="0" algn="l" defTabSz="91044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Executive Summary</a:t>
                      </a:r>
                      <a:r>
                        <a:rPr lang="en-NZ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:</a:t>
                      </a:r>
                      <a:endParaRPr lang="en-NZ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36000" marB="36000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/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171101"/>
                  </a:ext>
                </a:extLst>
              </a:tr>
              <a:tr h="444260"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100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Below are the Programme risks accepted by the PRM during this reportable period: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50" b="1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Previous</a:t>
                      </a:r>
                      <a:r>
                        <a:rPr lang="en-GB" sz="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 </a:t>
                      </a:r>
                      <a:r>
                        <a:rPr lang="en-GB" sz="8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Risk Status</a:t>
                      </a:r>
                      <a:endParaRPr lang="en-NZ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Current</a:t>
                      </a:r>
                      <a:r>
                        <a:rPr lang="en-GB" sz="9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 </a:t>
                      </a:r>
                      <a:r>
                        <a:rPr lang="en-GB" sz="80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Risk Status</a:t>
                      </a:r>
                      <a:endParaRPr lang="en-NZ" sz="90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Projected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</a:rPr>
                        <a:t>Risk Status</a:t>
                      </a:r>
                      <a:endParaRPr lang="en-NZ" sz="900" dirty="0">
                        <a:solidFill>
                          <a:schemeClr val="tx1"/>
                        </a:solidFill>
                        <a:latin typeface="Verdana"/>
                        <a:ea typeface="Verdana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69106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44E6157-3290-4362-8E53-DCAA4AB28D4D}"/>
              </a:ext>
            </a:extLst>
          </p:cNvPr>
          <p:cNvSpPr txBox="1"/>
          <p:nvPr/>
        </p:nvSpPr>
        <p:spPr>
          <a:xfrm rot="20076244">
            <a:off x="1742540" y="1037653"/>
            <a:ext cx="102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solidFill>
                  <a:srgbClr val="FF0000"/>
                </a:solidFill>
                <a:latin typeface="Calibri"/>
              </a:rPr>
              <a:t>Option 1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45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AF70B76-6B81-4A8E-8110-A759A39AE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100503"/>
              </p:ext>
            </p:extLst>
          </p:nvPr>
        </p:nvGraphicFramePr>
        <p:xfrm>
          <a:off x="272480" y="215883"/>
          <a:ext cx="9305020" cy="792087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C401111F-59E6-4D9C-A0AE-5DBF39333E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304" y="406118"/>
            <a:ext cx="1468465" cy="411615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E69FEF7-9B70-4708-B736-EC7EC0D17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25994"/>
              </p:ext>
            </p:extLst>
          </p:nvPr>
        </p:nvGraphicFramePr>
        <p:xfrm>
          <a:off x="281440" y="1096942"/>
          <a:ext cx="9305019" cy="4924346"/>
        </p:xfrm>
        <a:graphic>
          <a:graphicData uri="http://schemas.openxmlformats.org/drawingml/2006/table">
            <a:tbl>
              <a:tblPr firstRow="1" firstCol="1" bandRow="1"/>
              <a:tblGrid>
                <a:gridCol w="436579">
                  <a:extLst>
                    <a:ext uri="{9D8B030D-6E8A-4147-A177-3AD203B41FA5}">
                      <a16:colId xmlns:a16="http://schemas.microsoft.com/office/drawing/2014/main" val="4064097984"/>
                    </a:ext>
                  </a:extLst>
                </a:gridCol>
                <a:gridCol w="661466">
                  <a:extLst>
                    <a:ext uri="{9D8B030D-6E8A-4147-A177-3AD203B41FA5}">
                      <a16:colId xmlns:a16="http://schemas.microsoft.com/office/drawing/2014/main" val="3386486082"/>
                    </a:ext>
                  </a:extLst>
                </a:gridCol>
                <a:gridCol w="1022448">
                  <a:extLst>
                    <a:ext uri="{9D8B030D-6E8A-4147-A177-3AD203B41FA5}">
                      <a16:colId xmlns:a16="http://schemas.microsoft.com/office/drawing/2014/main" val="2954184211"/>
                    </a:ext>
                  </a:extLst>
                </a:gridCol>
                <a:gridCol w="2825491">
                  <a:extLst>
                    <a:ext uri="{9D8B030D-6E8A-4147-A177-3AD203B41FA5}">
                      <a16:colId xmlns:a16="http://schemas.microsoft.com/office/drawing/2014/main" val="375511287"/>
                    </a:ext>
                  </a:extLst>
                </a:gridCol>
                <a:gridCol w="1173615">
                  <a:extLst>
                    <a:ext uri="{9D8B030D-6E8A-4147-A177-3AD203B41FA5}">
                      <a16:colId xmlns:a16="http://schemas.microsoft.com/office/drawing/2014/main" val="3820622192"/>
                    </a:ext>
                  </a:extLst>
                </a:gridCol>
                <a:gridCol w="654763">
                  <a:extLst>
                    <a:ext uri="{9D8B030D-6E8A-4147-A177-3AD203B41FA5}">
                      <a16:colId xmlns:a16="http://schemas.microsoft.com/office/drawing/2014/main" val="359892991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93085150"/>
                    </a:ext>
                  </a:extLst>
                </a:gridCol>
                <a:gridCol w="785192">
                  <a:extLst>
                    <a:ext uri="{9D8B030D-6E8A-4147-A177-3AD203B41FA5}">
                      <a16:colId xmlns:a16="http://schemas.microsoft.com/office/drawing/2014/main" val="507146412"/>
                    </a:ext>
                  </a:extLst>
                </a:gridCol>
                <a:gridCol w="831065">
                  <a:extLst>
                    <a:ext uri="{9D8B030D-6E8A-4147-A177-3AD203B41FA5}">
                      <a16:colId xmlns:a16="http://schemas.microsoft.com/office/drawing/2014/main" val="3605814941"/>
                    </a:ext>
                  </a:extLst>
                </a:gridCol>
              </a:tblGrid>
              <a:tr h="708558">
                <a:tc gridSpan="9"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Executive Summary: </a:t>
                      </a:r>
                      <a:br>
                        <a:rPr lang="en-NZ" sz="9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n-NZ" sz="9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Summary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NZ"/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9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171101"/>
                  </a:ext>
                </a:extLst>
              </a:tr>
              <a:tr h="334990">
                <a:tc gridSpan="6"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9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Below are the approved changes to the Programme’s risk profile during the reportable period: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85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Previous</a:t>
                      </a:r>
                      <a:r>
                        <a:rPr lang="en-GB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Risk Status</a:t>
                      </a:r>
                      <a:endParaRPr lang="en-NZ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GB" sz="850" b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Previous</a:t>
                      </a:r>
                      <a:r>
                        <a:rPr lang="en-GB" sz="9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8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Risk Status</a:t>
                      </a:r>
                      <a:endParaRPr lang="en-NZ"/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5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Previous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Risk Status</a:t>
                      </a:r>
                      <a:endParaRPr lang="en-NZ" dirty="0"/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Current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Risk Status</a:t>
                      </a:r>
                      <a:endParaRPr lang="en-NZ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Projected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Risk Status</a:t>
                      </a:r>
                      <a:endParaRPr lang="en-NZ" sz="9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691065"/>
                  </a:ext>
                </a:extLst>
              </a:tr>
              <a:tr h="334259">
                <a:tc>
                  <a:txBody>
                    <a:bodyPr/>
                    <a:lstStyle/>
                    <a:p>
                      <a:pPr algn="l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5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Esc.</a:t>
                      </a:r>
                      <a:endParaRPr lang="en-NZ" sz="85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5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Current</a:t>
                      </a:r>
                      <a:endParaRPr lang="en-NZ" sz="85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NZ" sz="85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Trend</a:t>
                      </a:r>
                      <a:endParaRPr lang="en-NZ" sz="85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en-NZ" sz="85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NZ" sz="85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en-NZ" sz="85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Owner / Assignee</a:t>
                      </a:r>
                      <a:endParaRPr lang="en-NZ" sz="85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en-NZ" sz="85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NZ" sz="85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2000" marR="72000" marT="36000" marB="36000" anchor="b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650373"/>
                  </a:ext>
                </a:extLst>
              </a:tr>
              <a:tr h="1016382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PLT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0445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Very High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17365D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BTR-###: </a:t>
                      </a:r>
                      <a:r>
                        <a:rPr lang="en-NZ" sz="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Owner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NZ" sz="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386852"/>
                  </a:ext>
                </a:extLst>
              </a:tr>
              <a:tr h="858753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PLT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0445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0" dirty="0">
                          <a:solidFill>
                            <a:srgbClr val="00B050"/>
                          </a:solidFill>
                          <a:effectLst/>
                          <a:latin typeface="Wingdings 3" panose="050401020108070707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Improved</a:t>
                      </a:r>
                      <a:r>
                        <a:rPr lang="en-NZ" sz="800" b="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17365D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BTR-###: </a:t>
                      </a:r>
                      <a:r>
                        <a:rPr lang="en-NZ" sz="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Owner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NZ" sz="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82698"/>
                  </a:ext>
                </a:extLst>
              </a:tr>
              <a:tr h="754157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PLT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0445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17365D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BTR-###: </a:t>
                      </a:r>
                      <a:r>
                        <a:rPr lang="en-NZ" sz="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Owner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NZ" sz="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991980"/>
                  </a:ext>
                </a:extLst>
              </a:tr>
              <a:tr h="88903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PLT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0445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NZ" sz="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1" kern="1200" dirty="0">
                          <a:solidFill>
                            <a:srgbClr val="FF0000"/>
                          </a:solidFill>
                          <a:effectLst/>
                          <a:latin typeface="Wingdings 3" panose="05040102010807070707" pitchFamily="18" charset="2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q</a:t>
                      </a:r>
                    </a:p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1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Deteriorated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rgbClr val="17365D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BTR-###: </a:t>
                      </a:r>
                      <a:r>
                        <a:rPr lang="en-NZ" sz="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04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Owner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lvl="0" indent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NZ" sz="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47775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92B37A9-42E3-4EA9-8FB9-F46AF48DECAA}"/>
              </a:ext>
            </a:extLst>
          </p:cNvPr>
          <p:cNvSpPr txBox="1"/>
          <p:nvPr/>
        </p:nvSpPr>
        <p:spPr>
          <a:xfrm rot="20076244">
            <a:off x="1742542" y="1138931"/>
            <a:ext cx="102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solidFill>
                  <a:srgbClr val="FF0000"/>
                </a:solidFill>
                <a:latin typeface="Calibri"/>
              </a:rPr>
              <a:t>Option 2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94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0647" y="1242626"/>
            <a:ext cx="6075826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NZ" sz="1600">
                <a:latin typeface="Verdana"/>
                <a:ea typeface="Verdana"/>
                <a:cs typeface="Times New Roman"/>
              </a:rPr>
              <a:t>Section 1: Workstreams </a:t>
            </a:r>
          </a:p>
          <a:p>
            <a:endParaRPr lang="en-NZ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893445" lvl="2" indent="-356870">
              <a:buFont typeface="Arial" panose="020B0604020202020204" pitchFamily="34" charset="0"/>
              <a:buChar char="•"/>
            </a:pPr>
            <a:r>
              <a:rPr lang="en-NZ" sz="1200">
                <a:latin typeface="Verdana"/>
                <a:ea typeface="Verdana"/>
                <a:cs typeface="Verdana" panose="020B0604030504040204" pitchFamily="34" charset="0"/>
              </a:rPr>
              <a:t>Workstream 1: START Delivery - Release #</a:t>
            </a:r>
          </a:p>
          <a:p>
            <a:pPr marL="893445" lvl="2" indent="-356870">
              <a:buFont typeface="Arial" panose="020B0604020202020204" pitchFamily="34" charset="0"/>
              <a:buChar char="•"/>
            </a:pPr>
            <a:r>
              <a:rPr lang="en-NZ" sz="1200">
                <a:latin typeface="Verdana"/>
                <a:ea typeface="Verdana"/>
                <a:cs typeface="Verdana" panose="020B0604030504040204" pitchFamily="34" charset="0"/>
              </a:rPr>
              <a:t>Workstream 2: Technology Landscape Optimisation</a:t>
            </a:r>
          </a:p>
          <a:p>
            <a:pPr marL="893445" lvl="2" indent="-356870">
              <a:buFont typeface="Arial" panose="020B0604020202020204" pitchFamily="34" charset="0"/>
              <a:buChar char="•"/>
            </a:pPr>
            <a:r>
              <a:rPr lang="en-NZ" sz="1200">
                <a:latin typeface="Verdana"/>
                <a:ea typeface="Verdana"/>
                <a:cs typeface="Verdana" panose="020B0604030504040204" pitchFamily="34" charset="0"/>
              </a:rPr>
              <a:t>Workstream 3: Intel Led</a:t>
            </a:r>
          </a:p>
          <a:p>
            <a:pPr marL="893445" lvl="2" indent="-356870">
              <a:buFont typeface="Arial" panose="020B0604020202020204" pitchFamily="34" charset="0"/>
              <a:buChar char="•"/>
            </a:pPr>
            <a:r>
              <a:rPr lang="en-NZ" sz="1200">
                <a:latin typeface="Verdana"/>
                <a:ea typeface="Verdana"/>
                <a:cs typeface="Verdana" panose="020B0604030504040204" pitchFamily="34" charset="0"/>
              </a:rPr>
              <a:t>Workstream 4: Enterprise Support Services (ESS)</a:t>
            </a:r>
          </a:p>
          <a:p>
            <a:pPr marL="893445" lvl="2" indent="-356870">
              <a:buFont typeface="Arial" panose="020B0604020202020204" pitchFamily="34" charset="0"/>
              <a:buChar char="•"/>
            </a:pPr>
            <a:r>
              <a:rPr lang="en-NZ" sz="1200">
                <a:latin typeface="Verdana"/>
                <a:ea typeface="Verdana"/>
                <a:cs typeface="Verdana" panose="020B0604030504040204" pitchFamily="34" charset="0"/>
              </a:rPr>
              <a:t>Workstream 5: Transition and Business Integration</a:t>
            </a:r>
          </a:p>
          <a:p>
            <a:endParaRPr lang="en-NZ" sz="1600" b="1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C4D68B-DE4B-4E27-B114-B499D3C7C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027775"/>
              </p:ext>
            </p:extLst>
          </p:nvPr>
        </p:nvGraphicFramePr>
        <p:xfrm>
          <a:off x="272480" y="263636"/>
          <a:ext cx="9305020" cy="792087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7742B61-86E3-473A-BDEB-CD0FF8A6D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288" y="453871"/>
            <a:ext cx="1468465" cy="41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27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4E6D4F0-B1DA-40FA-A2C3-62256B363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525816"/>
              </p:ext>
            </p:extLst>
          </p:nvPr>
        </p:nvGraphicFramePr>
        <p:xfrm>
          <a:off x="282420" y="270899"/>
          <a:ext cx="9305020" cy="755098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5098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Workstream Status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ACF98531-D5F7-47BF-9E73-5B364803F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320" y="477807"/>
            <a:ext cx="1345128" cy="377044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539C3D-1E64-4C00-ACE2-23A264271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541439"/>
              </p:ext>
            </p:extLst>
          </p:nvPr>
        </p:nvGraphicFramePr>
        <p:xfrm>
          <a:off x="292132" y="1082693"/>
          <a:ext cx="9299543" cy="5154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1793">
                  <a:extLst>
                    <a:ext uri="{9D8B030D-6E8A-4147-A177-3AD203B41FA5}">
                      <a16:colId xmlns:a16="http://schemas.microsoft.com/office/drawing/2014/main" val="2183118362"/>
                    </a:ext>
                  </a:extLst>
                </a:gridCol>
                <a:gridCol w="636942">
                  <a:extLst>
                    <a:ext uri="{9D8B030D-6E8A-4147-A177-3AD203B41FA5}">
                      <a16:colId xmlns:a16="http://schemas.microsoft.com/office/drawing/2014/main" val="3684904806"/>
                    </a:ext>
                  </a:extLst>
                </a:gridCol>
                <a:gridCol w="8030808">
                  <a:extLst>
                    <a:ext uri="{9D8B030D-6E8A-4147-A177-3AD203B41FA5}">
                      <a16:colId xmlns:a16="http://schemas.microsoft.com/office/drawing/2014/main" val="3957563678"/>
                    </a:ext>
                  </a:extLst>
                </a:gridCol>
              </a:tblGrid>
              <a:tr h="248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u="none">
                          <a:solidFill>
                            <a:schemeClr val="bg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Current</a:t>
                      </a:r>
                    </a:p>
                  </a:txBody>
                  <a:tcPr marL="39211" marR="39211" marT="25400" marB="25400"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u="none">
                          <a:solidFill>
                            <a:schemeClr val="bg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Future</a:t>
                      </a:r>
                    </a:p>
                  </a:txBody>
                  <a:tcPr marL="39211" marR="39211" marT="25400" marB="25400"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Z" sz="1000">
                          <a:solidFill>
                            <a:schemeClr val="bg1"/>
                          </a:solidFill>
                          <a:latin typeface="Verdana"/>
                          <a:ea typeface="Verdana"/>
                        </a:rPr>
                        <a:t>Executive Summary</a:t>
                      </a:r>
                    </a:p>
                  </a:txBody>
                  <a:tcPr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15669"/>
                  </a:ext>
                </a:extLst>
              </a:tr>
              <a:tr h="2332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kern="1200">
                          <a:solidFill>
                            <a:schemeClr val="tx1"/>
                          </a:solidFill>
                          <a:latin typeface="Wingdings 3"/>
                          <a:ea typeface="+mn-ea"/>
                          <a:cs typeface="+mn-cs"/>
                          <a:sym typeface="Wingdings 3"/>
                        </a:rPr>
                        <a:t>1</a:t>
                      </a:r>
                    </a:p>
                  </a:txBody>
                  <a:tcPr marL="99060" marR="99060"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800" b="0" kern="1200" dirty="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WORKSTREAM NAME</a:t>
                      </a: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327529"/>
                  </a:ext>
                </a:extLst>
              </a:tr>
              <a:tr h="4672642">
                <a:tc gridSpan="3">
                  <a:txBody>
                    <a:bodyPr/>
                    <a:lstStyle/>
                    <a:p>
                      <a:r>
                        <a:rPr lang="en-NZ" sz="800" b="1" kern="1200" dirty="0">
                          <a:solidFill>
                            <a:srgbClr val="31869B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Headline</a:t>
                      </a:r>
                      <a:endParaRPr lang="en-NZ" sz="800" b="1" i="0" u="none" strike="noStrike" kern="1200" noProof="0" dirty="0">
                        <a:solidFill>
                          <a:srgbClr val="31869B"/>
                        </a:solidFill>
                        <a:effectLst/>
                        <a:latin typeface="Verdana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NZ" sz="800" b="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Workstream Executive Summary for PGC.</a:t>
                      </a:r>
                    </a:p>
                  </a:txBody>
                  <a:tcPr marL="99060" marR="99060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lvl="0" indent="0" algn="l" defTabSz="914400" rtl="0" eaLnBrk="1" latinLnBrk="0" hangingPunct="1"/>
                      <a:endParaRPr lang="en-NZ" sz="800" kern="12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36000" marB="36000" anchor="ctr">
                    <a:lnL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3472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195DA55-EAE6-4F02-937F-AD77D2A371DC}"/>
              </a:ext>
            </a:extLst>
          </p:cNvPr>
          <p:cNvSpPr txBox="1"/>
          <p:nvPr/>
        </p:nvSpPr>
        <p:spPr>
          <a:xfrm rot="20076244">
            <a:off x="446397" y="1901749"/>
            <a:ext cx="102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solidFill>
                  <a:srgbClr val="FF0000"/>
                </a:solidFill>
                <a:latin typeface="Calibri"/>
              </a:rPr>
              <a:t>Option 1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7666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07474"/>
              </p:ext>
            </p:extLst>
          </p:nvPr>
        </p:nvGraphicFramePr>
        <p:xfrm>
          <a:off x="272480" y="275290"/>
          <a:ext cx="9305020" cy="792087"/>
        </p:xfrm>
        <a:graphic>
          <a:graphicData uri="http://schemas.openxmlformats.org/drawingml/2006/table">
            <a:tbl>
              <a:tblPr firstRow="1" firstCol="1" bandRow="1"/>
              <a:tblGrid>
                <a:gridCol w="5740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4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7">
                <a:tc>
                  <a:txBody>
                    <a:bodyPr/>
                    <a:lstStyle/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2000" b="1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BT Programme</a:t>
                      </a:r>
                    </a:p>
                    <a:p>
                      <a:pPr marL="5334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NZ" sz="14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Reporting Period: 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r>
                        <a:rPr lang="en-NZ" sz="800" b="0" dirty="0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 – dd/mm/</a:t>
                      </a:r>
                      <a:r>
                        <a:rPr lang="en-NZ" sz="800" b="0" dirty="0" err="1">
                          <a:solidFill>
                            <a:srgbClr val="FFFFFF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yyyy</a:t>
                      </a:r>
                      <a:endParaRPr lang="en-NZ" sz="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N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302" marR="32302" marT="20924" marB="209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1AFA31E1-EBBA-499B-ABC8-7E2DAD3B7B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320" y="436255"/>
            <a:ext cx="1468465" cy="411615"/>
          </a:xfrm>
          <a:prstGeom prst="rect">
            <a:avLst/>
          </a:prstGeom>
        </p:spPr>
      </p:pic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46B2F047-9BB7-46A4-81E2-D9BB2BEFB6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54341"/>
              </p:ext>
            </p:extLst>
          </p:nvPr>
        </p:nvGraphicFramePr>
        <p:xfrm>
          <a:off x="272480" y="1089280"/>
          <a:ext cx="9305022" cy="486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0660">
                  <a:extLst>
                    <a:ext uri="{9D8B030D-6E8A-4147-A177-3AD203B41FA5}">
                      <a16:colId xmlns:a16="http://schemas.microsoft.com/office/drawing/2014/main" val="2044054279"/>
                    </a:ext>
                  </a:extLst>
                </a:gridCol>
                <a:gridCol w="739478">
                  <a:extLst>
                    <a:ext uri="{9D8B030D-6E8A-4147-A177-3AD203B41FA5}">
                      <a16:colId xmlns:a16="http://schemas.microsoft.com/office/drawing/2014/main" val="1474129509"/>
                    </a:ext>
                  </a:extLst>
                </a:gridCol>
                <a:gridCol w="739478">
                  <a:extLst>
                    <a:ext uri="{9D8B030D-6E8A-4147-A177-3AD203B41FA5}">
                      <a16:colId xmlns:a16="http://schemas.microsoft.com/office/drawing/2014/main" val="2141814561"/>
                    </a:ext>
                  </a:extLst>
                </a:gridCol>
                <a:gridCol w="739478">
                  <a:extLst>
                    <a:ext uri="{9D8B030D-6E8A-4147-A177-3AD203B41FA5}">
                      <a16:colId xmlns:a16="http://schemas.microsoft.com/office/drawing/2014/main" val="3953513612"/>
                    </a:ext>
                  </a:extLst>
                </a:gridCol>
                <a:gridCol w="734491">
                  <a:extLst>
                    <a:ext uri="{9D8B030D-6E8A-4147-A177-3AD203B41FA5}">
                      <a16:colId xmlns:a16="http://schemas.microsoft.com/office/drawing/2014/main" val="1645621649"/>
                    </a:ext>
                  </a:extLst>
                </a:gridCol>
                <a:gridCol w="734491">
                  <a:extLst>
                    <a:ext uri="{9D8B030D-6E8A-4147-A177-3AD203B41FA5}">
                      <a16:colId xmlns:a16="http://schemas.microsoft.com/office/drawing/2014/main" val="2340283737"/>
                    </a:ext>
                  </a:extLst>
                </a:gridCol>
                <a:gridCol w="7344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4491">
                  <a:extLst>
                    <a:ext uri="{9D8B030D-6E8A-4147-A177-3AD203B41FA5}">
                      <a16:colId xmlns:a16="http://schemas.microsoft.com/office/drawing/2014/main" val="2543499928"/>
                    </a:ext>
                  </a:extLst>
                </a:gridCol>
                <a:gridCol w="734491">
                  <a:extLst>
                    <a:ext uri="{9D8B030D-6E8A-4147-A177-3AD203B41FA5}">
                      <a16:colId xmlns:a16="http://schemas.microsoft.com/office/drawing/2014/main" val="196057676"/>
                    </a:ext>
                  </a:extLst>
                </a:gridCol>
                <a:gridCol w="734491">
                  <a:extLst>
                    <a:ext uri="{9D8B030D-6E8A-4147-A177-3AD203B41FA5}">
                      <a16:colId xmlns:a16="http://schemas.microsoft.com/office/drawing/2014/main" val="2426616232"/>
                    </a:ext>
                  </a:extLst>
                </a:gridCol>
                <a:gridCol w="7344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344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700" b="0" u="none">
                          <a:solidFill>
                            <a:schemeClr val="bg1"/>
                          </a:solidFill>
                          <a:effectLst/>
                          <a:latin typeface="Verdana"/>
                          <a:ea typeface="Calibri"/>
                          <a:cs typeface="Times New Roman"/>
                        </a:rPr>
                        <a:t>Sub-Programme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Current Status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Future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Status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NZ" sz="700" baseline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Schedule Perform</a:t>
                      </a: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NZ" sz="700" baseline="0">
                          <a:solidFill>
                            <a:schemeClr val="bg1"/>
                          </a:solidFill>
                          <a:effectLst/>
                          <a:latin typeface="Verdana"/>
                          <a:ea typeface="Verdana"/>
                          <a:cs typeface="Times New Roman"/>
                        </a:rPr>
                        <a:t>REPORTING KEYS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39211" marR="39211" marT="25400" marB="254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b="1" kern="1200" dirty="0">
                          <a:solidFill>
                            <a:srgbClr val="31869B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Release #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900" kern="1200">
                          <a:solidFill>
                            <a:schemeClr val="tx1"/>
                          </a:solidFill>
                          <a:latin typeface="Wingdings 3" panose="05040102010807070707" pitchFamily="18" charset="2"/>
                          <a:ea typeface="+mn-ea"/>
                          <a:cs typeface="+mn-cs"/>
                        </a:rPr>
                        <a:t>q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NZ" sz="900" kern="1200">
                        <a:solidFill>
                          <a:schemeClr val="tx1"/>
                        </a:solidFill>
                        <a:latin typeface="Wingdings 3" panose="05040102010807070707" pitchFamily="18" charset="2"/>
                        <a:ea typeface="+mn-ea"/>
                        <a:cs typeface="+mn-cs"/>
                      </a:endParaRPr>
                    </a:p>
                  </a:txBody>
                  <a:tcPr marL="99060" marR="9906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1200" b="0">
                          <a:solidFill>
                            <a:schemeClr val="tx1"/>
                          </a:solidFill>
                          <a:effectLst/>
                          <a:latin typeface="Wingdings 3" panose="05040102010807070707" pitchFamily="18" charset="2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</a:t>
                      </a:r>
                    </a:p>
                  </a:txBody>
                  <a:tcPr marL="3600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Scope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Risk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Issues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Dependency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Schedule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Resources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NZ" sz="600" kern="120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Stakeholders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600" kern="1200">
                          <a:solidFill>
                            <a:schemeClr val="tx1"/>
                          </a:solidFill>
                          <a:latin typeface="Verdana"/>
                          <a:ea typeface="Verdana"/>
                          <a:cs typeface="+mn-cs"/>
                        </a:rPr>
                        <a:t>Partners</a:t>
                      </a:r>
                    </a:p>
                    <a:p>
                      <a:pPr marL="0" lvl="0" indent="0" algn="ctr" defTabSz="914400" rtl="0" eaLnBrk="1" latinLnBrk="0" hangingPunct="1"/>
                      <a:endParaRPr lang="en-NZ" sz="600" kern="12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0" lvl="0" indent="0" algn="ctr" defTabSz="914400" rtl="0" eaLnBrk="1" latinLnBrk="0" hangingPunct="1"/>
                      <a:endParaRPr lang="en-NZ" sz="600" kern="120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31869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66560"/>
                  </a:ext>
                </a:extLst>
              </a:tr>
              <a:tr h="4068000">
                <a:tc gridSpan="12">
                  <a:txBody>
                    <a:bodyPr/>
                    <a:lstStyle/>
                    <a:p>
                      <a:r>
                        <a:rPr lang="en-NZ" sz="800" b="1" kern="1200" dirty="0">
                          <a:solidFill>
                            <a:srgbClr val="31869B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Headline</a:t>
                      </a:r>
                      <a:endParaRPr lang="en-NZ" sz="800" b="1" i="0" u="none" strike="noStrike" kern="1200" noProof="0" dirty="0">
                        <a:solidFill>
                          <a:srgbClr val="31869B"/>
                        </a:solidFill>
                        <a:effectLst/>
                        <a:latin typeface="Verdana"/>
                      </a:endParaRPr>
                    </a:p>
                    <a:p>
                      <a:endParaRPr lang="en-NZ" sz="800" b="1" i="0" u="none" strike="noStrike" kern="1200" noProof="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Verdana"/>
                        <a:ea typeface="Verdana"/>
                        <a:cs typeface="+mn-cs"/>
                      </a:endParaRPr>
                    </a:p>
                    <a:p>
                      <a:r>
                        <a:rPr lang="en-NZ" sz="800" b="0" kern="1200" dirty="0">
                          <a:solidFill>
                            <a:schemeClr val="tx1"/>
                          </a:solidFill>
                          <a:effectLst/>
                          <a:latin typeface="Verdana"/>
                          <a:ea typeface="Verdana"/>
                          <a:cs typeface="+mn-cs"/>
                        </a:rPr>
                        <a:t>Report body</a:t>
                      </a:r>
                    </a:p>
                    <a:p>
                      <a:pPr lvl="0">
                        <a:buNone/>
                      </a:pPr>
                      <a:endParaRPr lang="en-NZ" sz="800" b="0" kern="1200" dirty="0">
                        <a:solidFill>
                          <a:schemeClr val="tx1"/>
                        </a:solidFill>
                        <a:effectLst/>
                        <a:latin typeface="Verdana"/>
                        <a:ea typeface="Verdana"/>
                        <a:cs typeface="+mn-cs"/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NZ" sz="800" kern="120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361935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9B618B9F-A295-468C-A09B-4BF437127961}"/>
              </a:ext>
            </a:extLst>
          </p:cNvPr>
          <p:cNvGrpSpPr/>
          <p:nvPr/>
        </p:nvGrpSpPr>
        <p:grpSpPr>
          <a:xfrm>
            <a:off x="3930032" y="1614506"/>
            <a:ext cx="5444286" cy="197066"/>
            <a:chOff x="3930032" y="1451324"/>
            <a:chExt cx="5444286" cy="197066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1E218F75-46BC-4F54-9BE7-928A22E3C932}"/>
                </a:ext>
              </a:extLst>
            </p:cNvPr>
            <p:cNvSpPr/>
            <p:nvPr/>
          </p:nvSpPr>
          <p:spPr>
            <a:xfrm>
              <a:off x="6115675" y="1461501"/>
              <a:ext cx="297199" cy="1868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9EB2C178-ADD4-41C9-8D5A-4E593942C52A}"/>
                </a:ext>
              </a:extLst>
            </p:cNvPr>
            <p:cNvSpPr/>
            <p:nvPr/>
          </p:nvSpPr>
          <p:spPr>
            <a:xfrm>
              <a:off x="3930032" y="1461501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47ADEFB3-E332-49E1-9066-525EA048B0F5}"/>
                </a:ext>
              </a:extLst>
            </p:cNvPr>
            <p:cNvSpPr/>
            <p:nvPr/>
          </p:nvSpPr>
          <p:spPr>
            <a:xfrm>
              <a:off x="4664459" y="1461501"/>
              <a:ext cx="297199" cy="186889"/>
            </a:xfrm>
            <a:prstGeom prst="roundRect">
              <a:avLst/>
            </a:prstGeom>
            <a:solidFill>
              <a:schemeClr val="accent3"/>
            </a:solidFill>
            <a:ln w="63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15E1451D-45C8-4070-8B92-C15789B8BC0D}"/>
                </a:ext>
              </a:extLst>
            </p:cNvPr>
            <p:cNvSpPr/>
            <p:nvPr/>
          </p:nvSpPr>
          <p:spPr>
            <a:xfrm>
              <a:off x="5393663" y="1461501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23D6B237-29FB-4591-98AB-5D43F3653C1E}"/>
                </a:ext>
              </a:extLst>
            </p:cNvPr>
            <p:cNvSpPr/>
            <p:nvPr/>
          </p:nvSpPr>
          <p:spPr>
            <a:xfrm>
              <a:off x="6871196" y="1461501"/>
              <a:ext cx="297199" cy="18688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63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Wingdings 3" panose="05040102010807070707" pitchFamily="18" charset="2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7AD6468A-B28E-42F6-A136-3E7B0B19B3DF}"/>
                </a:ext>
              </a:extLst>
            </p:cNvPr>
            <p:cNvSpPr/>
            <p:nvPr/>
          </p:nvSpPr>
          <p:spPr>
            <a:xfrm>
              <a:off x="7598903" y="1461501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1A100EA-588C-4BC3-8452-D04BF1F54D68}"/>
                </a:ext>
              </a:extLst>
            </p:cNvPr>
            <p:cNvSpPr/>
            <p:nvPr/>
          </p:nvSpPr>
          <p:spPr>
            <a:xfrm>
              <a:off x="8326610" y="1461501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53680CD1-788C-423E-9C55-23842ED7461A}"/>
                </a:ext>
              </a:extLst>
            </p:cNvPr>
            <p:cNvSpPr/>
            <p:nvPr/>
          </p:nvSpPr>
          <p:spPr>
            <a:xfrm>
              <a:off x="9077119" y="1451324"/>
              <a:ext cx="297199" cy="186889"/>
            </a:xfrm>
            <a:prstGeom prst="roundRect">
              <a:avLst/>
            </a:prstGeom>
            <a:solidFill>
              <a:schemeClr val="accent1"/>
            </a:solidFill>
            <a:ln w="63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endParaRPr>
            </a:p>
          </p:txBody>
        </p:sp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4D2C686-7287-469A-8519-4B2C73063638}"/>
              </a:ext>
            </a:extLst>
          </p:cNvPr>
          <p:cNvSpPr/>
          <p:nvPr/>
        </p:nvSpPr>
        <p:spPr>
          <a:xfrm>
            <a:off x="3872880" y="503485"/>
            <a:ext cx="1365947" cy="258526"/>
          </a:xfrm>
          <a:prstGeom prst="roundRect">
            <a:avLst/>
          </a:prstGeom>
          <a:solidFill>
            <a:srgbClr val="31869B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Previous SP: </a:t>
            </a:r>
            <a:r>
              <a:rPr lang="en-NZ" sz="8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#.#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%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2823CAB-E454-4437-9F45-22219D286483}"/>
              </a:ext>
            </a:extLst>
          </p:cNvPr>
          <p:cNvSpPr/>
          <p:nvPr/>
        </p:nvSpPr>
        <p:spPr>
          <a:xfrm>
            <a:off x="7019795" y="444248"/>
            <a:ext cx="386810" cy="395627"/>
          </a:xfrm>
          <a:prstGeom prst="ellipse">
            <a:avLst/>
          </a:prstGeom>
          <a:solidFill>
            <a:schemeClr val="accent3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26000" rIns="126000" bIns="12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1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Wingdings 3" panose="05040102010807070707" pitchFamily="18" charset="2"/>
                <a:ea typeface="+mn-ea"/>
                <a:cs typeface="+mn-cs"/>
              </a:rPr>
              <a:t>1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8CC7272-0FFE-4D81-B833-B5DCA687114B}"/>
              </a:ext>
            </a:extLst>
          </p:cNvPr>
          <p:cNvSpPr/>
          <p:nvPr/>
        </p:nvSpPr>
        <p:spPr>
          <a:xfrm>
            <a:off x="5337782" y="503485"/>
            <a:ext cx="1365947" cy="258526"/>
          </a:xfrm>
          <a:prstGeom prst="roundRect">
            <a:avLst/>
          </a:prstGeom>
          <a:solidFill>
            <a:schemeClr val="bg1"/>
          </a:solidFill>
          <a:ln w="9525">
            <a:solidFill>
              <a:srgbClr val="31869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Current SP: #.#% </a:t>
            </a:r>
            <a:r>
              <a:rPr kumimoji="0" lang="en-NZ" sz="800" b="0" i="0" u="none" strike="noStrike" kern="1200" cap="none" spc="0" normalizeH="0" baseline="0" noProof="0" dirty="0">
                <a:ln>
                  <a:noFill/>
                </a:ln>
                <a:solidFill>
                  <a:srgbClr val="31869B"/>
                </a:solidFill>
                <a:effectLst/>
                <a:uLnTx/>
                <a:uFillTx/>
                <a:latin typeface="Wingdings 3" panose="05040102010807070707" pitchFamily="18" charset="2"/>
                <a:ea typeface="Verdana" panose="020B0604030504040204" pitchFamily="34" charset="0"/>
                <a:cs typeface="+mn-cs"/>
              </a:rPr>
              <a:t>p</a:t>
            </a:r>
            <a:endParaRPr kumimoji="0" lang="en-NZ" sz="1600" b="0" i="0" u="none" strike="noStrike" kern="1200" cap="none" spc="0" normalizeH="0" baseline="0" noProof="0" dirty="0">
              <a:ln>
                <a:noFill/>
              </a:ln>
              <a:solidFill>
                <a:srgbClr val="31869B"/>
              </a:solidFill>
              <a:effectLst/>
              <a:uLnTx/>
              <a:uFillTx/>
              <a:latin typeface="Wingdings 3" panose="05040102010807070707" pitchFamily="18" charset="2"/>
              <a:ea typeface="Verdana" panose="020B0604030504040204" pitchFamily="34" charset="0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BF3160-FC59-4DE2-B1E6-E78B347837CC}"/>
              </a:ext>
            </a:extLst>
          </p:cNvPr>
          <p:cNvSpPr txBox="1"/>
          <p:nvPr/>
        </p:nvSpPr>
        <p:spPr>
          <a:xfrm rot="20076244">
            <a:off x="393302" y="2333796"/>
            <a:ext cx="102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>
                <a:solidFill>
                  <a:srgbClr val="FF0000"/>
                </a:solidFill>
                <a:latin typeface="Calibri"/>
              </a:rPr>
              <a:t>Option 2</a:t>
            </a:r>
            <a:endParaRPr kumimoji="0" lang="en-NZ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9770355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B050"/>
      </a:accent1>
      <a:accent2>
        <a:srgbClr val="01FE74"/>
      </a:accent2>
      <a:accent3>
        <a:srgbClr val="FEE374"/>
      </a:accent3>
      <a:accent4>
        <a:srgbClr val="FFC000"/>
      </a:accent4>
      <a:accent5>
        <a:srgbClr val="D99694"/>
      </a:accent5>
      <a:accent6>
        <a:srgbClr val="FF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Blank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B050"/>
      </a:accent1>
      <a:accent2>
        <a:srgbClr val="01FE74"/>
      </a:accent2>
      <a:accent3>
        <a:srgbClr val="FEE374"/>
      </a:accent3>
      <a:accent4>
        <a:srgbClr val="FFC000"/>
      </a:accent4>
      <a:accent5>
        <a:srgbClr val="D99694"/>
      </a:accent5>
      <a:accent6>
        <a:srgbClr val="FF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Blank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B050"/>
      </a:accent1>
      <a:accent2>
        <a:srgbClr val="01FE74"/>
      </a:accent2>
      <a:accent3>
        <a:srgbClr val="FEE374"/>
      </a:accent3>
      <a:accent4>
        <a:srgbClr val="FFC000"/>
      </a:accent4>
      <a:accent5>
        <a:srgbClr val="D99694"/>
      </a:accent5>
      <a:accent6>
        <a:srgbClr val="FF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Blank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B050"/>
      </a:accent1>
      <a:accent2>
        <a:srgbClr val="01FE74"/>
      </a:accent2>
      <a:accent3>
        <a:srgbClr val="FEE374"/>
      </a:accent3>
      <a:accent4>
        <a:srgbClr val="FFC000"/>
      </a:accent4>
      <a:accent5>
        <a:srgbClr val="D99694"/>
      </a:accent5>
      <a:accent6>
        <a:srgbClr val="FF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29a7f361d53422f94d5f9ee41f2e157 xmlns="6e0a4e06-3416-4843-87bc-db9fade7c212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Programme Management Office [PMO]</TermName>
          <TermId xmlns="http://schemas.microsoft.com/office/infopath/2007/PartnerControls">81bbe0ab-c4e9-4379-aeed-02b96ced036f</TermId>
        </TermInfo>
      </Terms>
    </a29a7f361d53422f94d5f9ee41f2e157>
    <Narrative xmlns="6e0a4e06-3416-4843-87bc-db9fade7c212">BT Programme monthly summary report for PGC</Narrative>
    <TaxCatchAll xmlns="6e0a4e06-3416-4843-87bc-db9fade7c212">
      <Value>5</Value>
      <Value>106</Value>
      <Value>43</Value>
    </TaxCatchAll>
    <dad99fc4804b49d2969a1d50dac60781 xmlns="6e0a4e06-3416-4843-87bc-db9fade7c212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Release 4</TermName>
          <TermId xmlns="http://schemas.microsoft.com/office/infopath/2007/PartnerControls">1d0d878c-63b2-4cbc-b5cf-8c7450dd5a21</TermId>
        </TermInfo>
      </Terms>
    </dad99fc4804b49d2969a1d50dac60781>
    <_Status xmlns="http://schemas.microsoft.com/sharepoint/v3/fields" xsi:nil="true"/>
    <Key_x0020_Words xmlns="6e0a4e06-3416-4843-87bc-db9fade7c212" xsi:nil="true"/>
    <lcf76f155ced4ddcb4097134ff3c332f xmlns="8d24048a-ddaa-4f97-8a45-04ca0e6cf987" xsi:nil="true"/>
    <SOF_x0020_ID xmlns="8d24048a-ddaa-4f97-8a45-04ca0e6cf987" xsi:nil="true"/>
    <i3e64e7c49364c9c91bcce0c8e79909a xmlns="6e0a4e06-3416-4843-87bc-db9fade7c212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 Programme Services</TermName>
          <TermId xmlns="http://schemas.microsoft.com/office/infopath/2007/PartnerControls">5cd8d0f5-c784-4a02-aece-b9e4773d9649</TermId>
        </TermInfo>
      </Terms>
    </i3e64e7c49364c9c91bcce0c8e79909a>
    <Activity xmlns="6e0a4e06-3416-4843-87bc-db9fade7c212" xsi:nil="true"/>
    <Manager xmlns="8d24048a-ddaa-4f97-8a45-04ca0e6cf987">
      <UserInfo>
        <DisplayName/>
        <AccountId xsi:nil="true"/>
        <AccountType/>
      </UserInfo>
    </Manag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C6513BF81D14A04A9F795E530B18BE19160083C25F4745D834448BDDF7775424C1F0" ma:contentTypeVersion="316" ma:contentTypeDescription="" ma:contentTypeScope="" ma:versionID="ddd653881bd070b18e45b89becba30ef">
  <xsd:schema xmlns:xsd="http://www.w3.org/2001/XMLSchema" xmlns:xs="http://www.w3.org/2001/XMLSchema" xmlns:p="http://schemas.microsoft.com/office/2006/metadata/properties" xmlns:ns2="6e0a4e06-3416-4843-87bc-db9fade7c212" xmlns:ns3="http://schemas.microsoft.com/sharepoint/v3/fields" xmlns:ns4="8d24048a-ddaa-4f97-8a45-04ca0e6cf987" targetNamespace="http://schemas.microsoft.com/office/2006/metadata/properties" ma:root="true" ma:fieldsID="5699f85c1a9ab2a26c2db56e01038e10" ns2:_="" ns3:_="" ns4:_="">
    <xsd:import namespace="6e0a4e06-3416-4843-87bc-db9fade7c212"/>
    <xsd:import namespace="http://schemas.microsoft.com/sharepoint/v3/fields"/>
    <xsd:import namespace="8d24048a-ddaa-4f97-8a45-04ca0e6cf987"/>
    <xsd:element name="properties">
      <xsd:complexType>
        <xsd:sequence>
          <xsd:element name="documentManagement">
            <xsd:complexType>
              <xsd:all>
                <xsd:element ref="ns2:Key_x0020_Words" minOccurs="0"/>
                <xsd:element ref="ns3:_Status" minOccurs="0"/>
                <xsd:element ref="ns2:Narrative" minOccurs="0"/>
                <xsd:element ref="ns4:SOF_x0020_ID" minOccurs="0"/>
                <xsd:element ref="ns4:Manager" minOccurs="0"/>
                <xsd:element ref="ns2:Activity" minOccurs="0"/>
                <xsd:element ref="ns2:TaxCatchAllLabel" minOccurs="0"/>
                <xsd:element ref="ns2:TaxCatchAll" minOccurs="0"/>
                <xsd:element ref="ns2:a29a7f361d53422f94d5f9ee41f2e157" minOccurs="0"/>
                <xsd:element ref="ns2:dad99fc4804b49d2969a1d50dac60781" minOccurs="0"/>
                <xsd:element ref="ns2:i3e64e7c49364c9c91bcce0c8e79909a" minOccurs="0"/>
                <xsd:element ref="ns4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0a4e06-3416-4843-87bc-db9fade7c212" elementFormDefault="qualified">
    <xsd:import namespace="http://schemas.microsoft.com/office/2006/documentManagement/types"/>
    <xsd:import namespace="http://schemas.microsoft.com/office/infopath/2007/PartnerControls"/>
    <xsd:element name="Key_x0020_Words" ma:index="1" nillable="true" ma:displayName="Key Words" ma:format="Dropdown" ma:internalName="Key_x0020_Words" ma:readOnly="false">
      <xsd:simpleType>
        <xsd:union memberTypes="dms:Text">
          <xsd:simpleType>
            <xsd:restriction base="dms:Choice">
              <xsd:enumeration value="Not yet defined"/>
            </xsd:restriction>
          </xsd:simpleType>
        </xsd:union>
      </xsd:simpleType>
    </xsd:element>
    <xsd:element name="Narrative" ma:index="5" nillable="true" ma:displayName="Narrative" ma:internalName="Narrative" ma:readOnly="false">
      <xsd:simpleType>
        <xsd:restriction base="dms:Note">
          <xsd:maxLength value="255"/>
        </xsd:restriction>
      </xsd:simpleType>
    </xsd:element>
    <xsd:element name="Activity" ma:index="11" nillable="true" ma:displayName="Activity" ma:internalName="Activity" ma:readOnly="false">
      <xsd:simpleType>
        <xsd:restriction base="dms:Text">
          <xsd:maxLength value="255"/>
        </xsd:restriction>
      </xsd:simpleType>
    </xsd:element>
    <xsd:element name="TaxCatchAllLabel" ma:index="16" nillable="true" ma:displayName="Taxonomy Catch All Column1" ma:hidden="true" ma:list="{0e45c973-e384-4133-9dfb-1b3aef3232d8}" ma:internalName="TaxCatchAllLabel" ma:readOnly="true" ma:showField="CatchAllDataLabel" ma:web="6e0a4e06-3416-4843-87bc-db9fade7c2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17" nillable="true" ma:displayName="Taxonomy Catch All Column" ma:hidden="true" ma:list="{0e45c973-e384-4133-9dfb-1b3aef3232d8}" ma:internalName="TaxCatchAll" ma:readOnly="false" ma:showField="CatchAllData" ma:web="6e0a4e06-3416-4843-87bc-db9fade7c2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29a7f361d53422f94d5f9ee41f2e157" ma:index="18" nillable="true" ma:taxonomy="true" ma:internalName="a29a7f361d53422f94d5f9ee41f2e157" ma:taxonomyFieldName="BT_x0020_Workstream" ma:displayName="BT Workstream" ma:readOnly="false" ma:default="-1;#Programme Management Office [PMO]|81bbe0ab-c4e9-4379-aeed-02b96ced036f" ma:fieldId="{a29a7f36-1d53-422f-94d5-f9ee41f2e157}" ma:sspId="5927ce2a-d703-4d88-aeb0-762fc977e677" ma:termSetId="f1dfb2a4-a361-419a-b918-c878adfecf4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ad99fc4804b49d2969a1d50dac60781" ma:index="20" nillable="true" ma:taxonomy="true" ma:internalName="dad99fc4804b49d2969a1d50dac60781" ma:taxonomyFieldName="Release" ma:displayName="Release" ma:readOnly="false" ma:default="106;#Release 4|1d0d878c-63b2-4cbc-b5cf-8c7450dd5a21" ma:fieldId="{dad99fc4-804b-49d2-969a-1d50dac60781}" ma:sspId="5927ce2a-d703-4d88-aeb0-762fc977e677" ma:termSetId="2eddadf8-b067-45c7-8eca-44f5e08e2a8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3e64e7c49364c9c91bcce0c8e79909a" ma:index="23" nillable="true" ma:taxonomy="true" ma:internalName="i3e64e7c49364c9c91bcce0c8e79909a" ma:taxonomyFieldName="Programme" ma:displayName="Sub Programme" ma:readOnly="false" ma:default="5;#All Programme Services|5cd8d0f5-c784-4a02-aece-b9e4773d9649" ma:fieldId="{23e64e7c-4936-4c9c-91bc-ce0c8e79909a}" ma:sspId="5927ce2a-d703-4d88-aeb0-762fc977e677" ma:termSetId="a560dc19-90ea-45c5-bbe1-990e80893912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2" nillable="true" ma:displayName="Status" ma:format="Dropdown" ma:internalName="_Status" ma:readOnly="false">
      <xsd:simpleType>
        <xsd:restriction base="dms:Choice">
          <xsd:enumeration value="Work in Progress"/>
          <xsd:enumeration value="Submitted to PMO for QA"/>
          <xsd:enumeration value="In draft"/>
          <xsd:enumeration value="Endorsed"/>
          <xsd:enumeration value="Final/Approved"/>
          <xsd:enumeration value="Archi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24048a-ddaa-4f97-8a45-04ca0e6cf987" elementFormDefault="qualified">
    <xsd:import namespace="http://schemas.microsoft.com/office/2006/documentManagement/types"/>
    <xsd:import namespace="http://schemas.microsoft.com/office/infopath/2007/PartnerControls"/>
    <xsd:element name="SOF_x0020_ID" ma:index="7" nillable="true" ma:displayName="SOF ID" ma:internalName="SOF_x0020_ID" ma:readOnly="false">
      <xsd:simpleType>
        <xsd:restriction base="dms:Text">
          <xsd:maxLength value="255"/>
        </xsd:restriction>
      </xsd:simpleType>
    </xsd:element>
    <xsd:element name="Manager" ma:index="8" nillable="true" ma:displayName="Manager" ma:list="UserInfo" ma:SharePointGroup="0" ma:internalName="Manag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4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40B78E-F844-4B3A-BE53-50F057A5AF5E}">
  <ds:schemaRefs>
    <ds:schemaRef ds:uri="http://schemas.microsoft.com/sharepoint/v3/fields"/>
    <ds:schemaRef ds:uri="http://schemas.openxmlformats.org/package/2006/metadata/core-properties"/>
    <ds:schemaRef ds:uri="6e0a4e06-3416-4843-87bc-db9fade7c212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d24048a-ddaa-4f97-8a45-04ca0e6cf98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7A45199-8963-4267-B60C-27F183CAEA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215290-C158-4AB4-B8B2-FFF16E19D0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0a4e06-3416-4843-87bc-db9fade7c212"/>
    <ds:schemaRef ds:uri="http://schemas.microsoft.com/sharepoint/v3/fields"/>
    <ds:schemaRef ds:uri="8d24048a-ddaa-4f97-8a45-04ca0e6cf9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955</Words>
  <Application>Microsoft Office PowerPoint</Application>
  <PresentationFormat>A4 Paper (210x297 mm)</PresentationFormat>
  <Paragraphs>387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1_Blank</vt:lpstr>
      <vt:lpstr>2_Blank</vt:lpstr>
      <vt:lpstr>3_Blank</vt:lpstr>
      <vt:lpstr>4_Blank</vt:lpstr>
      <vt:lpstr>Business Transformation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BT Programme Monthly Report template</dc:title>
  <dc:creator/>
  <cp:lastModifiedBy/>
  <cp:revision>2</cp:revision>
  <dcterms:created xsi:type="dcterms:W3CDTF">2019-05-14T02:14:43Z</dcterms:created>
  <dcterms:modified xsi:type="dcterms:W3CDTF">2022-08-01T21:39:30Z</dcterms:modified>
  <cp:contentStatus>4-Final/Approved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bbfb72-5dfe-4110-beb8-7d13c4f9c6ee_Enabled">
    <vt:lpwstr>True</vt:lpwstr>
  </property>
  <property fmtid="{D5CDD505-2E9C-101B-9397-08002B2CF9AE}" pid="3" name="MSIP_Label_a7bbfb72-5dfe-4110-beb8-7d13c4f9c6ee_SiteId">
    <vt:lpwstr>fb39e3e9-23a9-404e-93a2-b42a87d94f35</vt:lpwstr>
  </property>
  <property fmtid="{D5CDD505-2E9C-101B-9397-08002B2CF9AE}" pid="4" name="MSIP_Label_a7bbfb72-5dfe-4110-beb8-7d13c4f9c6ee_Owner">
    <vt:lpwstr>jill.rowe@ird.govt.nz</vt:lpwstr>
  </property>
  <property fmtid="{D5CDD505-2E9C-101B-9397-08002B2CF9AE}" pid="5" name="MSIP_Label_a7bbfb72-5dfe-4110-beb8-7d13c4f9c6ee_SetDate">
    <vt:lpwstr>2019-05-14T02:15:05.5644154Z</vt:lpwstr>
  </property>
  <property fmtid="{D5CDD505-2E9C-101B-9397-08002B2CF9AE}" pid="6" name="MSIP_Label_a7bbfb72-5dfe-4110-beb8-7d13c4f9c6ee_Name">
    <vt:lpwstr>IN CONFIDENCE</vt:lpwstr>
  </property>
  <property fmtid="{D5CDD505-2E9C-101B-9397-08002B2CF9AE}" pid="7" name="MSIP_Label_a7bbfb72-5dfe-4110-beb8-7d13c4f9c6ee_Application">
    <vt:lpwstr>Microsoft Azure Information Protection</vt:lpwstr>
  </property>
  <property fmtid="{D5CDD505-2E9C-101B-9397-08002B2CF9AE}" pid="8" name="MSIP_Label_a7bbfb72-5dfe-4110-beb8-7d13c4f9c6ee_Extended_MSFT_Method">
    <vt:lpwstr>Manual</vt:lpwstr>
  </property>
  <property fmtid="{D5CDD505-2E9C-101B-9397-08002B2CF9AE}" pid="9" name="AuthorIds_UIVersion_517">
    <vt:lpwstr>56</vt:lpwstr>
  </property>
  <property fmtid="{D5CDD505-2E9C-101B-9397-08002B2CF9AE}" pid="10" name="AuthorIds_UIVersion_512">
    <vt:lpwstr>56</vt:lpwstr>
  </property>
  <property fmtid="{D5CDD505-2E9C-101B-9397-08002B2CF9AE}" pid="11" name="AuthorIds_UIVersion_42">
    <vt:lpwstr>56</vt:lpwstr>
  </property>
  <property fmtid="{D5CDD505-2E9C-101B-9397-08002B2CF9AE}" pid="12" name="AuthorIds_UIVersion_26">
    <vt:lpwstr>322</vt:lpwstr>
  </property>
  <property fmtid="{D5CDD505-2E9C-101B-9397-08002B2CF9AE}" pid="13" name="AuthorIds_UIVersion_37">
    <vt:lpwstr>56</vt:lpwstr>
  </property>
  <property fmtid="{D5CDD505-2E9C-101B-9397-08002B2CF9AE}" pid="14" name="ContentTypeId">
    <vt:lpwstr>0x010100C6513BF81D14A04A9F795E530B18BE19160083C25F4745D834448BDDF7775424C1F0</vt:lpwstr>
  </property>
  <property fmtid="{D5CDD505-2E9C-101B-9397-08002B2CF9AE}" pid="15" name="AuthorIds_UIVersion_32">
    <vt:lpwstr>463</vt:lpwstr>
  </property>
  <property fmtid="{D5CDD505-2E9C-101B-9397-08002B2CF9AE}" pid="16" name="MeetingDate">
    <vt:filetime>2018-07-09T12:00:00Z</vt:filetime>
  </property>
  <property fmtid="{D5CDD505-2E9C-101B-9397-08002B2CF9AE}" pid="17" name="Workstream">
    <vt:lpwstr>Business Transformation</vt:lpwstr>
  </property>
  <property fmtid="{D5CDD505-2E9C-101B-9397-08002B2CF9AE}" pid="18" name="AuthorIds_UIVersion_6">
    <vt:lpwstr>322</vt:lpwstr>
  </property>
  <property fmtid="{D5CDD505-2E9C-101B-9397-08002B2CF9AE}" pid="19" name="AuthorIds_UIVersion_27">
    <vt:lpwstr>56</vt:lpwstr>
  </property>
  <property fmtid="{D5CDD505-2E9C-101B-9397-08002B2CF9AE}" pid="20" name="AuthorIds_UIVersion_43">
    <vt:lpwstr>56</vt:lpwstr>
  </property>
  <property fmtid="{D5CDD505-2E9C-101B-9397-08002B2CF9AE}" pid="21" name="AuthorIds_UIVersion_38">
    <vt:lpwstr>56</vt:lpwstr>
  </property>
  <property fmtid="{D5CDD505-2E9C-101B-9397-08002B2CF9AE}" pid="22" name="AuthorIds_UIVersion_12">
    <vt:lpwstr>322</vt:lpwstr>
  </property>
  <property fmtid="{D5CDD505-2E9C-101B-9397-08002B2CF9AE}" pid="23" name="AuthorIds_UIVersion_33">
    <vt:lpwstr>270</vt:lpwstr>
  </property>
  <property fmtid="{D5CDD505-2E9C-101B-9397-08002B2CF9AE}" pid="24" name="BT Workstream">
    <vt:lpwstr>43;#Programme Management Office [PMO]|81bbe0ab-c4e9-4379-aeed-02b96ced036f</vt:lpwstr>
  </property>
  <property fmtid="{D5CDD505-2E9C-101B-9397-08002B2CF9AE}" pid="25" name="Report Pack Type">
    <vt:lpwstr>PLT</vt:lpwstr>
  </property>
  <property fmtid="{D5CDD505-2E9C-101B-9397-08002B2CF9AE}" pid="26" name="AuthorIds_UIVersion_519">
    <vt:lpwstr>322</vt:lpwstr>
  </property>
  <property fmtid="{D5CDD505-2E9C-101B-9397-08002B2CF9AE}" pid="27" name="AuthorIds_UIVersion_522">
    <vt:lpwstr>463</vt:lpwstr>
  </property>
  <property fmtid="{D5CDD505-2E9C-101B-9397-08002B2CF9AE}" pid="28" name="_docset_NoMedatataSyncRequired">
    <vt:lpwstr>False</vt:lpwstr>
  </property>
  <property fmtid="{D5CDD505-2E9C-101B-9397-08002B2CF9AE}" pid="29" name="AuthorIds_UIVersion_23">
    <vt:lpwstr>488</vt:lpwstr>
  </property>
  <property fmtid="{D5CDD505-2E9C-101B-9397-08002B2CF9AE}" pid="30" name="Delivery Phase">
    <vt:lpwstr/>
  </property>
  <property fmtid="{D5CDD505-2E9C-101B-9397-08002B2CF9AE}" pid="31" name="AuthorIds_UIVersion_36">
    <vt:lpwstr>488</vt:lpwstr>
  </property>
  <property fmtid="{D5CDD505-2E9C-101B-9397-08002B2CF9AE}" pid="32" name="AuthorIds_UIVersion_15">
    <vt:lpwstr>463</vt:lpwstr>
  </property>
  <property fmtid="{D5CDD505-2E9C-101B-9397-08002B2CF9AE}" pid="33" name="Phase">
    <vt:lpwstr>Stage 2 - Detailed Design</vt:lpwstr>
  </property>
  <property fmtid="{D5CDD505-2E9C-101B-9397-08002B2CF9AE}" pid="34" name="o8294ed018864398bf3fdb27dcd8f81d">
    <vt:lpwstr>All Programme Services|904e4cbe-c94f-40db-aa6b-d405628880d7</vt:lpwstr>
  </property>
  <property fmtid="{D5CDD505-2E9C-101B-9397-08002B2CF9AE}" pid="35" name="AuthorIds_UIVersion_520">
    <vt:lpwstr>463</vt:lpwstr>
  </property>
  <property fmtid="{D5CDD505-2E9C-101B-9397-08002B2CF9AE}" pid="36" name="Component">
    <vt:lpwstr>1;#PMO|42d72e13-0763-49d9-a106-45850ae4feb3</vt:lpwstr>
  </property>
  <property fmtid="{D5CDD505-2E9C-101B-9397-08002B2CF9AE}" pid="37" name="e12b577747f441898de6f6c830704032">
    <vt:lpwstr>All BT Programme|dbb48237-2b89-4aef-8a9d-905566bfb22e</vt:lpwstr>
  </property>
  <property fmtid="{D5CDD505-2E9C-101B-9397-08002B2CF9AE}" pid="38" name="AuthorIds_UIVersion_39">
    <vt:lpwstr>56</vt:lpwstr>
  </property>
  <property fmtid="{D5CDD505-2E9C-101B-9397-08002B2CF9AE}" pid="39" name="Release">
    <vt:lpwstr>106;#Release 4|1d0d878c-63b2-4cbc-b5cf-8c7450dd5a21</vt:lpwstr>
  </property>
  <property fmtid="{D5CDD505-2E9C-101B-9397-08002B2CF9AE}" pid="40" name="AuthorIds_UIVersion_29">
    <vt:lpwstr>56</vt:lpwstr>
  </property>
  <property fmtid="{D5CDD505-2E9C-101B-9397-08002B2CF9AE}" pid="41" name="Latest Pack?">
    <vt:bool>false</vt:bool>
  </property>
  <property fmtid="{D5CDD505-2E9C-101B-9397-08002B2CF9AE}" pid="42" name="AuthorIds_UIVersion_521">
    <vt:lpwstr>488</vt:lpwstr>
  </property>
  <property fmtid="{D5CDD505-2E9C-101B-9397-08002B2CF9AE}" pid="43" name="Programme">
    <vt:lpwstr>5;#All Programme Services|5cd8d0f5-c784-4a02-aece-b9e4773d9649</vt:lpwstr>
  </property>
  <property fmtid="{D5CDD505-2E9C-101B-9397-08002B2CF9AE}" pid="44" name="j0fa700539f8461daf00287de917e1d6">
    <vt:lpwstr>PMO|42d72e13-0763-49d9-a106-45850ae4feb3</vt:lpwstr>
  </property>
  <property fmtid="{D5CDD505-2E9C-101B-9397-08002B2CF9AE}" pid="45" name="AuthorIds_UIVersion_35">
    <vt:lpwstr>488</vt:lpwstr>
  </property>
  <property fmtid="{D5CDD505-2E9C-101B-9397-08002B2CF9AE}" pid="46" name="AuthorIds_UIVersion_14">
    <vt:lpwstr>463</vt:lpwstr>
  </property>
  <property fmtid="{D5CDD505-2E9C-101B-9397-08002B2CF9AE}" pid="47" name="Substream">
    <vt:lpwstr>NA</vt:lpwstr>
  </property>
  <property fmtid="{D5CDD505-2E9C-101B-9397-08002B2CF9AE}" pid="48" name="AuthorIds_UIVersion_30">
    <vt:lpwstr>56</vt:lpwstr>
  </property>
  <property fmtid="{D5CDD505-2E9C-101B-9397-08002B2CF9AE}" pid="49" name="pdbc9d03a1d244c2b8a210f9590ed386">
    <vt:lpwstr>All Programme Services|5cd8d0f5-c784-4a02-aece-b9e4773d9649</vt:lpwstr>
  </property>
  <property fmtid="{D5CDD505-2E9C-101B-9397-08002B2CF9AE}" pid="50" name="i3e64e7c49364c9c91bcce0c8e79909a">
    <vt:lpwstr>All Programme Services|5cd8d0f5-c784-4a02-aece-b9e4773d9649</vt:lpwstr>
  </property>
  <property fmtid="{D5CDD505-2E9C-101B-9397-08002B2CF9AE}" pid="51" name="MediaServiceImageTags">
    <vt:lpwstr/>
  </property>
  <property fmtid="{D5CDD505-2E9C-101B-9397-08002B2CF9AE}" pid="52" name="MSIP_Label_64f9a836-ebe9-47d4-a5f2-4f849d9a8815_Enabled">
    <vt:lpwstr>true</vt:lpwstr>
  </property>
  <property fmtid="{D5CDD505-2E9C-101B-9397-08002B2CF9AE}" pid="53" name="MSIP_Label_64f9a836-ebe9-47d4-a5f2-4f849d9a8815_SetDate">
    <vt:lpwstr>2022-07-17T23:50:00Z</vt:lpwstr>
  </property>
  <property fmtid="{D5CDD505-2E9C-101B-9397-08002B2CF9AE}" pid="54" name="MSIP_Label_64f9a836-ebe9-47d4-a5f2-4f849d9a8815_Method">
    <vt:lpwstr>Privileged</vt:lpwstr>
  </property>
  <property fmtid="{D5CDD505-2E9C-101B-9397-08002B2CF9AE}" pid="55" name="MSIP_Label_64f9a836-ebe9-47d4-a5f2-4f849d9a8815_Name">
    <vt:lpwstr>64f9a836-ebe9-47d4-a5f2-4f849d9a8815</vt:lpwstr>
  </property>
  <property fmtid="{D5CDD505-2E9C-101B-9397-08002B2CF9AE}" pid="56" name="MSIP_Label_64f9a836-ebe9-47d4-a5f2-4f849d9a8815_SiteId">
    <vt:lpwstr>fb39e3e9-23a9-404e-93a2-b42a87d94f35</vt:lpwstr>
  </property>
  <property fmtid="{D5CDD505-2E9C-101B-9397-08002B2CF9AE}" pid="57" name="MSIP_Label_64f9a836-ebe9-47d4-a5f2-4f849d9a8815_ActionId">
    <vt:lpwstr>eebedb36-c958-47c5-a6ee-b581f21c2766</vt:lpwstr>
  </property>
  <property fmtid="{D5CDD505-2E9C-101B-9397-08002B2CF9AE}" pid="58" name="MSIP_Label_64f9a836-ebe9-47d4-a5f2-4f849d9a8815_ContentBits">
    <vt:lpwstr>1</vt:lpwstr>
  </property>
</Properties>
</file>